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19"/>
  </p:notesMasterIdLst>
  <p:sldIdLst>
    <p:sldId id="256" r:id="rId3"/>
    <p:sldId id="270" r:id="rId4"/>
    <p:sldId id="257" r:id="rId5"/>
    <p:sldId id="258" r:id="rId6"/>
    <p:sldId id="259" r:id="rId7"/>
    <p:sldId id="260" r:id="rId8"/>
    <p:sldId id="261" r:id="rId9"/>
    <p:sldId id="340" r:id="rId10"/>
    <p:sldId id="271" r:id="rId11"/>
    <p:sldId id="274" r:id="rId12"/>
    <p:sldId id="342" r:id="rId13"/>
    <p:sldId id="276" r:id="rId14"/>
    <p:sldId id="347" r:id="rId15"/>
    <p:sldId id="278" r:id="rId16"/>
    <p:sldId id="336" r:id="rId17"/>
    <p:sldId id="348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B4283"/>
    <a:srgbClr val="1B368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81" d="100"/>
          <a:sy n="81" d="100"/>
        </p:scale>
        <p:origin x="-1848" y="-6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A978CE-1E92-C844-AE22-D10F5EC69DFE}" type="datetimeFigureOut">
              <a:rPr lang="en-US" smtClean="0"/>
              <a:pPr/>
              <a:t>12/5/2014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F7359D-235F-EE4C-9499-DB764321F1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365869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DF1C9-022A-D84E-9BD9-6EB29D5075F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Screen Shot 2013-06-18 at 1.55.36 PM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6602" y="3600468"/>
            <a:ext cx="7781598" cy="90505"/>
          </a:xfrm>
          <a:prstGeom prst="rect">
            <a:avLst/>
          </a:prstGeom>
        </p:spPr>
      </p:pic>
      <p:pic>
        <p:nvPicPr>
          <p:cNvPr id="9" name="Picture 8" descr="Screen Shot 2013-06-18 at 1.55.36 PM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908242"/>
          </a:xfrm>
          <a:prstGeom prst="rect">
            <a:avLst/>
          </a:prstGeom>
        </p:spPr>
      </p:pic>
      <p:pic>
        <p:nvPicPr>
          <p:cNvPr id="11" name="Picture 10" descr="UMC_logo.png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693" t="9831" r="61184" b="13569"/>
          <a:stretch/>
        </p:blipFill>
        <p:spPr>
          <a:xfrm>
            <a:off x="169335" y="1000607"/>
            <a:ext cx="677333" cy="646546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846668" y="1000607"/>
            <a:ext cx="3624374" cy="647999"/>
          </a:xfrm>
          <a:prstGeom prst="rect">
            <a:avLst/>
          </a:prstGeom>
          <a:solidFill>
            <a:schemeClr val="bg1"/>
          </a:solidFill>
        </p:spPr>
        <p:txBody>
          <a:bodyPr wrap="none" rtlCol="0" anchor="ctr">
            <a:spAutoFit/>
          </a:bodyPr>
          <a:lstStyle/>
          <a:p>
            <a:r>
              <a:rPr lang="en-US" sz="1600" b="1" dirty="0" smtClean="0">
                <a:solidFill>
                  <a:srgbClr val="1B4283"/>
                </a:solidFill>
                <a:latin typeface="Myriad Pro"/>
                <a:cs typeface="Myriad Pro"/>
              </a:rPr>
              <a:t>Universitair Medisch</a:t>
            </a:r>
            <a:r>
              <a:rPr lang="en-US" sz="1600" b="1" baseline="0" dirty="0" smtClean="0">
                <a:solidFill>
                  <a:srgbClr val="1B4283"/>
                </a:solidFill>
                <a:latin typeface="Myriad Pro"/>
                <a:cs typeface="Myriad Pro"/>
              </a:rPr>
              <a:t> Centrum Utrecht</a:t>
            </a:r>
            <a:endParaRPr lang="en-US" sz="1600" b="1" dirty="0">
              <a:solidFill>
                <a:srgbClr val="1B4283"/>
              </a:solidFill>
              <a:latin typeface="Myriad Pro"/>
              <a:cs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973067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100E1D4-9CF6-2941-AC3A-5F965937E1A0}" type="datetimeFigureOut">
              <a:rPr lang="en-US" smtClean="0"/>
              <a:pPr/>
              <a:t>12/5/2014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DF1C9-022A-D84E-9BD9-6EB29D5075F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Screen Shot 2013-06-18 at 1.55.36 PM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417638"/>
            <a:ext cx="9144000" cy="106362"/>
          </a:xfrm>
          <a:prstGeom prst="rect">
            <a:avLst/>
          </a:prstGeom>
        </p:spPr>
      </p:pic>
      <p:pic>
        <p:nvPicPr>
          <p:cNvPr id="8" name="Picture 7" descr="Screen Shot 2013-06-18 at 1.56.13 PM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6370464"/>
            <a:ext cx="1840515" cy="337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812354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DF1C9-022A-D84E-9BD9-6EB29D5075F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Screen Shot 2013-06-18 at 1.55.36 PM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2317" y="4381133"/>
            <a:ext cx="7775992" cy="90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267362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100E1D4-9CF6-2941-AC3A-5F965937E1A0}" type="datetimeFigureOut">
              <a:rPr lang="en-US" smtClean="0"/>
              <a:pPr/>
              <a:t>12/5/2014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DF1C9-022A-D84E-9BD9-6EB29D5075F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 descr="Screen Shot 2013-06-18 at 1.55.36 PM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417638"/>
            <a:ext cx="9144000" cy="106362"/>
          </a:xfrm>
          <a:prstGeom prst="rect">
            <a:avLst/>
          </a:prstGeom>
        </p:spPr>
      </p:pic>
      <p:pic>
        <p:nvPicPr>
          <p:cNvPr id="9" name="Picture 8" descr="Screen Shot 2013-06-18 at 1.56.13 PM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6370464"/>
            <a:ext cx="1840515" cy="337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75062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100E1D4-9CF6-2941-AC3A-5F965937E1A0}" type="datetimeFigureOut">
              <a:rPr lang="en-US" smtClean="0"/>
              <a:pPr/>
              <a:t>12/5/2014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DF1C9-022A-D84E-9BD9-6EB29D5075F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 descr="Screen Shot 2013-06-18 at 1.55.36 PM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417638"/>
            <a:ext cx="9144000" cy="106362"/>
          </a:xfrm>
          <a:prstGeom prst="rect">
            <a:avLst/>
          </a:prstGeom>
        </p:spPr>
      </p:pic>
      <p:pic>
        <p:nvPicPr>
          <p:cNvPr id="11" name="Picture 10" descr="Screen Shot 2013-06-18 at 1.56.13 PM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6370464"/>
            <a:ext cx="1840515" cy="337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972528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100E1D4-9CF6-2941-AC3A-5F965937E1A0}" type="datetimeFigureOut">
              <a:rPr lang="en-US" smtClean="0"/>
              <a:pPr/>
              <a:t>12/5/2014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DF1C9-022A-D84E-9BD9-6EB29D5075F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Picture 5" descr="Screen Shot 2013-06-18 at 1.55.36 PM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417638"/>
            <a:ext cx="9144000" cy="106362"/>
          </a:xfrm>
          <a:prstGeom prst="rect">
            <a:avLst/>
          </a:prstGeom>
        </p:spPr>
      </p:pic>
      <p:pic>
        <p:nvPicPr>
          <p:cNvPr id="7" name="Picture 6" descr="Screen Shot 2013-06-18 at 1.56.13 PM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6370464"/>
            <a:ext cx="1840515" cy="337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396702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100E1D4-9CF6-2941-AC3A-5F965937E1A0}" type="datetimeFigureOut">
              <a:rPr lang="en-US" smtClean="0"/>
              <a:pPr/>
              <a:t>12/5/2014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DF1C9-022A-D84E-9BD9-6EB29D5075F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Picture 5" descr="Screen Shot 2013-06-18 at 1.56.13 PM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6370464"/>
            <a:ext cx="1840515" cy="337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69371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DF1C9-022A-D84E-9BD9-6EB29D5075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773234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DF1C9-022A-D84E-9BD9-6EB29D5075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61137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DF1C9-022A-D84E-9BD9-6EB29D5075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60100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DF1C9-022A-D84E-9BD9-6EB29D5075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078882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F2E90-60D6-2548-B026-824188D1A527}" type="datetimeFigureOut">
              <a:rPr lang="en-US" smtClean="0"/>
              <a:pPr/>
              <a:t>12/5/2014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9DA90-C51D-0D45-87C9-A74F1B4FC10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665309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F2E90-60D6-2548-B026-824188D1A527}" type="datetimeFigureOut">
              <a:rPr lang="en-US" smtClean="0"/>
              <a:pPr/>
              <a:t>12/5/2014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9DA90-C51D-0D45-87C9-A74F1B4FC10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96800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F2E90-60D6-2548-B026-824188D1A527}" type="datetimeFigureOut">
              <a:rPr lang="en-US" smtClean="0"/>
              <a:pPr/>
              <a:t>12/5/2014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9DA90-C51D-0D45-87C9-A74F1B4FC10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293872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F2E90-60D6-2548-B026-824188D1A527}" type="datetimeFigureOut">
              <a:rPr lang="en-US" smtClean="0"/>
              <a:pPr/>
              <a:t>12/5/2014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9DA90-C51D-0D45-87C9-A74F1B4FC10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937921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F2E90-60D6-2548-B026-824188D1A527}" type="datetimeFigureOut">
              <a:rPr lang="en-US" smtClean="0"/>
              <a:pPr/>
              <a:t>12/5/2014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9DA90-C51D-0D45-87C9-A74F1B4FC10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006470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F2E90-60D6-2548-B026-824188D1A527}" type="datetimeFigureOut">
              <a:rPr lang="en-US" smtClean="0"/>
              <a:pPr/>
              <a:t>12/5/2014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9DA90-C51D-0D45-87C9-A74F1B4FC10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58501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F2E90-60D6-2548-B026-824188D1A527}" type="datetimeFigureOut">
              <a:rPr lang="en-US" smtClean="0"/>
              <a:pPr/>
              <a:t>12/5/2014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9DA90-C51D-0D45-87C9-A74F1B4FC10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931682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F2E90-60D6-2548-B026-824188D1A527}" type="datetimeFigureOut">
              <a:rPr lang="en-US" smtClean="0"/>
              <a:pPr/>
              <a:t>12/5/2014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9DA90-C51D-0D45-87C9-A74F1B4FC10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173948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F2E90-60D6-2548-B026-824188D1A527}" type="datetimeFigureOut">
              <a:rPr lang="en-US" smtClean="0"/>
              <a:pPr/>
              <a:t>12/5/2014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9DA90-C51D-0D45-87C9-A74F1B4FC10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2528517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F2E90-60D6-2548-B026-824188D1A527}" type="datetimeFigureOut">
              <a:rPr lang="en-US" smtClean="0"/>
              <a:pPr/>
              <a:t>12/5/2014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9DA90-C51D-0D45-87C9-A74F1B4FC10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463085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F2E90-60D6-2548-B026-824188D1A527}" type="datetimeFigureOut">
              <a:rPr lang="en-US" smtClean="0"/>
              <a:pPr/>
              <a:t>12/5/2014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9DA90-C51D-0D45-87C9-A74F1B4FC10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072157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Helvetica Light"/>
                <a:cs typeface="Helvetica Ligh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Helvetica Light"/>
                <a:cs typeface="Helvetica Light"/>
              </a:defRPr>
            </a:lvl1pPr>
          </a:lstStyle>
          <a:p>
            <a:fld id="{980DF1C9-022A-D84E-9BD9-6EB29D5075F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 descr="Screen Shot 2013-06-18 at 1.56.13 PM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6370464"/>
            <a:ext cx="1840515" cy="337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04433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b="0" i="0" kern="1200">
          <a:solidFill>
            <a:srgbClr val="1B4283"/>
          </a:solidFill>
          <a:latin typeface="Helvetica Light"/>
          <a:ea typeface="+mj-ea"/>
          <a:cs typeface="Helvetica Light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b="0" i="0" kern="1200">
          <a:solidFill>
            <a:schemeClr val="tx1"/>
          </a:solidFill>
          <a:latin typeface="Helvetica Light"/>
          <a:ea typeface="+mn-ea"/>
          <a:cs typeface="Helvetica Light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b="0" i="0" kern="1200">
          <a:solidFill>
            <a:schemeClr val="tx1"/>
          </a:solidFill>
          <a:latin typeface="Helvetica Light"/>
          <a:ea typeface="+mn-ea"/>
          <a:cs typeface="Helvetica Light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b="0" i="0" kern="1200">
          <a:solidFill>
            <a:schemeClr val="tx1"/>
          </a:solidFill>
          <a:latin typeface="Helvetica Light"/>
          <a:ea typeface="+mn-ea"/>
          <a:cs typeface="Helvetica Light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b="0" i="0" kern="1200">
          <a:solidFill>
            <a:schemeClr val="tx1"/>
          </a:solidFill>
          <a:latin typeface="Helvetica Light"/>
          <a:ea typeface="+mn-ea"/>
          <a:cs typeface="Helvetica Light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b="0" i="0" kern="1200">
          <a:solidFill>
            <a:schemeClr val="tx1"/>
          </a:solidFill>
          <a:latin typeface="Helvetica Light"/>
          <a:ea typeface="+mn-ea"/>
          <a:cs typeface="Helvetica Light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6F2E90-60D6-2548-B026-824188D1A527}" type="datetimeFigureOut">
              <a:rPr lang="en-US" smtClean="0"/>
              <a:pPr/>
              <a:t>12/5/2014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D9DA90-C51D-0D45-87C9-A74F1B4FC10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342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5.png"/><Relationship Id="rId7" Type="http://schemas.openxmlformats.org/officeDocument/2006/relationships/image" Target="../media/image8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SiGN</a:t>
            </a:r>
            <a:r>
              <a:rPr lang="en-US" dirty="0" smtClean="0"/>
              <a:t> GWAS of ischemic stroke and its subtypes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ln>
            <a:noFill/>
          </a:ln>
        </p:spPr>
        <p:txBody>
          <a:bodyPr>
            <a:normAutofit fontScale="70000" lnSpcReduction="20000"/>
          </a:bodyPr>
          <a:lstStyle/>
          <a:p>
            <a:r>
              <a:rPr lang="en-US" sz="3700" dirty="0" err="1" smtClean="0"/>
              <a:t>SiGN</a:t>
            </a:r>
            <a:r>
              <a:rPr lang="en-US" sz="3700" dirty="0" smtClean="0"/>
              <a:t> Working Meeting</a:t>
            </a:r>
          </a:p>
          <a:p>
            <a:endParaRPr lang="en-US" dirty="0" smtClean="0"/>
          </a:p>
          <a:p>
            <a:r>
              <a:rPr lang="en-US" dirty="0" smtClean="0"/>
              <a:t>Sara </a:t>
            </a:r>
            <a:r>
              <a:rPr lang="en-US" dirty="0" err="1" smtClean="0"/>
              <a:t>Pulit</a:t>
            </a:r>
            <a:endParaRPr lang="en-US" dirty="0" smtClean="0"/>
          </a:p>
          <a:p>
            <a:r>
              <a:rPr lang="en-US" dirty="0" smtClean="0"/>
              <a:t>de Bakker Lab, UMC Utrecht</a:t>
            </a:r>
          </a:p>
          <a:p>
            <a:r>
              <a:rPr lang="en-US" dirty="0" smtClean="0"/>
              <a:t>4 November 2014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65332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SiGN</a:t>
            </a:r>
            <a:r>
              <a:rPr lang="en-US" dirty="0" smtClean="0"/>
              <a:t> Analysis Team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57199" y="1724790"/>
            <a:ext cx="3924000" cy="2446066"/>
          </a:xfrm>
          <a:prstGeom prst="rect">
            <a:avLst/>
          </a:prstGeom>
          <a:noFill/>
          <a:ln w="38100" cmpd="sng">
            <a:solidFill>
              <a:srgbClr val="FFC41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numCol="2" rtlCol="0" anchor="t"/>
          <a:lstStyle/>
          <a:p>
            <a:r>
              <a:rPr lang="en-US" b="1" dirty="0" smtClean="0">
                <a:solidFill>
                  <a:schemeClr val="tx1"/>
                </a:solidFill>
                <a:latin typeface="Helvetica"/>
                <a:cs typeface="Helvetica"/>
              </a:rPr>
              <a:t>University of Maryland</a:t>
            </a:r>
          </a:p>
          <a:p>
            <a:endParaRPr lang="en-US" dirty="0">
              <a:solidFill>
                <a:schemeClr val="tx1"/>
              </a:solidFill>
              <a:latin typeface="Helvetica"/>
              <a:cs typeface="Helvetica"/>
            </a:endParaRPr>
          </a:p>
          <a:p>
            <a:r>
              <a:rPr lang="en-US" dirty="0" err="1" smtClean="0">
                <a:solidFill>
                  <a:schemeClr val="tx1"/>
                </a:solidFill>
                <a:latin typeface="Helvetica"/>
                <a:cs typeface="Helvetica"/>
              </a:rPr>
              <a:t>Brackie</a:t>
            </a:r>
            <a:r>
              <a:rPr lang="en-US" dirty="0" smtClean="0">
                <a:solidFill>
                  <a:schemeClr val="tx1"/>
                </a:solidFill>
                <a:latin typeface="Helvetica"/>
                <a:cs typeface="Helvetica"/>
              </a:rPr>
              <a:t> Mitchell</a:t>
            </a:r>
          </a:p>
          <a:p>
            <a:r>
              <a:rPr lang="en-US" dirty="0" smtClean="0">
                <a:solidFill>
                  <a:schemeClr val="tx1"/>
                </a:solidFill>
                <a:latin typeface="Helvetica"/>
                <a:cs typeface="Helvetica"/>
              </a:rPr>
              <a:t>Steven </a:t>
            </a:r>
            <a:r>
              <a:rPr lang="en-US" dirty="0" err="1" smtClean="0">
                <a:solidFill>
                  <a:schemeClr val="tx1"/>
                </a:solidFill>
                <a:latin typeface="Helvetica"/>
                <a:cs typeface="Helvetica"/>
              </a:rPr>
              <a:t>Kittner</a:t>
            </a:r>
            <a:endParaRPr lang="en-US" dirty="0" smtClean="0">
              <a:solidFill>
                <a:schemeClr val="tx1"/>
              </a:solidFill>
              <a:latin typeface="Helvetica"/>
              <a:cs typeface="Helvetica"/>
            </a:endParaRPr>
          </a:p>
          <a:p>
            <a:r>
              <a:rPr lang="en-US" dirty="0" smtClean="0">
                <a:solidFill>
                  <a:schemeClr val="tx1"/>
                </a:solidFill>
                <a:latin typeface="Helvetica"/>
                <a:cs typeface="Helvetica"/>
              </a:rPr>
              <a:t>Patrick </a:t>
            </a:r>
            <a:r>
              <a:rPr lang="en-US" dirty="0" err="1" smtClean="0">
                <a:solidFill>
                  <a:schemeClr val="tx1"/>
                </a:solidFill>
                <a:latin typeface="Helvetica"/>
                <a:cs typeface="Helvetica"/>
              </a:rPr>
              <a:t>McArdle</a:t>
            </a:r>
            <a:endParaRPr lang="en-US" dirty="0" smtClean="0">
              <a:solidFill>
                <a:schemeClr val="tx1"/>
              </a:solidFill>
              <a:latin typeface="Helvetica"/>
              <a:cs typeface="Helvetica"/>
            </a:endParaRPr>
          </a:p>
          <a:p>
            <a:r>
              <a:rPr lang="en-US" dirty="0" smtClean="0">
                <a:solidFill>
                  <a:schemeClr val="tx1"/>
                </a:solidFill>
                <a:latin typeface="Helvetica"/>
                <a:cs typeface="Helvetica"/>
              </a:rPr>
              <a:t>Jeff O’Connell</a:t>
            </a:r>
          </a:p>
          <a:p>
            <a:r>
              <a:rPr lang="en-US" dirty="0" err="1" smtClean="0">
                <a:solidFill>
                  <a:schemeClr val="tx1"/>
                </a:solidFill>
                <a:latin typeface="Helvetica"/>
                <a:cs typeface="Helvetica"/>
              </a:rPr>
              <a:t>Tushar</a:t>
            </a:r>
            <a:r>
              <a:rPr lang="en-US" dirty="0" smtClean="0">
                <a:solidFill>
                  <a:schemeClr val="tx1"/>
                </a:solidFill>
                <a:latin typeface="Helvetica"/>
                <a:cs typeface="Helvetica"/>
              </a:rPr>
              <a:t> Dave</a:t>
            </a:r>
          </a:p>
          <a:p>
            <a:endParaRPr lang="en-US" dirty="0" smtClean="0">
              <a:solidFill>
                <a:schemeClr val="tx1"/>
              </a:solidFill>
              <a:latin typeface="Helvetica"/>
              <a:cs typeface="Helvetica"/>
            </a:endParaRPr>
          </a:p>
          <a:p>
            <a:endParaRPr lang="en-US" dirty="0">
              <a:solidFill>
                <a:schemeClr val="tx1"/>
              </a:solidFill>
              <a:latin typeface="Helvetica"/>
              <a:cs typeface="Helvetica"/>
            </a:endParaRPr>
          </a:p>
          <a:p>
            <a:endParaRPr lang="en-US" dirty="0" smtClean="0">
              <a:solidFill>
                <a:schemeClr val="tx1"/>
              </a:solidFill>
              <a:latin typeface="Helvetica"/>
              <a:cs typeface="Helvetica"/>
            </a:endParaRPr>
          </a:p>
          <a:p>
            <a:r>
              <a:rPr lang="en-US" dirty="0" smtClean="0">
                <a:solidFill>
                  <a:schemeClr val="tx1"/>
                </a:solidFill>
                <a:latin typeface="Helvetica"/>
                <a:cs typeface="Helvetica"/>
              </a:rPr>
              <a:t>Kathy Ryan</a:t>
            </a:r>
          </a:p>
          <a:p>
            <a:r>
              <a:rPr lang="en-US" dirty="0" err="1" smtClean="0">
                <a:solidFill>
                  <a:schemeClr val="tx1"/>
                </a:solidFill>
                <a:latin typeface="Helvetica"/>
                <a:cs typeface="Helvetica"/>
              </a:rPr>
              <a:t>Huichun</a:t>
            </a:r>
            <a:r>
              <a:rPr lang="en-US" dirty="0" smtClean="0">
                <a:solidFill>
                  <a:schemeClr val="tx1"/>
                </a:solidFill>
                <a:latin typeface="Helvetica"/>
                <a:cs typeface="Helvetica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Helvetica"/>
                <a:cs typeface="Helvetica"/>
              </a:rPr>
              <a:t>Xu</a:t>
            </a:r>
            <a:endParaRPr lang="en-US" dirty="0" smtClean="0">
              <a:solidFill>
                <a:schemeClr val="tx1"/>
              </a:solidFill>
              <a:latin typeface="Helvetica"/>
              <a:cs typeface="Helvetica"/>
            </a:endParaRPr>
          </a:p>
          <a:p>
            <a:r>
              <a:rPr lang="en-US" dirty="0" err="1" smtClean="0">
                <a:solidFill>
                  <a:schemeClr val="tx1"/>
                </a:solidFill>
                <a:latin typeface="Helvetica"/>
                <a:cs typeface="Helvetica"/>
              </a:rPr>
              <a:t>Yuching</a:t>
            </a:r>
            <a:r>
              <a:rPr lang="en-US" dirty="0" smtClean="0">
                <a:solidFill>
                  <a:schemeClr val="tx1"/>
                </a:solidFill>
                <a:latin typeface="Helvetica"/>
                <a:cs typeface="Helvetica"/>
              </a:rPr>
              <a:t> Cheng</a:t>
            </a:r>
          </a:p>
          <a:p>
            <a:r>
              <a:rPr lang="en-US" dirty="0" smtClean="0">
                <a:solidFill>
                  <a:schemeClr val="tx1"/>
                </a:solidFill>
                <a:latin typeface="Helvetica"/>
                <a:cs typeface="Helvetica"/>
              </a:rPr>
              <a:t>John Cole</a:t>
            </a:r>
          </a:p>
          <a:p>
            <a:r>
              <a:rPr lang="en-US" dirty="0" smtClean="0">
                <a:solidFill>
                  <a:schemeClr val="tx1"/>
                </a:solidFill>
                <a:latin typeface="Helvetica"/>
                <a:cs typeface="Helvetica"/>
              </a:rPr>
              <a:t>Mary J Sparks</a:t>
            </a:r>
          </a:p>
          <a:p>
            <a:endParaRPr lang="en-US" dirty="0" smtClean="0">
              <a:solidFill>
                <a:schemeClr val="tx1"/>
              </a:solidFill>
              <a:latin typeface="Helvetica"/>
              <a:cs typeface="Helvetica"/>
            </a:endParaRPr>
          </a:p>
          <a:p>
            <a:endParaRPr lang="en-US" dirty="0">
              <a:solidFill>
                <a:schemeClr val="tx1"/>
              </a:solidFill>
              <a:latin typeface="Helvetica"/>
              <a:cs typeface="Helvetica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57200" y="6180974"/>
            <a:ext cx="3924000" cy="689915"/>
          </a:xfrm>
          <a:prstGeom prst="rect">
            <a:avLst/>
          </a:prstGeom>
          <a:noFill/>
          <a:ln w="38100" cmpd="sng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numCol="1" rtlCol="0" anchor="t"/>
          <a:lstStyle/>
          <a:p>
            <a:r>
              <a:rPr lang="en-US" b="1" dirty="0" smtClean="0">
                <a:solidFill>
                  <a:schemeClr val="tx1"/>
                </a:solidFill>
                <a:latin typeface="Helvetica"/>
                <a:cs typeface="Helvetica"/>
              </a:rPr>
              <a:t>UMC Utrecht</a:t>
            </a:r>
            <a:endParaRPr lang="en-US" dirty="0" smtClean="0">
              <a:solidFill>
                <a:schemeClr val="tx1"/>
              </a:solidFill>
              <a:latin typeface="Helvetica"/>
              <a:cs typeface="Helvetica"/>
            </a:endParaRPr>
          </a:p>
          <a:p>
            <a:r>
              <a:rPr lang="en-US" dirty="0" smtClean="0">
                <a:solidFill>
                  <a:schemeClr val="tx1"/>
                </a:solidFill>
                <a:latin typeface="Helvetica"/>
                <a:cs typeface="Helvetica"/>
              </a:rPr>
              <a:t>Paul de Bakker</a:t>
            </a:r>
            <a:endParaRPr lang="en-US" dirty="0">
              <a:solidFill>
                <a:schemeClr val="tx1"/>
              </a:solidFill>
              <a:latin typeface="Helvetica"/>
              <a:cs typeface="Helvetica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57200" y="4401656"/>
            <a:ext cx="3924000" cy="1211751"/>
          </a:xfrm>
          <a:prstGeom prst="rect">
            <a:avLst/>
          </a:prstGeom>
          <a:noFill/>
          <a:ln w="38100" cmpd="sng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numCol="1" rtlCol="0" anchor="t"/>
          <a:lstStyle/>
          <a:p>
            <a:r>
              <a:rPr lang="en-US" b="1" dirty="0" smtClean="0">
                <a:solidFill>
                  <a:schemeClr val="tx1"/>
                </a:solidFill>
                <a:latin typeface="Helvetica"/>
                <a:cs typeface="Helvetica"/>
              </a:rPr>
              <a:t>University of Washington</a:t>
            </a:r>
          </a:p>
          <a:p>
            <a:endParaRPr lang="en-US" b="1" dirty="0" smtClean="0">
              <a:solidFill>
                <a:schemeClr val="tx1"/>
              </a:solidFill>
              <a:latin typeface="Helvetica"/>
              <a:cs typeface="Helvetica"/>
            </a:endParaRPr>
          </a:p>
          <a:p>
            <a:r>
              <a:rPr lang="en-US" dirty="0" smtClean="0">
                <a:solidFill>
                  <a:schemeClr val="tx1"/>
                </a:solidFill>
                <a:latin typeface="Helvetica"/>
                <a:cs typeface="Helvetica"/>
              </a:rPr>
              <a:t>Cathy Laurie</a:t>
            </a:r>
          </a:p>
          <a:p>
            <a:r>
              <a:rPr lang="en-US" dirty="0" err="1" smtClean="0">
                <a:solidFill>
                  <a:schemeClr val="tx1"/>
                </a:solidFill>
                <a:latin typeface="Helvetica"/>
                <a:cs typeface="Helvetica"/>
              </a:rPr>
              <a:t>Quenna</a:t>
            </a:r>
            <a:r>
              <a:rPr lang="en-US" dirty="0" smtClean="0">
                <a:solidFill>
                  <a:schemeClr val="tx1"/>
                </a:solidFill>
                <a:latin typeface="Helvetica"/>
                <a:cs typeface="Helvetica"/>
              </a:rPr>
              <a:t> Wong</a:t>
            </a:r>
            <a:endParaRPr lang="en-US" dirty="0">
              <a:solidFill>
                <a:schemeClr val="tx1"/>
              </a:solidFill>
              <a:latin typeface="Helvetica"/>
              <a:cs typeface="Helvetica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879370" y="2582786"/>
            <a:ext cx="3924000" cy="689915"/>
          </a:xfrm>
          <a:prstGeom prst="rect">
            <a:avLst/>
          </a:prstGeom>
          <a:noFill/>
          <a:ln w="38100" cmpd="sng"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numCol="1" rtlCol="0" anchor="t"/>
          <a:lstStyle/>
          <a:p>
            <a:r>
              <a:rPr lang="en-US" b="1" dirty="0" smtClean="0">
                <a:solidFill>
                  <a:schemeClr val="tx1"/>
                </a:solidFill>
                <a:latin typeface="Helvetica"/>
                <a:cs typeface="Helvetica"/>
              </a:rPr>
              <a:t>University of Virginia</a:t>
            </a:r>
            <a:endParaRPr lang="en-US" dirty="0" smtClean="0">
              <a:solidFill>
                <a:schemeClr val="tx1"/>
              </a:solidFill>
              <a:latin typeface="Helvetica"/>
              <a:cs typeface="Helvetica"/>
            </a:endParaRPr>
          </a:p>
          <a:p>
            <a:r>
              <a:rPr lang="en-US" dirty="0" smtClean="0">
                <a:solidFill>
                  <a:schemeClr val="tx1"/>
                </a:solidFill>
                <a:latin typeface="Helvetica"/>
                <a:cs typeface="Helvetica"/>
              </a:rPr>
              <a:t>Steve Rich</a:t>
            </a:r>
          </a:p>
          <a:p>
            <a:r>
              <a:rPr lang="en-US" dirty="0" err="1" smtClean="0">
                <a:solidFill>
                  <a:schemeClr val="tx1"/>
                </a:solidFill>
                <a:latin typeface="Helvetica"/>
                <a:cs typeface="Helvetica"/>
              </a:rPr>
              <a:t>Ani</a:t>
            </a:r>
            <a:r>
              <a:rPr lang="en-US" dirty="0" smtClean="0">
                <a:solidFill>
                  <a:schemeClr val="tx1"/>
                </a:solidFill>
                <a:latin typeface="Helvetica"/>
                <a:cs typeface="Helvetica"/>
              </a:rPr>
              <a:t> XXX?</a:t>
            </a:r>
            <a:endParaRPr lang="en-US" dirty="0">
              <a:solidFill>
                <a:schemeClr val="tx1"/>
              </a:solidFill>
              <a:latin typeface="Helvetica"/>
              <a:cs typeface="Helvetica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879370" y="3480941"/>
            <a:ext cx="3924000" cy="689915"/>
          </a:xfrm>
          <a:prstGeom prst="rect">
            <a:avLst/>
          </a:prstGeom>
          <a:noFill/>
          <a:ln w="38100" cmpd="sng">
            <a:solidFill>
              <a:schemeClr val="tx1">
                <a:lumMod val="65000"/>
                <a:lumOff val="3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numCol="1" rtlCol="0" anchor="t"/>
          <a:lstStyle/>
          <a:p>
            <a:r>
              <a:rPr lang="en-US" b="1" dirty="0" smtClean="0">
                <a:solidFill>
                  <a:schemeClr val="tx1"/>
                </a:solidFill>
                <a:latin typeface="Helvetica"/>
                <a:cs typeface="Helvetica"/>
              </a:rPr>
              <a:t>Univ. of Texas (Houston)</a:t>
            </a:r>
            <a:endParaRPr lang="en-US" dirty="0" smtClean="0">
              <a:solidFill>
                <a:schemeClr val="tx1"/>
              </a:solidFill>
              <a:latin typeface="Helvetica"/>
              <a:cs typeface="Helvetica"/>
            </a:endParaRPr>
          </a:p>
          <a:p>
            <a:r>
              <a:rPr lang="en-US" dirty="0" err="1" smtClean="0">
                <a:solidFill>
                  <a:schemeClr val="tx1"/>
                </a:solidFill>
                <a:latin typeface="Helvetica"/>
                <a:cs typeface="Helvetica"/>
              </a:rPr>
              <a:t>Myriam</a:t>
            </a:r>
            <a:r>
              <a:rPr lang="en-US" dirty="0" smtClean="0">
                <a:solidFill>
                  <a:schemeClr val="tx1"/>
                </a:solidFill>
                <a:latin typeface="Helvetica"/>
                <a:cs typeface="Helvetica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Helvetica"/>
                <a:cs typeface="Helvetica"/>
              </a:rPr>
              <a:t>Fornage</a:t>
            </a:r>
            <a:endParaRPr lang="en-US" dirty="0">
              <a:solidFill>
                <a:schemeClr val="tx1"/>
              </a:solidFill>
              <a:latin typeface="Helvetica"/>
              <a:cs typeface="Helvetica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879370" y="4401656"/>
            <a:ext cx="3924000" cy="689915"/>
          </a:xfrm>
          <a:prstGeom prst="rect">
            <a:avLst/>
          </a:prstGeom>
          <a:noFill/>
          <a:ln w="38100" cmpd="sng">
            <a:solidFill>
              <a:srgbClr val="008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numCol="1" rtlCol="0" anchor="t"/>
          <a:lstStyle/>
          <a:p>
            <a:r>
              <a:rPr lang="en-US" b="1" dirty="0" smtClean="0">
                <a:solidFill>
                  <a:schemeClr val="tx1"/>
                </a:solidFill>
                <a:latin typeface="Helvetica"/>
                <a:cs typeface="Helvetica"/>
              </a:rPr>
              <a:t>LMU Munich</a:t>
            </a:r>
            <a:endParaRPr lang="en-US" dirty="0" smtClean="0">
              <a:solidFill>
                <a:schemeClr val="tx1"/>
              </a:solidFill>
              <a:latin typeface="Helvetica"/>
              <a:cs typeface="Helvetica"/>
            </a:endParaRPr>
          </a:p>
          <a:p>
            <a:r>
              <a:rPr lang="en-US" dirty="0" smtClean="0">
                <a:solidFill>
                  <a:schemeClr val="tx1"/>
                </a:solidFill>
                <a:latin typeface="Helvetica"/>
                <a:cs typeface="Helvetica"/>
              </a:rPr>
              <a:t>Rainer Malik</a:t>
            </a:r>
            <a:endParaRPr lang="en-US" dirty="0">
              <a:solidFill>
                <a:schemeClr val="tx1"/>
              </a:solidFill>
              <a:latin typeface="Helvetica"/>
              <a:cs typeface="Helvetica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879370" y="5295411"/>
            <a:ext cx="3924000" cy="689915"/>
          </a:xfrm>
          <a:prstGeom prst="rect">
            <a:avLst/>
          </a:prstGeom>
          <a:noFill/>
          <a:ln w="38100" cmpd="sng"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numCol="1" rtlCol="0" anchor="t"/>
          <a:lstStyle/>
          <a:p>
            <a:r>
              <a:rPr lang="en-US" b="1" dirty="0" smtClean="0">
                <a:solidFill>
                  <a:schemeClr val="tx1"/>
                </a:solidFill>
                <a:latin typeface="Helvetica"/>
                <a:cs typeface="Helvetica"/>
              </a:rPr>
              <a:t>Newcastle University</a:t>
            </a:r>
            <a:endParaRPr lang="en-US" dirty="0" smtClean="0">
              <a:solidFill>
                <a:schemeClr val="tx1"/>
              </a:solidFill>
              <a:latin typeface="Helvetica"/>
              <a:cs typeface="Helvetica"/>
            </a:endParaRPr>
          </a:p>
          <a:p>
            <a:r>
              <a:rPr lang="en-US" dirty="0" smtClean="0">
                <a:solidFill>
                  <a:schemeClr val="tx1"/>
                </a:solidFill>
                <a:latin typeface="Helvetica"/>
                <a:cs typeface="Helvetica"/>
              </a:rPr>
              <a:t>Liz Holliday</a:t>
            </a:r>
            <a:endParaRPr lang="en-US" dirty="0">
              <a:solidFill>
                <a:schemeClr val="tx1"/>
              </a:solidFill>
              <a:latin typeface="Helvetica"/>
              <a:cs typeface="Helvetica"/>
            </a:endParaRPr>
          </a:p>
        </p:txBody>
      </p:sp>
      <p:pic>
        <p:nvPicPr>
          <p:cNvPr id="3" name="Picture 2" descr="Screen Shot 2014-04-02 at 00.40.11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52336"/>
          <a:stretch/>
        </p:blipFill>
        <p:spPr>
          <a:xfrm>
            <a:off x="8362717" y="4444656"/>
            <a:ext cx="411623" cy="402715"/>
          </a:xfrm>
          <a:prstGeom prst="rect">
            <a:avLst/>
          </a:prstGeom>
        </p:spPr>
      </p:pic>
      <p:pic>
        <p:nvPicPr>
          <p:cNvPr id="6" name="Picture 5" descr="Screen Shot 2014-04-02 at 00.41.42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1746" t="1" r="30163" b="39034"/>
          <a:stretch/>
        </p:blipFill>
        <p:spPr>
          <a:xfrm>
            <a:off x="8306488" y="3500353"/>
            <a:ext cx="451977" cy="452132"/>
          </a:xfrm>
          <a:prstGeom prst="rect">
            <a:avLst/>
          </a:prstGeom>
        </p:spPr>
      </p:pic>
      <p:pic>
        <p:nvPicPr>
          <p:cNvPr id="8" name="Picture 7" descr="Screen Shot 2014-04-02 at 00.42.29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85471" y="2610609"/>
            <a:ext cx="491111" cy="488553"/>
          </a:xfrm>
          <a:prstGeom prst="rect">
            <a:avLst/>
          </a:prstGeom>
        </p:spPr>
      </p:pic>
      <p:pic>
        <p:nvPicPr>
          <p:cNvPr id="9" name="Picture 8" descr="UMC_logo.p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750" t="7046" r="60940" b="10614"/>
          <a:stretch/>
        </p:blipFill>
        <p:spPr>
          <a:xfrm>
            <a:off x="8275865" y="1753359"/>
            <a:ext cx="498475" cy="508405"/>
          </a:xfrm>
          <a:prstGeom prst="rect">
            <a:avLst/>
          </a:prstGeom>
        </p:spPr>
      </p:pic>
      <p:pic>
        <p:nvPicPr>
          <p:cNvPr id="10" name="Picture 9" descr="UnivNcle-shield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70447" y="5313684"/>
            <a:ext cx="399927" cy="467999"/>
          </a:xfrm>
          <a:prstGeom prst="rect">
            <a:avLst/>
          </a:prstGeom>
        </p:spPr>
      </p:pic>
      <p:pic>
        <p:nvPicPr>
          <p:cNvPr id="15" name="Picture 14" descr="images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93632" y="4443311"/>
            <a:ext cx="546512" cy="546512"/>
          </a:xfrm>
          <a:prstGeom prst="rect">
            <a:avLst/>
          </a:prstGeom>
        </p:spPr>
      </p:pic>
      <p:pic>
        <p:nvPicPr>
          <p:cNvPr id="16" name="Picture 15" descr="370px-University_of_Maryland_Seal.svg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55416" y="1753359"/>
            <a:ext cx="584728" cy="584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85050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SiGN</a:t>
            </a:r>
            <a:r>
              <a:rPr lang="en-US" dirty="0" smtClean="0"/>
              <a:t> GWAS: Data </a:t>
            </a:r>
            <a:r>
              <a:rPr lang="en-US" dirty="0"/>
              <a:t>o</a:t>
            </a:r>
            <a:r>
              <a:rPr lang="en-US" dirty="0" smtClean="0"/>
              <a:t>verview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Samples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/>
          <a:lstStyle/>
          <a:p>
            <a:r>
              <a:rPr lang="en-US" dirty="0" smtClean="0"/>
              <a:t>Three populations</a:t>
            </a:r>
          </a:p>
          <a:p>
            <a:pPr lvl="1"/>
            <a:r>
              <a:rPr lang="en-US" dirty="0" smtClean="0"/>
              <a:t>European (EUR)</a:t>
            </a:r>
          </a:p>
          <a:p>
            <a:pPr lvl="1"/>
            <a:r>
              <a:rPr lang="en-US" dirty="0" smtClean="0"/>
              <a:t>African American (AFR)</a:t>
            </a:r>
          </a:p>
          <a:p>
            <a:pPr lvl="1"/>
            <a:r>
              <a:rPr lang="en-US" dirty="0" smtClean="0"/>
              <a:t>Hispanic (HIS)</a:t>
            </a:r>
          </a:p>
          <a:p>
            <a:pPr lvl="1"/>
            <a:endParaRPr lang="en-US" dirty="0"/>
          </a:p>
          <a:p>
            <a:r>
              <a:rPr lang="en-US" dirty="0" smtClean="0"/>
              <a:t>Collection sites</a:t>
            </a:r>
          </a:p>
          <a:p>
            <a:pPr lvl="1"/>
            <a:r>
              <a:rPr lang="en-US" dirty="0" smtClean="0"/>
              <a:t>18 cohorts from the US</a:t>
            </a:r>
          </a:p>
          <a:p>
            <a:pPr lvl="1"/>
            <a:r>
              <a:rPr lang="en-US" dirty="0" smtClean="0"/>
              <a:t>13 cohorts from Europe and Australia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Genotypes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4"/>
          </p:nvPr>
        </p:nvSpPr>
        <p:spPr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/>
          <a:lstStyle/>
          <a:p>
            <a:r>
              <a:rPr lang="en-US" dirty="0" smtClean="0"/>
              <a:t>All </a:t>
            </a:r>
            <a:r>
              <a:rPr lang="en-US" dirty="0" err="1" smtClean="0"/>
              <a:t>Illumina</a:t>
            </a:r>
            <a:r>
              <a:rPr lang="en-US" dirty="0" smtClean="0"/>
              <a:t>-array genotyping</a:t>
            </a:r>
          </a:p>
          <a:p>
            <a:pPr lvl="1"/>
            <a:r>
              <a:rPr lang="en-US" dirty="0" smtClean="0"/>
              <a:t>Smallest: 610k array</a:t>
            </a:r>
          </a:p>
          <a:p>
            <a:pPr lvl="1"/>
            <a:r>
              <a:rPr lang="en-US" dirty="0" smtClean="0"/>
              <a:t>Largest: 5M array</a:t>
            </a:r>
          </a:p>
          <a:p>
            <a:endParaRPr lang="en-US" dirty="0"/>
          </a:p>
          <a:p>
            <a:r>
              <a:rPr lang="en-US" dirty="0" smtClean="0"/>
              <a:t>Cases and controls (mostly) genotyped separately</a:t>
            </a:r>
          </a:p>
          <a:p>
            <a:pPr marL="0" indent="0">
              <a:buNone/>
            </a:pPr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3935717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cleaning workflow</a:t>
            </a:r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2416848" y="1693334"/>
            <a:ext cx="4318000" cy="57727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Helvetica Light"/>
                <a:cs typeface="Helvetica Light"/>
              </a:rPr>
              <a:t>Clean individual cohorts</a:t>
            </a:r>
            <a:endParaRPr lang="en-US" dirty="0">
              <a:solidFill>
                <a:schemeClr val="tx1"/>
              </a:solidFill>
              <a:latin typeface="Helvetica Light"/>
              <a:cs typeface="Helvetica Light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2416848" y="2492279"/>
            <a:ext cx="4318000" cy="57727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Helvetica Light"/>
                <a:cs typeface="Helvetica Light"/>
              </a:rPr>
              <a:t>Establish array-based groups</a:t>
            </a:r>
            <a:endParaRPr lang="en-US" dirty="0">
              <a:solidFill>
                <a:schemeClr val="tx1"/>
              </a:solidFill>
              <a:latin typeface="Helvetica Light"/>
              <a:cs typeface="Helvetica Light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2416848" y="3292764"/>
            <a:ext cx="4318000" cy="57727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Helvetica Light"/>
                <a:cs typeface="Helvetica Light"/>
              </a:rPr>
              <a:t>Establish ancestry-based groups (within array groups)</a:t>
            </a:r>
            <a:endParaRPr lang="en-US" dirty="0">
              <a:solidFill>
                <a:schemeClr val="tx1"/>
              </a:solidFill>
              <a:latin typeface="Helvetica Light"/>
              <a:cs typeface="Helvetica Light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2416848" y="4084013"/>
            <a:ext cx="1209963" cy="36127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Helvetica Light"/>
                <a:cs typeface="Helvetica Light"/>
              </a:rPr>
              <a:t>EUR</a:t>
            </a:r>
            <a:endParaRPr lang="en-US" dirty="0">
              <a:solidFill>
                <a:schemeClr val="tx1"/>
              </a:solidFill>
              <a:latin typeface="Helvetica Light"/>
              <a:cs typeface="Helvetica Light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3970096" y="4084013"/>
            <a:ext cx="1209963" cy="36127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Helvetica Light"/>
                <a:cs typeface="Helvetica Light"/>
              </a:rPr>
              <a:t>AFR</a:t>
            </a:r>
            <a:endParaRPr lang="en-US" dirty="0">
              <a:solidFill>
                <a:schemeClr val="tx1"/>
              </a:solidFill>
              <a:latin typeface="Helvetica Light"/>
              <a:cs typeface="Helvetica Light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524885" y="4084013"/>
            <a:ext cx="1209963" cy="36127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Helvetica Light"/>
                <a:cs typeface="Helvetica Light"/>
              </a:rPr>
              <a:t>HIS</a:t>
            </a:r>
            <a:endParaRPr lang="en-US" dirty="0">
              <a:solidFill>
                <a:schemeClr val="tx1"/>
              </a:solidFill>
              <a:latin typeface="Helvetica Light"/>
              <a:cs typeface="Helvetica Light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2416848" y="4661285"/>
            <a:ext cx="4318000" cy="57727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Helvetica Light"/>
                <a:cs typeface="Helvetica Light"/>
              </a:rPr>
              <a:t>Clean ancestry- and array-based groups</a:t>
            </a:r>
            <a:endParaRPr lang="en-US" dirty="0">
              <a:solidFill>
                <a:schemeClr val="tx1"/>
              </a:solidFill>
              <a:latin typeface="Helvetica Light"/>
              <a:cs typeface="Helvetica Light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2416848" y="5491019"/>
            <a:ext cx="4318000" cy="57727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Helvetica Light"/>
                <a:cs typeface="Helvetica Light"/>
              </a:rPr>
              <a:t>Run initial (all stroke) GWAS </a:t>
            </a:r>
            <a:endParaRPr lang="en-US" dirty="0">
              <a:solidFill>
                <a:schemeClr val="tx1"/>
              </a:solidFill>
              <a:latin typeface="Helvetica Light"/>
              <a:cs typeface="Helvetica Light"/>
            </a:endParaRPr>
          </a:p>
        </p:txBody>
      </p:sp>
      <p:cxnSp>
        <p:nvCxnSpPr>
          <p:cNvPr id="18" name="Straight Arrow Connector 17"/>
          <p:cNvCxnSpPr>
            <a:stCxn id="8" idx="2"/>
            <a:endCxn id="9" idx="0"/>
          </p:cNvCxnSpPr>
          <p:nvPr/>
        </p:nvCxnSpPr>
        <p:spPr>
          <a:xfrm>
            <a:off x="4575848" y="2270606"/>
            <a:ext cx="0" cy="221673"/>
          </a:xfrm>
          <a:prstGeom prst="straightConnector1">
            <a:avLst/>
          </a:prstGeom>
          <a:ln>
            <a:solidFill>
              <a:schemeClr val="tx2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4575848" y="3069551"/>
            <a:ext cx="0" cy="221673"/>
          </a:xfrm>
          <a:prstGeom prst="straightConnector1">
            <a:avLst/>
          </a:prstGeom>
          <a:ln>
            <a:solidFill>
              <a:schemeClr val="tx2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4575848" y="3870036"/>
            <a:ext cx="0" cy="221673"/>
          </a:xfrm>
          <a:prstGeom prst="straightConnector1">
            <a:avLst/>
          </a:prstGeom>
          <a:ln>
            <a:solidFill>
              <a:schemeClr val="tx2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3019521" y="3862340"/>
            <a:ext cx="0" cy="221673"/>
          </a:xfrm>
          <a:prstGeom prst="straightConnector1">
            <a:avLst/>
          </a:prstGeom>
          <a:ln>
            <a:solidFill>
              <a:schemeClr val="tx2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6116012" y="3862340"/>
            <a:ext cx="0" cy="221673"/>
          </a:xfrm>
          <a:prstGeom prst="straightConnector1">
            <a:avLst/>
          </a:prstGeom>
          <a:ln>
            <a:solidFill>
              <a:schemeClr val="tx2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4586624" y="4447308"/>
            <a:ext cx="0" cy="221673"/>
          </a:xfrm>
          <a:prstGeom prst="straightConnector1">
            <a:avLst/>
          </a:prstGeom>
          <a:ln>
            <a:solidFill>
              <a:schemeClr val="tx2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3030297" y="4439612"/>
            <a:ext cx="0" cy="221673"/>
          </a:xfrm>
          <a:prstGeom prst="straightConnector1">
            <a:avLst/>
          </a:prstGeom>
          <a:ln>
            <a:solidFill>
              <a:schemeClr val="tx2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6126788" y="4439612"/>
            <a:ext cx="0" cy="221673"/>
          </a:xfrm>
          <a:prstGeom prst="straightConnector1">
            <a:avLst/>
          </a:prstGeom>
          <a:ln>
            <a:solidFill>
              <a:schemeClr val="tx2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4584315" y="5269346"/>
            <a:ext cx="0" cy="221673"/>
          </a:xfrm>
          <a:prstGeom prst="straightConnector1">
            <a:avLst/>
          </a:prstGeom>
          <a:ln>
            <a:solidFill>
              <a:schemeClr val="tx2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6734848" y="1824183"/>
            <a:ext cx="13645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 Light"/>
                <a:cs typeface="Helvetica Light"/>
              </a:rPr>
              <a:t>Sample, SNP QC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  <a:latin typeface="Helvetica Light"/>
              <a:cs typeface="Helvetica Light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734848" y="4809068"/>
            <a:ext cx="13645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 Light"/>
                <a:cs typeface="Helvetica Light"/>
              </a:rPr>
              <a:t>Sample, SNP QC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  <a:latin typeface="Helvetica Light"/>
              <a:cs typeface="Helvetica Light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734848" y="5631014"/>
            <a:ext cx="185178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 Light"/>
                <a:cs typeface="Helvetica Light"/>
              </a:rPr>
              <a:t>Genomic inflation check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  <a:latin typeface="Helvetica Light"/>
              <a:cs typeface="Helvetica Light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734848" y="3439008"/>
            <a:ext cx="17495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 Light"/>
                <a:cs typeface="Helvetica Light"/>
              </a:rPr>
              <a:t>PCA, spatial clustering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  <a:latin typeface="Helvetica Light"/>
              <a:cs typeface="Helvetica Light"/>
            </a:endParaRPr>
          </a:p>
        </p:txBody>
      </p:sp>
      <p:sp>
        <p:nvSpPr>
          <p:cNvPr id="3" name="Curved Up Arrow 2"/>
          <p:cNvSpPr/>
          <p:nvPr/>
        </p:nvSpPr>
        <p:spPr>
          <a:xfrm rot="21333977">
            <a:off x="1439333" y="5418623"/>
            <a:ext cx="1216152" cy="424782"/>
          </a:xfrm>
          <a:prstGeom prst="curved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7" name="Curved Up Arrow 26"/>
          <p:cNvSpPr/>
          <p:nvPr/>
        </p:nvSpPr>
        <p:spPr>
          <a:xfrm rot="10533977">
            <a:off x="1397000" y="4923286"/>
            <a:ext cx="1216152" cy="424782"/>
          </a:xfrm>
          <a:prstGeom prst="curved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60356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EUR groups (I)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143436" y="1692445"/>
            <a:ext cx="1656000" cy="863999"/>
          </a:xfrm>
          <a:prstGeom prst="roundRect">
            <a:avLst/>
          </a:prstGeom>
          <a:solidFill>
            <a:srgbClr val="FFE679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  <a:latin typeface="Helvetica Light"/>
                <a:cs typeface="Helvetica Light"/>
              </a:rPr>
              <a:t>Group 1: </a:t>
            </a:r>
          </a:p>
          <a:p>
            <a:pPr algn="ctr"/>
            <a:r>
              <a:rPr lang="en-US" dirty="0" smtClean="0">
                <a:solidFill>
                  <a:srgbClr val="000000"/>
                </a:solidFill>
                <a:latin typeface="Helvetica Light"/>
                <a:cs typeface="Helvetica Light"/>
              </a:rPr>
              <a:t>610 array</a:t>
            </a:r>
            <a:endParaRPr lang="en-US" dirty="0">
              <a:solidFill>
                <a:srgbClr val="000000"/>
              </a:solidFill>
              <a:latin typeface="Helvetica Light"/>
              <a:cs typeface="Helvetica Light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948846" y="1692445"/>
            <a:ext cx="1655998" cy="863999"/>
          </a:xfrm>
          <a:prstGeom prst="round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  <a:latin typeface="Helvetica Light"/>
                <a:cs typeface="Helvetica Light"/>
              </a:rPr>
              <a:t>Group 2: </a:t>
            </a:r>
          </a:p>
          <a:p>
            <a:pPr algn="ctr"/>
            <a:r>
              <a:rPr lang="en-US" dirty="0" smtClean="0">
                <a:solidFill>
                  <a:srgbClr val="000000"/>
                </a:solidFill>
                <a:latin typeface="Helvetica Light"/>
                <a:cs typeface="Helvetica Light"/>
              </a:rPr>
              <a:t>660 array</a:t>
            </a:r>
            <a:endParaRPr lang="en-US" dirty="0">
              <a:solidFill>
                <a:srgbClr val="000000"/>
              </a:solidFill>
              <a:latin typeface="Helvetica Light"/>
              <a:cs typeface="Helvetica Light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143435" y="2629724"/>
            <a:ext cx="1656000" cy="2231788"/>
          </a:xfrm>
          <a:prstGeom prst="roundRect">
            <a:avLst/>
          </a:prstGeom>
          <a:solidFill>
            <a:srgbClr val="FFE679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  <a:latin typeface="Helvetica Light"/>
                <a:cs typeface="Helvetica Light"/>
              </a:rPr>
              <a:t>HABC</a:t>
            </a:r>
          </a:p>
          <a:p>
            <a:pPr algn="ctr"/>
            <a:r>
              <a:rPr lang="en-US" b="1" i="1" dirty="0" smtClean="0">
                <a:solidFill>
                  <a:srgbClr val="000000"/>
                </a:solidFill>
                <a:latin typeface="Helvetica Light"/>
                <a:cs typeface="Helvetica Light"/>
              </a:rPr>
              <a:t>ISGS</a:t>
            </a:r>
            <a:r>
              <a:rPr lang="en-US" i="1" dirty="0" smtClean="0">
                <a:solidFill>
                  <a:srgbClr val="000000"/>
                </a:solidFill>
                <a:latin typeface="Helvetica Light"/>
                <a:cs typeface="Helvetica Light"/>
              </a:rPr>
              <a:t/>
            </a:r>
            <a:br>
              <a:rPr lang="en-US" i="1" dirty="0" smtClean="0">
                <a:solidFill>
                  <a:srgbClr val="000000"/>
                </a:solidFill>
                <a:latin typeface="Helvetica Light"/>
                <a:cs typeface="Helvetica Light"/>
              </a:rPr>
            </a:br>
            <a:r>
              <a:rPr lang="en-US" b="1" i="1" dirty="0" smtClean="0">
                <a:solidFill>
                  <a:srgbClr val="000000"/>
                </a:solidFill>
                <a:latin typeface="Helvetica Light"/>
                <a:cs typeface="Helvetica Light"/>
              </a:rPr>
              <a:t>SWISS</a:t>
            </a:r>
            <a:r>
              <a:rPr lang="en-US" i="1" dirty="0" smtClean="0">
                <a:solidFill>
                  <a:srgbClr val="000000"/>
                </a:solidFill>
                <a:latin typeface="Helvetica Light"/>
                <a:cs typeface="Helvetica Light"/>
              </a:rPr>
              <a:t/>
            </a:r>
            <a:br>
              <a:rPr lang="en-US" i="1" dirty="0" smtClean="0">
                <a:solidFill>
                  <a:srgbClr val="000000"/>
                </a:solidFill>
                <a:latin typeface="Helvetica Light"/>
                <a:cs typeface="Helvetica Light"/>
              </a:rPr>
            </a:br>
            <a:r>
              <a:rPr lang="en-US" b="1" i="1" dirty="0" smtClean="0">
                <a:solidFill>
                  <a:srgbClr val="000000"/>
                </a:solidFill>
                <a:latin typeface="Helvetica Light"/>
                <a:cs typeface="Helvetica Light"/>
              </a:rPr>
              <a:t>GASROS</a:t>
            </a:r>
          </a:p>
          <a:p>
            <a:pPr algn="ctr"/>
            <a:r>
              <a:rPr lang="en-US" b="1" i="1" dirty="0" smtClean="0">
                <a:solidFill>
                  <a:srgbClr val="000000"/>
                </a:solidFill>
                <a:latin typeface="Helvetica Light"/>
                <a:cs typeface="Helvetica Light"/>
              </a:rPr>
              <a:t>BRAINS</a:t>
            </a:r>
            <a:endParaRPr lang="en-US" i="1" dirty="0">
              <a:solidFill>
                <a:srgbClr val="000000"/>
              </a:solidFill>
              <a:latin typeface="Helvetica Light"/>
              <a:cs typeface="Helvetica Light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1948846" y="2641677"/>
            <a:ext cx="1655998" cy="2231788"/>
          </a:xfrm>
          <a:prstGeom prst="round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  <a:latin typeface="Helvetica Light"/>
                <a:cs typeface="Helvetica Light"/>
              </a:rPr>
              <a:t>WTCCC</a:t>
            </a:r>
          </a:p>
          <a:p>
            <a:pPr algn="ctr"/>
            <a:r>
              <a:rPr lang="en-US" dirty="0" smtClean="0">
                <a:solidFill>
                  <a:srgbClr val="000000"/>
                </a:solidFill>
                <a:latin typeface="Helvetica Light"/>
                <a:cs typeface="Helvetica Light"/>
              </a:rPr>
              <a:t>KORA</a:t>
            </a:r>
          </a:p>
          <a:p>
            <a:pPr algn="ctr"/>
            <a:r>
              <a:rPr lang="en-US" b="1" i="1" dirty="0" smtClean="0">
                <a:solidFill>
                  <a:srgbClr val="000000"/>
                </a:solidFill>
                <a:latin typeface="Helvetica Light"/>
                <a:cs typeface="Helvetica Light"/>
              </a:rPr>
              <a:t>EDIN</a:t>
            </a:r>
          </a:p>
          <a:p>
            <a:pPr algn="ctr"/>
            <a:r>
              <a:rPr lang="en-US" b="1" i="1" dirty="0" smtClean="0">
                <a:solidFill>
                  <a:srgbClr val="000000"/>
                </a:solidFill>
                <a:latin typeface="Helvetica Light"/>
                <a:cs typeface="Helvetica Light"/>
              </a:rPr>
              <a:t>STGEORGE</a:t>
            </a:r>
          </a:p>
          <a:p>
            <a:pPr algn="ctr"/>
            <a:r>
              <a:rPr lang="en-US" b="1" i="1" dirty="0" smtClean="0">
                <a:solidFill>
                  <a:srgbClr val="000000"/>
                </a:solidFill>
                <a:latin typeface="Helvetica Light"/>
                <a:cs typeface="Helvetica Light"/>
              </a:rPr>
              <a:t>MUNICH</a:t>
            </a:r>
          </a:p>
          <a:p>
            <a:pPr algn="ctr"/>
            <a:r>
              <a:rPr lang="en-US" b="1" i="1" dirty="0" smtClean="0">
                <a:solidFill>
                  <a:srgbClr val="000000"/>
                </a:solidFill>
                <a:latin typeface="Helvetica Light"/>
                <a:cs typeface="Helvetica Light"/>
              </a:rPr>
              <a:t>OXVASC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754254" y="1692445"/>
            <a:ext cx="1655998" cy="863999"/>
          </a:xfrm>
          <a:prstGeom prst="roundRect">
            <a:avLst/>
          </a:prstGeom>
          <a:solidFill>
            <a:srgbClr val="25802A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  <a:latin typeface="Helvetica Light"/>
                <a:cs typeface="Helvetica Light"/>
              </a:rPr>
              <a:t>Group 3: </a:t>
            </a:r>
          </a:p>
          <a:p>
            <a:pPr algn="ctr"/>
            <a:r>
              <a:rPr lang="en-US" dirty="0" smtClean="0">
                <a:solidFill>
                  <a:srgbClr val="000000"/>
                </a:solidFill>
                <a:latin typeface="Helvetica Light"/>
                <a:cs typeface="Helvetica Light"/>
              </a:rPr>
              <a:t>1M array</a:t>
            </a:r>
            <a:endParaRPr lang="en-US" dirty="0">
              <a:solidFill>
                <a:srgbClr val="000000"/>
              </a:solidFill>
              <a:latin typeface="Helvetica Light"/>
              <a:cs typeface="Helvetica Light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3754254" y="2641677"/>
            <a:ext cx="1655998" cy="2231788"/>
          </a:xfrm>
          <a:prstGeom prst="roundRect">
            <a:avLst/>
          </a:prstGeom>
          <a:solidFill>
            <a:srgbClr val="25802A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rgbClr val="000000"/>
              </a:solidFill>
              <a:latin typeface="Helvetica Light"/>
              <a:cs typeface="Helvetica Light"/>
            </a:endParaRPr>
          </a:p>
          <a:p>
            <a:pPr algn="ctr"/>
            <a:r>
              <a:rPr lang="en-US" b="1" i="1" dirty="0" smtClean="0">
                <a:solidFill>
                  <a:srgbClr val="000000"/>
                </a:solidFill>
                <a:latin typeface="Helvetica Light"/>
                <a:cs typeface="Helvetica Light"/>
              </a:rPr>
              <a:t>GEOS</a:t>
            </a:r>
          </a:p>
          <a:p>
            <a:pPr algn="ctr"/>
            <a:r>
              <a:rPr lang="en-US" dirty="0" smtClean="0">
                <a:solidFill>
                  <a:srgbClr val="000000"/>
                </a:solidFill>
                <a:latin typeface="Helvetica Light"/>
                <a:cs typeface="Helvetica Light"/>
              </a:rPr>
              <a:t>GEOS</a:t>
            </a:r>
          </a:p>
          <a:p>
            <a:pPr algn="ctr"/>
            <a:endParaRPr lang="en-US" dirty="0" smtClean="0">
              <a:solidFill>
                <a:srgbClr val="000000"/>
              </a:solidFill>
              <a:latin typeface="Helvetica Light"/>
              <a:cs typeface="Helvetica Light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5559662" y="1692445"/>
            <a:ext cx="1655998" cy="863999"/>
          </a:xfrm>
          <a:prstGeom prst="roundRect">
            <a:avLst/>
          </a:prstGeom>
          <a:solidFill>
            <a:srgbClr val="DB809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  <a:latin typeface="Helvetica Light"/>
                <a:cs typeface="Helvetica Light"/>
              </a:rPr>
              <a:t>Group 4: </a:t>
            </a:r>
          </a:p>
          <a:p>
            <a:pPr algn="ctr"/>
            <a:r>
              <a:rPr lang="en-US" dirty="0" smtClean="0">
                <a:solidFill>
                  <a:srgbClr val="000000"/>
                </a:solidFill>
                <a:latin typeface="Helvetica Light"/>
                <a:cs typeface="Helvetica Light"/>
              </a:rPr>
              <a:t>2.5M array</a:t>
            </a:r>
            <a:endParaRPr lang="en-US" dirty="0">
              <a:solidFill>
                <a:srgbClr val="000000"/>
              </a:solidFill>
              <a:latin typeface="Helvetica Light"/>
              <a:cs typeface="Helvetica Light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5559662" y="2641677"/>
            <a:ext cx="1655998" cy="2231788"/>
          </a:xfrm>
          <a:prstGeom prst="roundRect">
            <a:avLst/>
          </a:prstGeom>
          <a:solidFill>
            <a:srgbClr val="DB809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 smtClean="0">
              <a:solidFill>
                <a:srgbClr val="000000"/>
              </a:solidFill>
              <a:latin typeface="Helvetica Light"/>
              <a:cs typeface="Helvetica Light"/>
            </a:endParaRPr>
          </a:p>
          <a:p>
            <a:pPr algn="ctr"/>
            <a:r>
              <a:rPr lang="en-US" b="1" i="1" dirty="0" smtClean="0">
                <a:solidFill>
                  <a:srgbClr val="000000"/>
                </a:solidFill>
                <a:latin typeface="Helvetica Light"/>
                <a:cs typeface="Helvetica Light"/>
              </a:rPr>
              <a:t>CIDR</a:t>
            </a:r>
            <a:endParaRPr lang="en-US" i="1" dirty="0" smtClean="0">
              <a:solidFill>
                <a:srgbClr val="000000"/>
              </a:solidFill>
              <a:latin typeface="Helvetica Light"/>
              <a:cs typeface="Helvetica Light"/>
            </a:endParaRPr>
          </a:p>
          <a:p>
            <a:pPr algn="ctr"/>
            <a:r>
              <a:rPr lang="en-US" dirty="0" smtClean="0">
                <a:solidFill>
                  <a:srgbClr val="000000"/>
                </a:solidFill>
                <a:latin typeface="Helvetica Light"/>
                <a:cs typeface="Helvetica Light"/>
              </a:rPr>
              <a:t>OAI</a:t>
            </a:r>
          </a:p>
          <a:p>
            <a:pPr algn="ctr"/>
            <a:r>
              <a:rPr lang="en-US" dirty="0" smtClean="0">
                <a:solidFill>
                  <a:srgbClr val="000000"/>
                </a:solidFill>
                <a:latin typeface="Helvetica Light"/>
                <a:cs typeface="Helvetica Light"/>
              </a:rPr>
              <a:t>HRS</a:t>
            </a:r>
          </a:p>
          <a:p>
            <a:pPr algn="ctr"/>
            <a:endParaRPr lang="en-US" dirty="0" smtClean="0">
              <a:solidFill>
                <a:srgbClr val="000000"/>
              </a:solidFill>
              <a:latin typeface="Helvetica Light"/>
              <a:cs typeface="Helvetica Light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7365070" y="1692445"/>
            <a:ext cx="1655998" cy="863999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  <a:latin typeface="Helvetica Light"/>
                <a:cs typeface="Helvetica Light"/>
              </a:rPr>
              <a:t>Group 5: </a:t>
            </a:r>
          </a:p>
          <a:p>
            <a:pPr algn="ctr"/>
            <a:r>
              <a:rPr lang="en-US" dirty="0" smtClean="0">
                <a:solidFill>
                  <a:srgbClr val="000000"/>
                </a:solidFill>
                <a:latin typeface="Helvetica Light"/>
                <a:cs typeface="Helvetica Light"/>
              </a:rPr>
              <a:t>5M array</a:t>
            </a:r>
            <a:endParaRPr lang="en-US" dirty="0">
              <a:solidFill>
                <a:srgbClr val="000000"/>
              </a:solidFill>
              <a:latin typeface="Helvetica Light"/>
              <a:cs typeface="Helvetica Light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7365070" y="2641677"/>
            <a:ext cx="1655998" cy="2231788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  <a:latin typeface="Helvetica Light"/>
                <a:cs typeface="Helvetica Light"/>
              </a:rPr>
              <a:t>KRAKOW</a:t>
            </a:r>
          </a:p>
          <a:p>
            <a:pPr algn="ctr"/>
            <a:r>
              <a:rPr lang="en-US" b="1" i="1" dirty="0" smtClean="0">
                <a:solidFill>
                  <a:srgbClr val="000000"/>
                </a:solidFill>
                <a:latin typeface="Helvetica Light"/>
                <a:cs typeface="Helvetica Light"/>
              </a:rPr>
              <a:t>KRAKOW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223012" y="6315403"/>
            <a:ext cx="2801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Helvetica Light"/>
                <a:cs typeface="Helvetica Light"/>
              </a:rPr>
              <a:t>Case groups: </a:t>
            </a:r>
            <a:r>
              <a:rPr lang="en-US" b="1" i="1" dirty="0" smtClean="0">
                <a:latin typeface="Helvetica Light"/>
                <a:cs typeface="Helvetica Light"/>
              </a:rPr>
              <a:t>bold italics</a:t>
            </a:r>
            <a:endParaRPr lang="en-US" b="1" i="1" dirty="0">
              <a:latin typeface="Helvetica Light"/>
              <a:cs typeface="Helvetica Ligh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57200" y="5894388"/>
            <a:ext cx="10827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Helvetica Light"/>
                <a:cs typeface="Helvetica Light"/>
              </a:rPr>
              <a:t>360k SNPs</a:t>
            </a:r>
            <a:endParaRPr lang="en-US" sz="1400" dirty="0">
              <a:latin typeface="Helvetica Light"/>
              <a:cs typeface="Helvetica Ligh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223247" y="5893665"/>
            <a:ext cx="10827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Helvetica Light"/>
                <a:cs typeface="Helvetica Light"/>
              </a:rPr>
              <a:t>360k SNPs</a:t>
            </a:r>
            <a:endParaRPr lang="en-US" sz="1400" dirty="0">
              <a:latin typeface="Helvetica Light"/>
              <a:cs typeface="Helvetica Light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034117" y="5872737"/>
            <a:ext cx="10827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Helvetica Light"/>
                <a:cs typeface="Helvetica Light"/>
              </a:rPr>
              <a:t>767k SNPs</a:t>
            </a:r>
            <a:endParaRPr lang="en-US" sz="1400" dirty="0">
              <a:latin typeface="Helvetica Light"/>
              <a:cs typeface="Helvetica Light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782236" y="5869770"/>
            <a:ext cx="11924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Helvetica Light"/>
                <a:cs typeface="Helvetica Light"/>
              </a:rPr>
              <a:t>1.75M SNPs</a:t>
            </a:r>
            <a:endParaRPr lang="en-US" sz="1400" dirty="0">
              <a:latin typeface="Helvetica Light"/>
              <a:cs typeface="Helvetica Ligh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594196" y="5872737"/>
            <a:ext cx="10926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Helvetica Light"/>
                <a:cs typeface="Helvetica Light"/>
              </a:rPr>
              <a:t>4.0M SNPs</a:t>
            </a:r>
            <a:endParaRPr lang="en-US" sz="1400" dirty="0">
              <a:latin typeface="Helvetica Light"/>
              <a:cs typeface="Helvetica Light"/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146070" y="4968821"/>
            <a:ext cx="1656000" cy="863999"/>
          </a:xfrm>
          <a:prstGeom prst="roundRect">
            <a:avLst/>
          </a:prstGeom>
          <a:solidFill>
            <a:srgbClr val="FFE679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000000"/>
                </a:solidFill>
                <a:latin typeface="Helvetica Light"/>
                <a:cs typeface="Helvetica Light"/>
              </a:rPr>
              <a:t>754 cases</a:t>
            </a:r>
          </a:p>
          <a:p>
            <a:pPr algn="ctr"/>
            <a:r>
              <a:rPr lang="en-US" sz="1600" dirty="0" smtClean="0">
                <a:solidFill>
                  <a:srgbClr val="000000"/>
                </a:solidFill>
                <a:latin typeface="Helvetica Light"/>
                <a:cs typeface="Helvetica Light"/>
              </a:rPr>
              <a:t>1,586 controls</a:t>
            </a:r>
            <a:endParaRPr lang="en-US" sz="1600" dirty="0">
              <a:solidFill>
                <a:srgbClr val="000000"/>
              </a:solidFill>
              <a:latin typeface="Helvetica Light"/>
              <a:cs typeface="Helvetica Light"/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1951836" y="4968821"/>
            <a:ext cx="1655998" cy="863999"/>
          </a:xfrm>
          <a:prstGeom prst="round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000000"/>
                </a:solidFill>
                <a:latin typeface="Helvetica Light"/>
                <a:cs typeface="Helvetica Light"/>
              </a:rPr>
              <a:t>2,572 cases</a:t>
            </a:r>
            <a:endParaRPr lang="en-US" sz="1600" dirty="0">
              <a:solidFill>
                <a:srgbClr val="000000"/>
              </a:solidFill>
              <a:latin typeface="Helvetica Light"/>
              <a:cs typeface="Helvetica Light"/>
            </a:endParaRPr>
          </a:p>
          <a:p>
            <a:pPr algn="ctr"/>
            <a:r>
              <a:rPr lang="en-US" sz="1600" dirty="0" smtClean="0">
                <a:solidFill>
                  <a:srgbClr val="000000"/>
                </a:solidFill>
                <a:latin typeface="Helvetica Light"/>
                <a:cs typeface="Helvetica Light"/>
              </a:rPr>
              <a:t>5,954 controls</a:t>
            </a:r>
            <a:endParaRPr lang="en-US" sz="1600" dirty="0">
              <a:solidFill>
                <a:srgbClr val="000000"/>
              </a:solidFill>
              <a:latin typeface="Helvetica Light"/>
              <a:cs typeface="Helvetica Light"/>
            </a:endParaRPr>
          </a:p>
        </p:txBody>
      </p:sp>
      <p:sp>
        <p:nvSpPr>
          <p:cNvPr id="35" name="Rounded Rectangle 34"/>
          <p:cNvSpPr/>
          <p:nvPr/>
        </p:nvSpPr>
        <p:spPr>
          <a:xfrm>
            <a:off x="3757244" y="4968821"/>
            <a:ext cx="1655998" cy="863999"/>
          </a:xfrm>
          <a:prstGeom prst="roundRect">
            <a:avLst/>
          </a:prstGeom>
          <a:solidFill>
            <a:srgbClr val="25802A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000000"/>
                </a:solidFill>
                <a:latin typeface="Helvetica Light"/>
                <a:cs typeface="Helvetica Light"/>
              </a:rPr>
              <a:t>460 cases </a:t>
            </a:r>
          </a:p>
          <a:p>
            <a:pPr algn="ctr"/>
            <a:r>
              <a:rPr lang="en-US" sz="1600" dirty="0" smtClean="0">
                <a:solidFill>
                  <a:srgbClr val="000000"/>
                </a:solidFill>
                <a:latin typeface="Helvetica Light"/>
                <a:cs typeface="Helvetica Light"/>
              </a:rPr>
              <a:t>519 controls</a:t>
            </a:r>
            <a:endParaRPr lang="en-US" sz="1600" dirty="0">
              <a:solidFill>
                <a:srgbClr val="000000"/>
              </a:solidFill>
              <a:latin typeface="Helvetica Light"/>
              <a:cs typeface="Helvetica Light"/>
            </a:endParaRPr>
          </a:p>
        </p:txBody>
      </p:sp>
      <p:sp>
        <p:nvSpPr>
          <p:cNvPr id="36" name="Rounded Rectangle 35"/>
          <p:cNvSpPr/>
          <p:nvPr/>
        </p:nvSpPr>
        <p:spPr>
          <a:xfrm>
            <a:off x="5562652" y="4968821"/>
            <a:ext cx="1655998" cy="863999"/>
          </a:xfrm>
          <a:prstGeom prst="roundRect">
            <a:avLst/>
          </a:prstGeom>
          <a:solidFill>
            <a:srgbClr val="DB809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000000"/>
                </a:solidFill>
                <a:latin typeface="Helvetica Light"/>
                <a:cs typeface="Helvetica Light"/>
              </a:rPr>
              <a:t>3,291 cases</a:t>
            </a:r>
          </a:p>
          <a:p>
            <a:pPr algn="ctr"/>
            <a:r>
              <a:rPr lang="en-US" sz="1500" dirty="0" smtClean="0">
                <a:solidFill>
                  <a:srgbClr val="000000"/>
                </a:solidFill>
                <a:latin typeface="Helvetica Light"/>
                <a:cs typeface="Helvetica Light"/>
              </a:rPr>
              <a:t>11,820 controls</a:t>
            </a:r>
            <a:endParaRPr lang="en-US" sz="1500" dirty="0">
              <a:solidFill>
                <a:srgbClr val="000000"/>
              </a:solidFill>
              <a:latin typeface="Helvetica Light"/>
              <a:cs typeface="Helvetica Light"/>
            </a:endParaRPr>
          </a:p>
        </p:txBody>
      </p:sp>
      <p:sp>
        <p:nvSpPr>
          <p:cNvPr id="37" name="Rounded Rectangle 36"/>
          <p:cNvSpPr/>
          <p:nvPr/>
        </p:nvSpPr>
        <p:spPr>
          <a:xfrm>
            <a:off x="7368060" y="4968821"/>
            <a:ext cx="1655998" cy="863999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000000"/>
                </a:solidFill>
                <a:latin typeface="Helvetica Light"/>
                <a:cs typeface="Helvetica Light"/>
              </a:rPr>
              <a:t>878 cases</a:t>
            </a:r>
          </a:p>
          <a:p>
            <a:pPr algn="ctr"/>
            <a:r>
              <a:rPr lang="en-US" sz="1600" dirty="0" smtClean="0">
                <a:solidFill>
                  <a:srgbClr val="000000"/>
                </a:solidFill>
                <a:latin typeface="Helvetica Light"/>
                <a:cs typeface="Helvetica Light"/>
              </a:rPr>
              <a:t>716 controls</a:t>
            </a:r>
            <a:endParaRPr lang="en-US" sz="1600" dirty="0">
              <a:solidFill>
                <a:srgbClr val="000000"/>
              </a:solidFill>
              <a:latin typeface="Helvetica Light"/>
              <a:cs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97744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EUR groups (II)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143436" y="1692445"/>
            <a:ext cx="1656000" cy="863999"/>
          </a:xfrm>
          <a:prstGeom prst="roundRect">
            <a:avLst/>
          </a:prstGeom>
          <a:solidFill>
            <a:srgbClr val="6DEE6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  <a:latin typeface="Helvetica Light"/>
                <a:cs typeface="Helvetica Light"/>
              </a:rPr>
              <a:t>Group 6: </a:t>
            </a:r>
          </a:p>
          <a:p>
            <a:pPr algn="ctr"/>
            <a:r>
              <a:rPr lang="en-US" dirty="0" smtClean="0">
                <a:solidFill>
                  <a:srgbClr val="000000"/>
                </a:solidFill>
                <a:latin typeface="Helvetica Light"/>
                <a:cs typeface="Helvetica Light"/>
              </a:rPr>
              <a:t>5M array</a:t>
            </a:r>
            <a:endParaRPr lang="en-US" dirty="0">
              <a:solidFill>
                <a:srgbClr val="000000"/>
              </a:solidFill>
              <a:latin typeface="Helvetica Light"/>
              <a:cs typeface="Helvetica Light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948846" y="1692445"/>
            <a:ext cx="1655998" cy="863999"/>
          </a:xfrm>
          <a:prstGeom prst="round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  <a:latin typeface="Helvetica Light"/>
                <a:cs typeface="Helvetica Light"/>
              </a:rPr>
              <a:t>Group 7: </a:t>
            </a:r>
          </a:p>
          <a:p>
            <a:pPr algn="ctr"/>
            <a:r>
              <a:rPr lang="en-US" sz="1400" dirty="0" smtClean="0">
                <a:solidFill>
                  <a:srgbClr val="000000"/>
                </a:solidFill>
                <a:latin typeface="Helvetica Light"/>
                <a:cs typeface="Helvetica Light"/>
              </a:rPr>
              <a:t>1M + 5M arrays</a:t>
            </a:r>
            <a:endParaRPr lang="en-US" sz="1400" dirty="0">
              <a:solidFill>
                <a:srgbClr val="000000"/>
              </a:solidFill>
              <a:latin typeface="Helvetica Light"/>
              <a:cs typeface="Helvetica Light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143435" y="2629724"/>
            <a:ext cx="1656000" cy="2231788"/>
          </a:xfrm>
          <a:prstGeom prst="roundRect">
            <a:avLst/>
          </a:prstGeom>
          <a:solidFill>
            <a:srgbClr val="6DEE6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  <a:latin typeface="Helvetica Light"/>
                <a:cs typeface="Helvetica Light"/>
              </a:rPr>
              <a:t>LEUVEN</a:t>
            </a:r>
          </a:p>
          <a:p>
            <a:pPr algn="ctr"/>
            <a:r>
              <a:rPr lang="en-US" b="1" i="1" dirty="0" smtClean="0">
                <a:solidFill>
                  <a:srgbClr val="000000"/>
                </a:solidFill>
                <a:latin typeface="Helvetica Light"/>
                <a:cs typeface="Helvetica Light"/>
              </a:rPr>
              <a:t>LEUVEN</a:t>
            </a:r>
            <a:endParaRPr lang="en-US" b="1" i="1" dirty="0">
              <a:solidFill>
                <a:srgbClr val="000000"/>
              </a:solidFill>
              <a:latin typeface="Helvetica Light"/>
              <a:cs typeface="Helvetica Light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1948846" y="2641677"/>
            <a:ext cx="1655998" cy="2231788"/>
          </a:xfrm>
          <a:prstGeom prst="round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  <a:latin typeface="Helvetica Light"/>
                <a:cs typeface="Helvetica Light"/>
              </a:rPr>
              <a:t>ADHD</a:t>
            </a:r>
          </a:p>
          <a:p>
            <a:pPr algn="ctr"/>
            <a:r>
              <a:rPr lang="en-US" dirty="0" smtClean="0">
                <a:solidFill>
                  <a:srgbClr val="000000"/>
                </a:solidFill>
                <a:latin typeface="Helvetica Light"/>
                <a:cs typeface="Helvetica Light"/>
              </a:rPr>
              <a:t>INMA</a:t>
            </a:r>
          </a:p>
          <a:p>
            <a:pPr algn="ctr"/>
            <a:r>
              <a:rPr lang="en-US" b="1" i="1" dirty="0" smtClean="0">
                <a:solidFill>
                  <a:srgbClr val="000000"/>
                </a:solidFill>
                <a:latin typeface="Helvetica Light"/>
                <a:cs typeface="Helvetica Light"/>
              </a:rPr>
              <a:t>BASICMAR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754254" y="1692445"/>
            <a:ext cx="1655998" cy="863999"/>
          </a:xfrm>
          <a:prstGeom prst="roundRect">
            <a:avLst/>
          </a:prstGeom>
          <a:solidFill>
            <a:schemeClr val="accent4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  <a:latin typeface="Helvetica Light"/>
                <a:cs typeface="Helvetica Light"/>
              </a:rPr>
              <a:t>Group 8: </a:t>
            </a:r>
          </a:p>
          <a:p>
            <a:pPr algn="ctr"/>
            <a:r>
              <a:rPr lang="en-US" sz="1400" dirty="0" smtClean="0">
                <a:solidFill>
                  <a:srgbClr val="000000"/>
                </a:solidFill>
                <a:latin typeface="Helvetica Light"/>
                <a:cs typeface="Helvetica Light"/>
              </a:rPr>
              <a:t>610 + 5M arrays</a:t>
            </a:r>
            <a:endParaRPr lang="en-US" sz="1400" dirty="0">
              <a:solidFill>
                <a:srgbClr val="000000"/>
              </a:solidFill>
              <a:latin typeface="Helvetica Light"/>
              <a:cs typeface="Helvetica Light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3754254" y="2641677"/>
            <a:ext cx="1655998" cy="2231788"/>
          </a:xfrm>
          <a:prstGeom prst="roundRect">
            <a:avLst/>
          </a:prstGeom>
          <a:solidFill>
            <a:schemeClr val="accent4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rgbClr val="000000"/>
              </a:solidFill>
              <a:latin typeface="Helvetica Light"/>
              <a:cs typeface="Helvetica Light"/>
            </a:endParaRPr>
          </a:p>
          <a:p>
            <a:pPr algn="ctr"/>
            <a:r>
              <a:rPr lang="en-US" dirty="0" smtClean="0">
                <a:solidFill>
                  <a:srgbClr val="000000"/>
                </a:solidFill>
                <a:latin typeface="Helvetica Light"/>
                <a:cs typeface="Helvetica Light"/>
              </a:rPr>
              <a:t>GRAZ</a:t>
            </a:r>
          </a:p>
          <a:p>
            <a:pPr algn="ctr"/>
            <a:r>
              <a:rPr lang="en-US" b="1" i="1" dirty="0" smtClean="0">
                <a:solidFill>
                  <a:srgbClr val="000000"/>
                </a:solidFill>
                <a:latin typeface="Helvetica Light"/>
                <a:cs typeface="Helvetica Light"/>
              </a:rPr>
              <a:t>GRAZ</a:t>
            </a:r>
          </a:p>
          <a:p>
            <a:pPr algn="ctr"/>
            <a:endParaRPr lang="en-US" dirty="0" smtClean="0">
              <a:solidFill>
                <a:srgbClr val="000000"/>
              </a:solidFill>
              <a:latin typeface="Helvetica Light"/>
              <a:cs typeface="Helvetica Light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5562652" y="1692445"/>
            <a:ext cx="1655998" cy="863999"/>
          </a:xfrm>
          <a:prstGeom prst="roundRect">
            <a:avLst/>
          </a:prstGeom>
          <a:solidFill>
            <a:srgbClr val="7085C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  <a:latin typeface="Helvetica Light"/>
                <a:cs typeface="Helvetica Light"/>
              </a:rPr>
              <a:t>Group 9: </a:t>
            </a:r>
          </a:p>
          <a:p>
            <a:pPr algn="ctr"/>
            <a:r>
              <a:rPr lang="en-US" sz="1300" dirty="0" smtClean="0">
                <a:solidFill>
                  <a:srgbClr val="000000"/>
                </a:solidFill>
                <a:latin typeface="Helvetica Light"/>
                <a:cs typeface="Helvetica Light"/>
              </a:rPr>
              <a:t>Omni + 5M arrays</a:t>
            </a:r>
            <a:endParaRPr lang="en-US" sz="1300" dirty="0">
              <a:solidFill>
                <a:srgbClr val="000000"/>
              </a:solidFill>
              <a:latin typeface="Helvetica Light"/>
              <a:cs typeface="Helvetica Light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5559662" y="2641677"/>
            <a:ext cx="1655998" cy="2231788"/>
          </a:xfrm>
          <a:prstGeom prst="roundRect">
            <a:avLst/>
          </a:prstGeom>
          <a:solidFill>
            <a:srgbClr val="7085C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  <a:latin typeface="Helvetica Light"/>
                <a:cs typeface="Helvetica Light"/>
              </a:rPr>
              <a:t>MALMO</a:t>
            </a:r>
          </a:p>
          <a:p>
            <a:pPr algn="ctr"/>
            <a:r>
              <a:rPr lang="en-US" b="1" i="1" dirty="0" smtClean="0">
                <a:solidFill>
                  <a:srgbClr val="000000"/>
                </a:solidFill>
                <a:latin typeface="Helvetica Light"/>
                <a:cs typeface="Helvetica Light"/>
              </a:rPr>
              <a:t>MALMO</a:t>
            </a:r>
          </a:p>
          <a:p>
            <a:pPr algn="ctr"/>
            <a:r>
              <a:rPr lang="en-US" dirty="0" smtClean="0">
                <a:solidFill>
                  <a:srgbClr val="000000"/>
                </a:solidFill>
                <a:latin typeface="Helvetica Light"/>
                <a:cs typeface="Helvetica Light"/>
              </a:rPr>
              <a:t>LUND</a:t>
            </a:r>
          </a:p>
          <a:p>
            <a:pPr algn="ctr"/>
            <a:r>
              <a:rPr lang="en-US" b="1" i="1" dirty="0" smtClean="0">
                <a:solidFill>
                  <a:srgbClr val="000000"/>
                </a:solidFill>
                <a:latin typeface="Helvetica Light"/>
                <a:cs typeface="Helvetica Light"/>
              </a:rPr>
              <a:t>LUND</a:t>
            </a:r>
          </a:p>
          <a:p>
            <a:pPr algn="ctr"/>
            <a:r>
              <a:rPr lang="en-US" sz="1700" b="1" i="1" dirty="0" smtClean="0">
                <a:solidFill>
                  <a:srgbClr val="000000"/>
                </a:solidFill>
                <a:latin typeface="Helvetica Light"/>
                <a:cs typeface="Helvetica Light"/>
              </a:rPr>
              <a:t>GOTEBURG</a:t>
            </a:r>
            <a:endParaRPr lang="en-US" sz="1700" i="1" dirty="0" smtClean="0">
              <a:solidFill>
                <a:srgbClr val="000000"/>
              </a:solidFill>
              <a:latin typeface="Helvetica Light"/>
              <a:cs typeface="Helvetica Light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7365070" y="1692445"/>
            <a:ext cx="1655998" cy="863999"/>
          </a:xfrm>
          <a:prstGeom prst="roundRect">
            <a:avLst/>
          </a:prstGeom>
          <a:solidFill>
            <a:srgbClr val="EE595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  <a:latin typeface="Helvetica Light"/>
                <a:cs typeface="Helvetica Light"/>
              </a:rPr>
              <a:t>Group 10: </a:t>
            </a:r>
          </a:p>
          <a:p>
            <a:pPr algn="ctr"/>
            <a:r>
              <a:rPr lang="en-US" dirty="0" smtClean="0">
                <a:solidFill>
                  <a:srgbClr val="000000"/>
                </a:solidFill>
                <a:latin typeface="Helvetica Light"/>
                <a:cs typeface="Helvetica Light"/>
              </a:rPr>
              <a:t>610 array</a:t>
            </a:r>
            <a:endParaRPr lang="en-US" dirty="0">
              <a:solidFill>
                <a:srgbClr val="000000"/>
              </a:solidFill>
              <a:latin typeface="Helvetica Light"/>
              <a:cs typeface="Helvetica Light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7365070" y="2641677"/>
            <a:ext cx="1655998" cy="2231788"/>
          </a:xfrm>
          <a:prstGeom prst="roundRect">
            <a:avLst/>
          </a:prstGeom>
          <a:solidFill>
            <a:srgbClr val="EE595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  <a:latin typeface="Helvetica Light"/>
                <a:cs typeface="Helvetica Light"/>
              </a:rPr>
              <a:t>ASGC</a:t>
            </a:r>
          </a:p>
          <a:p>
            <a:pPr algn="ctr"/>
            <a:r>
              <a:rPr lang="en-US" b="1" i="1" dirty="0" smtClean="0">
                <a:solidFill>
                  <a:srgbClr val="000000"/>
                </a:solidFill>
                <a:latin typeface="Helvetica Light"/>
                <a:cs typeface="Helvetica Light"/>
              </a:rPr>
              <a:t>ASGC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7200" y="5894388"/>
            <a:ext cx="10926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Helvetica Light"/>
                <a:cs typeface="Helvetica Light"/>
              </a:rPr>
              <a:t>4.0M SNPs</a:t>
            </a:r>
            <a:endParaRPr lang="en-US" sz="1400" dirty="0">
              <a:latin typeface="Helvetica Light"/>
              <a:cs typeface="Helvetica Ligh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223247" y="5893665"/>
            <a:ext cx="10827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Helvetica Light"/>
                <a:cs typeface="Helvetica Light"/>
              </a:rPr>
              <a:t>500k SNPs</a:t>
            </a:r>
            <a:endParaRPr lang="en-US" sz="1400" dirty="0">
              <a:latin typeface="Helvetica Light"/>
              <a:cs typeface="Helvetica Light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034117" y="5872737"/>
            <a:ext cx="10827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Helvetica Light"/>
                <a:cs typeface="Helvetica Light"/>
              </a:rPr>
              <a:t>239k SNPs</a:t>
            </a:r>
            <a:endParaRPr lang="en-US" sz="1400" dirty="0">
              <a:latin typeface="Helvetica Light"/>
              <a:cs typeface="Helvetica Light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782236" y="5869770"/>
            <a:ext cx="10827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Helvetica Light"/>
                <a:cs typeface="Helvetica Light"/>
              </a:rPr>
              <a:t>580k SNPs</a:t>
            </a:r>
            <a:endParaRPr lang="en-US" sz="1400" dirty="0">
              <a:latin typeface="Helvetica Light"/>
              <a:cs typeface="Helvetica Ligh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594196" y="5872737"/>
            <a:ext cx="10827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Helvetica Light"/>
                <a:cs typeface="Helvetica Light"/>
              </a:rPr>
              <a:t>550k SNPs</a:t>
            </a:r>
            <a:endParaRPr lang="en-US" sz="1400" dirty="0">
              <a:latin typeface="Helvetica Light"/>
              <a:cs typeface="Helvetica Light"/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146070" y="4968821"/>
            <a:ext cx="1656000" cy="863999"/>
          </a:xfrm>
          <a:prstGeom prst="roundRect">
            <a:avLst/>
          </a:prstGeom>
          <a:solidFill>
            <a:srgbClr val="6DEE6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000000"/>
                </a:solidFill>
                <a:latin typeface="Helvetica Light"/>
                <a:cs typeface="Helvetica Light"/>
              </a:rPr>
              <a:t>459 cases</a:t>
            </a:r>
          </a:p>
          <a:p>
            <a:pPr algn="ctr"/>
            <a:r>
              <a:rPr lang="en-US" sz="1600" dirty="0" smtClean="0">
                <a:solidFill>
                  <a:srgbClr val="000000"/>
                </a:solidFill>
                <a:latin typeface="Helvetica Light"/>
                <a:cs typeface="Helvetica Light"/>
              </a:rPr>
              <a:t>453 controls</a:t>
            </a:r>
            <a:endParaRPr lang="en-US" sz="1600" dirty="0">
              <a:solidFill>
                <a:srgbClr val="000000"/>
              </a:solidFill>
              <a:latin typeface="Helvetica Light"/>
              <a:cs typeface="Helvetica Light"/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1951836" y="4968821"/>
            <a:ext cx="1655998" cy="863999"/>
          </a:xfrm>
          <a:prstGeom prst="round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000000"/>
                </a:solidFill>
                <a:latin typeface="Helvetica Light"/>
                <a:cs typeface="Helvetica Light"/>
              </a:rPr>
              <a:t>868 cases</a:t>
            </a:r>
            <a:endParaRPr lang="en-US" sz="1600" dirty="0">
              <a:solidFill>
                <a:srgbClr val="000000"/>
              </a:solidFill>
              <a:latin typeface="Helvetica Light"/>
              <a:cs typeface="Helvetica Light"/>
            </a:endParaRPr>
          </a:p>
          <a:p>
            <a:pPr algn="ctr"/>
            <a:r>
              <a:rPr lang="en-US" sz="1600" dirty="0" smtClean="0">
                <a:solidFill>
                  <a:srgbClr val="000000"/>
                </a:solidFill>
                <a:latin typeface="Helvetica Light"/>
                <a:cs typeface="Helvetica Light"/>
              </a:rPr>
              <a:t>1,218 controls</a:t>
            </a:r>
            <a:endParaRPr lang="en-US" sz="1600" dirty="0">
              <a:solidFill>
                <a:srgbClr val="000000"/>
              </a:solidFill>
              <a:latin typeface="Helvetica Light"/>
              <a:cs typeface="Helvetica Light"/>
            </a:endParaRPr>
          </a:p>
        </p:txBody>
      </p:sp>
      <p:sp>
        <p:nvSpPr>
          <p:cNvPr id="35" name="Rounded Rectangle 34"/>
          <p:cNvSpPr/>
          <p:nvPr/>
        </p:nvSpPr>
        <p:spPr>
          <a:xfrm>
            <a:off x="3757244" y="4968821"/>
            <a:ext cx="1655998" cy="863999"/>
          </a:xfrm>
          <a:prstGeom prst="roundRect">
            <a:avLst/>
          </a:prstGeom>
          <a:solidFill>
            <a:schemeClr val="accent4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000000"/>
                </a:solidFill>
                <a:latin typeface="Helvetica Light"/>
                <a:cs typeface="Helvetica Light"/>
              </a:rPr>
              <a:t>607 cases </a:t>
            </a:r>
          </a:p>
          <a:p>
            <a:pPr algn="ctr"/>
            <a:r>
              <a:rPr lang="en-US" sz="1600" dirty="0" smtClean="0">
                <a:solidFill>
                  <a:srgbClr val="000000"/>
                </a:solidFill>
                <a:latin typeface="Helvetica Light"/>
                <a:cs typeface="Helvetica Light"/>
              </a:rPr>
              <a:t>815 controls</a:t>
            </a:r>
            <a:endParaRPr lang="en-US" sz="1600" dirty="0">
              <a:solidFill>
                <a:srgbClr val="000000"/>
              </a:solidFill>
              <a:latin typeface="Helvetica Light"/>
              <a:cs typeface="Helvetica Light"/>
            </a:endParaRPr>
          </a:p>
        </p:txBody>
      </p:sp>
      <p:sp>
        <p:nvSpPr>
          <p:cNvPr id="36" name="Rounded Rectangle 35"/>
          <p:cNvSpPr/>
          <p:nvPr/>
        </p:nvSpPr>
        <p:spPr>
          <a:xfrm>
            <a:off x="5562652" y="4968821"/>
            <a:ext cx="1655998" cy="863999"/>
          </a:xfrm>
          <a:prstGeom prst="roundRect">
            <a:avLst/>
          </a:prstGeom>
          <a:solidFill>
            <a:srgbClr val="7085C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000000"/>
                </a:solidFill>
                <a:latin typeface="Helvetica Light"/>
                <a:cs typeface="Helvetica Light"/>
              </a:rPr>
              <a:t>1,597 cases</a:t>
            </a:r>
          </a:p>
          <a:p>
            <a:pPr algn="ctr"/>
            <a:r>
              <a:rPr lang="en-US" sz="1600" dirty="0" smtClean="0">
                <a:solidFill>
                  <a:srgbClr val="000000"/>
                </a:solidFill>
                <a:latin typeface="Helvetica Light"/>
                <a:cs typeface="Helvetica Light"/>
              </a:rPr>
              <a:t>1,362 controls</a:t>
            </a:r>
            <a:endParaRPr lang="en-US" sz="1600" dirty="0">
              <a:solidFill>
                <a:srgbClr val="000000"/>
              </a:solidFill>
              <a:latin typeface="Helvetica Light"/>
              <a:cs typeface="Helvetica Light"/>
            </a:endParaRPr>
          </a:p>
        </p:txBody>
      </p:sp>
      <p:sp>
        <p:nvSpPr>
          <p:cNvPr id="37" name="Rounded Rectangle 36"/>
          <p:cNvSpPr/>
          <p:nvPr/>
        </p:nvSpPr>
        <p:spPr>
          <a:xfrm>
            <a:off x="7368060" y="4968821"/>
            <a:ext cx="1655998" cy="863999"/>
          </a:xfrm>
          <a:prstGeom prst="roundRect">
            <a:avLst/>
          </a:prstGeom>
          <a:solidFill>
            <a:srgbClr val="EE595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000000"/>
                </a:solidFill>
                <a:latin typeface="Helvetica Light"/>
                <a:cs typeface="Helvetica Light"/>
              </a:rPr>
              <a:t>256* cases</a:t>
            </a:r>
          </a:p>
          <a:p>
            <a:pPr algn="ctr"/>
            <a:r>
              <a:rPr lang="en-US" sz="1600" dirty="0" smtClean="0">
                <a:solidFill>
                  <a:srgbClr val="000000"/>
                </a:solidFill>
                <a:latin typeface="Helvetica Light"/>
                <a:cs typeface="Helvetica Light"/>
              </a:rPr>
              <a:t>1,200 controls</a:t>
            </a:r>
            <a:endParaRPr lang="en-US" sz="1600" dirty="0">
              <a:solidFill>
                <a:srgbClr val="000000"/>
              </a:solidFill>
              <a:latin typeface="Helvetica Light"/>
              <a:cs typeface="Helvetica Light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223012" y="6315403"/>
            <a:ext cx="2801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Helvetica Light"/>
                <a:cs typeface="Helvetica Light"/>
              </a:rPr>
              <a:t>Case groups: </a:t>
            </a:r>
            <a:r>
              <a:rPr lang="en-US" b="1" i="1" dirty="0" smtClean="0">
                <a:latin typeface="Helvetica Light"/>
                <a:cs typeface="Helvetica Light"/>
              </a:rPr>
              <a:t>bold italics</a:t>
            </a:r>
            <a:endParaRPr lang="en-US" b="1" i="1" dirty="0">
              <a:latin typeface="Helvetica Light"/>
              <a:cs typeface="Helvetica Ligh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191524" y="6083294"/>
            <a:ext cx="186461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Helvetica Light"/>
                <a:cs typeface="Helvetica Light"/>
              </a:rPr>
              <a:t>*with CCS. TOAST N = 1,100</a:t>
            </a:r>
            <a:endParaRPr lang="en-US" sz="1000" dirty="0">
              <a:latin typeface="Helvetica Light"/>
              <a:cs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98162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AFR and HIS groups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2001350" y="1830301"/>
            <a:ext cx="1655998" cy="863999"/>
          </a:xfrm>
          <a:prstGeom prst="roundRect">
            <a:avLst/>
          </a:prstGeom>
          <a:solidFill>
            <a:srgbClr val="25802A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  <a:latin typeface="Helvetica Light"/>
                <a:cs typeface="Helvetica Light"/>
              </a:rPr>
              <a:t>Group 3: </a:t>
            </a:r>
          </a:p>
          <a:p>
            <a:pPr algn="ctr"/>
            <a:r>
              <a:rPr lang="en-US" dirty="0" smtClean="0">
                <a:solidFill>
                  <a:srgbClr val="000000"/>
                </a:solidFill>
                <a:latin typeface="Helvetica Light"/>
                <a:cs typeface="Helvetica Light"/>
              </a:rPr>
              <a:t>1M array</a:t>
            </a:r>
            <a:endParaRPr lang="en-US" dirty="0">
              <a:solidFill>
                <a:srgbClr val="000000"/>
              </a:solidFill>
              <a:latin typeface="Helvetica Light"/>
              <a:cs typeface="Helvetica Light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2001350" y="2779533"/>
            <a:ext cx="1655998" cy="2231788"/>
          </a:xfrm>
          <a:prstGeom prst="roundRect">
            <a:avLst/>
          </a:prstGeom>
          <a:solidFill>
            <a:srgbClr val="25802A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rgbClr val="000000"/>
              </a:solidFill>
              <a:latin typeface="Helvetica Light"/>
              <a:cs typeface="Helvetica Light"/>
            </a:endParaRPr>
          </a:p>
          <a:p>
            <a:pPr algn="ctr"/>
            <a:r>
              <a:rPr lang="en-US" b="1" i="1" dirty="0" smtClean="0">
                <a:solidFill>
                  <a:srgbClr val="000000"/>
                </a:solidFill>
                <a:latin typeface="Helvetica Light"/>
                <a:cs typeface="Helvetica Light"/>
              </a:rPr>
              <a:t>GEOS</a:t>
            </a:r>
          </a:p>
          <a:p>
            <a:pPr algn="ctr"/>
            <a:r>
              <a:rPr lang="en-US" dirty="0" smtClean="0">
                <a:solidFill>
                  <a:srgbClr val="000000"/>
                </a:solidFill>
                <a:latin typeface="Helvetica Light"/>
                <a:cs typeface="Helvetica Light"/>
              </a:rPr>
              <a:t>GEOS</a:t>
            </a:r>
          </a:p>
          <a:p>
            <a:pPr algn="ctr"/>
            <a:endParaRPr lang="en-US" dirty="0" smtClean="0">
              <a:solidFill>
                <a:srgbClr val="000000"/>
              </a:solidFill>
              <a:latin typeface="Helvetica Light"/>
              <a:cs typeface="Helvetica Light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806758" y="1830301"/>
            <a:ext cx="1655998" cy="863999"/>
          </a:xfrm>
          <a:prstGeom prst="roundRect">
            <a:avLst/>
          </a:prstGeom>
          <a:solidFill>
            <a:srgbClr val="DB809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  <a:latin typeface="Helvetica Light"/>
                <a:cs typeface="Helvetica Light"/>
              </a:rPr>
              <a:t>Group 4: </a:t>
            </a:r>
          </a:p>
          <a:p>
            <a:pPr algn="ctr"/>
            <a:r>
              <a:rPr lang="en-US" dirty="0" smtClean="0">
                <a:solidFill>
                  <a:srgbClr val="000000"/>
                </a:solidFill>
                <a:latin typeface="Helvetica Light"/>
                <a:cs typeface="Helvetica Light"/>
              </a:rPr>
              <a:t>2.5M array</a:t>
            </a:r>
            <a:endParaRPr lang="en-US" dirty="0">
              <a:solidFill>
                <a:srgbClr val="000000"/>
              </a:solidFill>
              <a:latin typeface="Helvetica Light"/>
              <a:cs typeface="Helvetica Light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806758" y="2779533"/>
            <a:ext cx="1655998" cy="2231788"/>
          </a:xfrm>
          <a:prstGeom prst="roundRect">
            <a:avLst/>
          </a:prstGeom>
          <a:solidFill>
            <a:srgbClr val="DB809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 smtClean="0">
              <a:solidFill>
                <a:srgbClr val="000000"/>
              </a:solidFill>
              <a:latin typeface="Helvetica Light"/>
              <a:cs typeface="Helvetica Light"/>
            </a:endParaRPr>
          </a:p>
          <a:p>
            <a:pPr algn="ctr"/>
            <a:r>
              <a:rPr lang="en-US" b="1" i="1" dirty="0" smtClean="0">
                <a:solidFill>
                  <a:srgbClr val="000000"/>
                </a:solidFill>
                <a:latin typeface="Helvetica Light"/>
                <a:cs typeface="Helvetica Light"/>
              </a:rPr>
              <a:t>CIDR</a:t>
            </a:r>
            <a:endParaRPr lang="en-US" i="1" dirty="0" smtClean="0">
              <a:solidFill>
                <a:srgbClr val="000000"/>
              </a:solidFill>
              <a:latin typeface="Helvetica Light"/>
              <a:cs typeface="Helvetica Light"/>
            </a:endParaRPr>
          </a:p>
          <a:p>
            <a:pPr algn="ctr"/>
            <a:r>
              <a:rPr lang="en-US" dirty="0" smtClean="0">
                <a:solidFill>
                  <a:srgbClr val="000000"/>
                </a:solidFill>
                <a:latin typeface="Helvetica Light"/>
                <a:cs typeface="Helvetica Light"/>
              </a:rPr>
              <a:t>OAI</a:t>
            </a:r>
          </a:p>
          <a:p>
            <a:pPr algn="ctr"/>
            <a:r>
              <a:rPr lang="en-US" dirty="0" smtClean="0">
                <a:solidFill>
                  <a:srgbClr val="000000"/>
                </a:solidFill>
                <a:latin typeface="Helvetica Light"/>
                <a:cs typeface="Helvetica Light"/>
              </a:rPr>
              <a:t>HRS</a:t>
            </a:r>
          </a:p>
          <a:p>
            <a:pPr algn="ctr"/>
            <a:endParaRPr lang="en-US" dirty="0" smtClean="0">
              <a:solidFill>
                <a:srgbClr val="000000"/>
              </a:solidFill>
              <a:latin typeface="Helvetica Light"/>
              <a:cs typeface="Helvetica Ligh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81213" y="6010593"/>
            <a:ext cx="10827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Helvetica Light"/>
                <a:cs typeface="Helvetica Light"/>
              </a:rPr>
              <a:t>745k SNPs</a:t>
            </a:r>
            <a:endParaRPr lang="en-US" sz="1400" dirty="0">
              <a:latin typeface="Helvetica Light"/>
              <a:cs typeface="Helvetica Ligh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029332" y="6007626"/>
            <a:ext cx="11924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Helvetica Light"/>
                <a:cs typeface="Helvetica Light"/>
              </a:rPr>
              <a:t>1.61M SNPs</a:t>
            </a:r>
            <a:endParaRPr lang="en-US" sz="1400" dirty="0">
              <a:latin typeface="Helvetica Light"/>
              <a:cs typeface="Helvetica Light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2004340" y="5106677"/>
            <a:ext cx="1655998" cy="863999"/>
          </a:xfrm>
          <a:prstGeom prst="roundRect">
            <a:avLst/>
          </a:prstGeom>
          <a:solidFill>
            <a:srgbClr val="25802A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000000"/>
                </a:solidFill>
                <a:latin typeface="Helvetica Light"/>
                <a:cs typeface="Helvetica Light"/>
              </a:rPr>
              <a:t>383 cases </a:t>
            </a:r>
          </a:p>
          <a:p>
            <a:pPr algn="ctr"/>
            <a:r>
              <a:rPr lang="en-US" sz="1600" dirty="0" smtClean="0">
                <a:solidFill>
                  <a:srgbClr val="000000"/>
                </a:solidFill>
                <a:latin typeface="Helvetica Light"/>
                <a:cs typeface="Helvetica Light"/>
              </a:rPr>
              <a:t>361 controls</a:t>
            </a:r>
            <a:endParaRPr lang="en-US" sz="1600" dirty="0">
              <a:solidFill>
                <a:srgbClr val="000000"/>
              </a:solidFill>
              <a:latin typeface="Helvetica Light"/>
              <a:cs typeface="Helvetica Light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3809748" y="5106677"/>
            <a:ext cx="1655998" cy="863999"/>
          </a:xfrm>
          <a:prstGeom prst="roundRect">
            <a:avLst/>
          </a:prstGeom>
          <a:solidFill>
            <a:srgbClr val="DB809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000000"/>
                </a:solidFill>
                <a:latin typeface="Helvetica Light"/>
                <a:cs typeface="Helvetica Light"/>
              </a:rPr>
              <a:t>970 cases</a:t>
            </a:r>
          </a:p>
          <a:p>
            <a:pPr algn="ctr"/>
            <a:r>
              <a:rPr lang="en-US" sz="1600" dirty="0" smtClean="0">
                <a:solidFill>
                  <a:srgbClr val="000000"/>
                </a:solidFill>
                <a:latin typeface="Helvetica Light"/>
                <a:cs typeface="Helvetica Light"/>
              </a:rPr>
              <a:t>2,022 controls</a:t>
            </a:r>
            <a:endParaRPr lang="en-US" sz="1600" dirty="0">
              <a:solidFill>
                <a:srgbClr val="000000"/>
              </a:solidFill>
              <a:latin typeface="Helvetica Light"/>
              <a:cs typeface="Helvetica Light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606216" y="1830301"/>
            <a:ext cx="1655998" cy="863999"/>
          </a:xfrm>
          <a:prstGeom prst="roundRect">
            <a:avLst/>
          </a:prstGeom>
          <a:solidFill>
            <a:srgbClr val="DB809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  <a:latin typeface="Helvetica Light"/>
                <a:cs typeface="Helvetica Light"/>
              </a:rPr>
              <a:t>Group 4: </a:t>
            </a:r>
          </a:p>
          <a:p>
            <a:pPr algn="ctr"/>
            <a:r>
              <a:rPr lang="en-US" dirty="0" smtClean="0">
                <a:solidFill>
                  <a:srgbClr val="000000"/>
                </a:solidFill>
                <a:latin typeface="Helvetica Light"/>
                <a:cs typeface="Helvetica Light"/>
              </a:rPr>
              <a:t>2.5M array</a:t>
            </a:r>
            <a:endParaRPr lang="en-US" dirty="0">
              <a:solidFill>
                <a:srgbClr val="000000"/>
              </a:solidFill>
              <a:latin typeface="Helvetica Light"/>
              <a:cs typeface="Helvetica Light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5606216" y="2779533"/>
            <a:ext cx="1655998" cy="2231788"/>
          </a:xfrm>
          <a:prstGeom prst="roundRect">
            <a:avLst/>
          </a:prstGeom>
          <a:solidFill>
            <a:srgbClr val="DB809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 smtClean="0">
              <a:solidFill>
                <a:srgbClr val="000000"/>
              </a:solidFill>
              <a:latin typeface="Helvetica Light"/>
              <a:cs typeface="Helvetica Light"/>
            </a:endParaRPr>
          </a:p>
          <a:p>
            <a:pPr algn="ctr"/>
            <a:r>
              <a:rPr lang="en-US" b="1" i="1" dirty="0" smtClean="0">
                <a:solidFill>
                  <a:srgbClr val="000000"/>
                </a:solidFill>
                <a:latin typeface="Helvetica Light"/>
                <a:cs typeface="Helvetica Light"/>
              </a:rPr>
              <a:t>CIDR</a:t>
            </a:r>
            <a:endParaRPr lang="en-US" i="1" dirty="0" smtClean="0">
              <a:solidFill>
                <a:srgbClr val="000000"/>
              </a:solidFill>
              <a:latin typeface="Helvetica Light"/>
              <a:cs typeface="Helvetica Light"/>
            </a:endParaRPr>
          </a:p>
          <a:p>
            <a:pPr algn="ctr"/>
            <a:r>
              <a:rPr lang="en-US" dirty="0" smtClean="0">
                <a:solidFill>
                  <a:srgbClr val="000000"/>
                </a:solidFill>
                <a:latin typeface="Helvetica Light"/>
                <a:cs typeface="Helvetica Light"/>
              </a:rPr>
              <a:t>SOL</a:t>
            </a:r>
          </a:p>
          <a:p>
            <a:pPr algn="ctr"/>
            <a:endParaRPr lang="en-US" dirty="0" smtClean="0">
              <a:solidFill>
                <a:srgbClr val="000000"/>
              </a:solidFill>
              <a:latin typeface="Helvetica Light"/>
              <a:cs typeface="Helvetica Ligh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828790" y="6007626"/>
            <a:ext cx="11924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Helvetica Light"/>
                <a:cs typeface="Helvetica Light"/>
              </a:rPr>
              <a:t>1.75M SNPs</a:t>
            </a:r>
            <a:endParaRPr lang="en-US" sz="1400" dirty="0">
              <a:latin typeface="Helvetica Light"/>
              <a:cs typeface="Helvetica Light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5609206" y="5106677"/>
            <a:ext cx="1655998" cy="863999"/>
          </a:xfrm>
          <a:prstGeom prst="roundRect">
            <a:avLst/>
          </a:prstGeom>
          <a:solidFill>
            <a:srgbClr val="DB809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000000"/>
                </a:solidFill>
                <a:latin typeface="Helvetica Light"/>
                <a:cs typeface="Helvetica Light"/>
              </a:rPr>
              <a:t>942 cases</a:t>
            </a:r>
          </a:p>
          <a:p>
            <a:pPr algn="ctr"/>
            <a:r>
              <a:rPr lang="en-US" sz="1600" dirty="0" smtClean="0">
                <a:solidFill>
                  <a:srgbClr val="000000"/>
                </a:solidFill>
                <a:latin typeface="Helvetica Light"/>
                <a:cs typeface="Helvetica Light"/>
              </a:rPr>
              <a:t>2,429 controls</a:t>
            </a:r>
            <a:endParaRPr lang="en-US" sz="1600" dirty="0">
              <a:solidFill>
                <a:srgbClr val="000000"/>
              </a:solidFill>
              <a:latin typeface="Helvetica Light"/>
              <a:cs typeface="Helvetica Ligh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513588" y="1473097"/>
            <a:ext cx="6209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Helvetica Light"/>
                <a:cs typeface="Helvetica Light"/>
              </a:rPr>
              <a:t>AFR</a:t>
            </a:r>
            <a:endParaRPr lang="en-US" dirty="0">
              <a:latin typeface="Helvetica Light"/>
              <a:cs typeface="Helvetica Ligh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313049" y="1473097"/>
            <a:ext cx="6209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Helvetica Light"/>
                <a:cs typeface="Helvetica Light"/>
              </a:rPr>
              <a:t>AFR</a:t>
            </a:r>
            <a:endParaRPr lang="en-US" dirty="0">
              <a:latin typeface="Helvetica Light"/>
              <a:cs typeface="Helvetica Ligh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079174" y="1473097"/>
            <a:ext cx="5694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Helvetica Light"/>
                <a:cs typeface="Helvetica Light"/>
              </a:rPr>
              <a:t>HIS</a:t>
            </a:r>
            <a:endParaRPr lang="en-US" dirty="0">
              <a:latin typeface="Helvetica Light"/>
              <a:cs typeface="Helvetica Ligh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223012" y="6315403"/>
            <a:ext cx="2801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Helvetica Light"/>
                <a:cs typeface="Helvetica Light"/>
              </a:rPr>
              <a:t>Case groups: </a:t>
            </a:r>
            <a:r>
              <a:rPr lang="en-US" b="1" i="1" dirty="0" smtClean="0">
                <a:latin typeface="Helvetica Light"/>
                <a:cs typeface="Helvetica Light"/>
              </a:rPr>
              <a:t>bold italics</a:t>
            </a:r>
            <a:endParaRPr lang="en-US" b="1" i="1" dirty="0">
              <a:latin typeface="Helvetica Light"/>
              <a:cs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24005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Meta-analysis workflow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2416848" y="1691794"/>
            <a:ext cx="4318000" cy="577272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Helvetica Light"/>
                <a:cs typeface="Helvetica Light"/>
              </a:rPr>
              <a:t>Imputation</a:t>
            </a:r>
            <a:endParaRPr lang="en-US" dirty="0">
              <a:solidFill>
                <a:schemeClr val="tx1"/>
              </a:solidFill>
              <a:latin typeface="Helvetica Light"/>
              <a:cs typeface="Helvetica Light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2416848" y="2492279"/>
            <a:ext cx="4318000" cy="577272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Helvetica Light"/>
                <a:cs typeface="Helvetica Light"/>
              </a:rPr>
              <a:t>Pre-GWAS QC</a:t>
            </a:r>
            <a:endParaRPr lang="en-US" dirty="0">
              <a:solidFill>
                <a:schemeClr val="tx1"/>
              </a:solidFill>
              <a:latin typeface="Helvetica Light"/>
              <a:cs typeface="Helvetica Light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4575848" y="2269066"/>
            <a:ext cx="0" cy="221673"/>
          </a:xfrm>
          <a:prstGeom prst="straightConnector1">
            <a:avLst/>
          </a:prstGeom>
          <a:ln>
            <a:solidFill>
              <a:schemeClr val="tx2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2416848" y="3308926"/>
            <a:ext cx="4318000" cy="577272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Helvetica Light"/>
                <a:cs typeface="Helvetica Light"/>
              </a:rPr>
              <a:t>GWAS</a:t>
            </a:r>
            <a:endParaRPr lang="en-US" dirty="0">
              <a:solidFill>
                <a:schemeClr val="tx1"/>
              </a:solidFill>
              <a:latin typeface="Helvetica Light"/>
              <a:cs typeface="Helvetica Light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4575848" y="3085713"/>
            <a:ext cx="0" cy="221673"/>
          </a:xfrm>
          <a:prstGeom prst="straightConnector1">
            <a:avLst/>
          </a:prstGeom>
          <a:ln>
            <a:solidFill>
              <a:schemeClr val="tx2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2416848" y="4126346"/>
            <a:ext cx="4318000" cy="577272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Helvetica Light"/>
                <a:cs typeface="Helvetica Light"/>
              </a:rPr>
              <a:t>Pre-meta QC</a:t>
            </a:r>
            <a:endParaRPr lang="en-US" dirty="0">
              <a:solidFill>
                <a:schemeClr val="tx1"/>
              </a:solidFill>
              <a:latin typeface="Helvetica Light"/>
              <a:cs typeface="Helvetica Light"/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4575848" y="3903133"/>
            <a:ext cx="0" cy="221673"/>
          </a:xfrm>
          <a:prstGeom prst="straightConnector1">
            <a:avLst/>
          </a:prstGeom>
          <a:ln>
            <a:solidFill>
              <a:schemeClr val="tx2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2416848" y="4944790"/>
            <a:ext cx="4318000" cy="577272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Helvetica Light"/>
                <a:cs typeface="Helvetica Light"/>
              </a:rPr>
              <a:t>Meta-analysis</a:t>
            </a:r>
            <a:endParaRPr lang="en-US" dirty="0">
              <a:solidFill>
                <a:schemeClr val="tx1"/>
              </a:solidFill>
              <a:latin typeface="Helvetica Light"/>
              <a:cs typeface="Helvetica Light"/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4575848" y="4721577"/>
            <a:ext cx="0" cy="221673"/>
          </a:xfrm>
          <a:prstGeom prst="straightConnector1">
            <a:avLst/>
          </a:prstGeom>
          <a:ln>
            <a:solidFill>
              <a:schemeClr val="tx2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734848" y="2640484"/>
            <a:ext cx="17066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 Light"/>
                <a:cs typeface="Helvetica Light"/>
              </a:rPr>
              <a:t>SNP, sample level QC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  <a:latin typeface="Helvetica Light"/>
              <a:cs typeface="Helvetica Ligh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734848" y="4277373"/>
            <a:ext cx="11166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 Light"/>
                <a:cs typeface="Helvetica Light"/>
              </a:rPr>
              <a:t>SNP level QC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  <a:latin typeface="Helvetica Light"/>
              <a:cs typeface="Helvetica Ligh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734848" y="5078884"/>
            <a:ext cx="21980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 Light"/>
                <a:cs typeface="Helvetica Light"/>
              </a:rPr>
              <a:t>Fixed effects across all strata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  <a:latin typeface="Helvetica Light"/>
              <a:cs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33973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Primary </a:t>
            </a:r>
            <a:r>
              <a:rPr lang="en-US" dirty="0"/>
              <a:t>t</a:t>
            </a:r>
            <a:r>
              <a:rPr lang="en-US" dirty="0" smtClean="0"/>
              <a:t>raits of interest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323273" y="2478430"/>
            <a:ext cx="2693938" cy="195502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1F497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numCol="1" rtlCol="0" anchor="t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  <a:latin typeface="Helvetica Light"/>
                <a:cs typeface="Helvetica Light"/>
              </a:rPr>
              <a:t>LAA</a:t>
            </a:r>
          </a:p>
          <a:p>
            <a:pPr algn="ctr"/>
            <a:r>
              <a:rPr lang="en-US" sz="1400" dirty="0" smtClean="0">
                <a:solidFill>
                  <a:schemeClr val="tx1"/>
                </a:solidFill>
                <a:latin typeface="Helvetica Light"/>
                <a:cs typeface="Helvetica Light"/>
              </a:rPr>
              <a:t>CE major</a:t>
            </a:r>
          </a:p>
          <a:p>
            <a:pPr algn="ctr"/>
            <a:r>
              <a:rPr lang="en-US" sz="1400" dirty="0" smtClean="0">
                <a:solidFill>
                  <a:schemeClr val="tx1"/>
                </a:solidFill>
                <a:latin typeface="Helvetica Light"/>
                <a:cs typeface="Helvetica Light"/>
              </a:rPr>
              <a:t>SAO</a:t>
            </a:r>
          </a:p>
          <a:p>
            <a:pPr algn="ctr"/>
            <a:r>
              <a:rPr lang="en-US" sz="1400" dirty="0" smtClean="0">
                <a:solidFill>
                  <a:schemeClr val="tx1"/>
                </a:solidFill>
                <a:latin typeface="Helvetica Light"/>
                <a:cs typeface="Helvetica Light"/>
              </a:rPr>
              <a:t>Other</a:t>
            </a:r>
          </a:p>
          <a:p>
            <a:pPr algn="ctr"/>
            <a:r>
              <a:rPr lang="en-US" sz="1400" dirty="0" smtClean="0">
                <a:solidFill>
                  <a:schemeClr val="tx1"/>
                </a:solidFill>
                <a:latin typeface="Helvetica Light"/>
                <a:cs typeface="Helvetica Light"/>
              </a:rPr>
              <a:t>Undetermined</a:t>
            </a:r>
          </a:p>
          <a:p>
            <a:pPr algn="ctr"/>
            <a:r>
              <a:rPr lang="en-US" sz="1400" dirty="0" smtClean="0">
                <a:solidFill>
                  <a:schemeClr val="tx1"/>
                </a:solidFill>
                <a:latin typeface="Helvetica Light"/>
                <a:cs typeface="Helvetica Light"/>
              </a:rPr>
              <a:t>Cryptogenic + CE minor</a:t>
            </a:r>
          </a:p>
          <a:p>
            <a:pPr algn="ctr"/>
            <a:r>
              <a:rPr lang="en-US" sz="1400" dirty="0" smtClean="0">
                <a:solidFill>
                  <a:schemeClr val="tx1"/>
                </a:solidFill>
                <a:latin typeface="Helvetica Light"/>
                <a:cs typeface="Helvetica Light"/>
              </a:rPr>
              <a:t>Incomplete + Unclassified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7212" y="2162956"/>
            <a:ext cx="24595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Helvetica Light"/>
                <a:cs typeface="Helvetica Light"/>
              </a:rPr>
              <a:t>CCS causative classification</a:t>
            </a:r>
            <a:endParaRPr lang="en-US" sz="1400" dirty="0">
              <a:latin typeface="Helvetica Light"/>
              <a:cs typeface="Helvetica Light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264657" y="2470733"/>
            <a:ext cx="2693938" cy="1955028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rgbClr val="1F497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numCol="1" rtlCol="0" anchor="t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  <a:latin typeface="Helvetica Light"/>
                <a:cs typeface="Helvetica Light"/>
              </a:rPr>
              <a:t>LAA major</a:t>
            </a:r>
          </a:p>
          <a:p>
            <a:pPr algn="ctr"/>
            <a:r>
              <a:rPr lang="en-US" sz="1400" dirty="0" smtClean="0">
                <a:solidFill>
                  <a:schemeClr val="tx1"/>
                </a:solidFill>
                <a:latin typeface="Helvetica Light"/>
                <a:cs typeface="Helvetica Light"/>
              </a:rPr>
              <a:t>CE major</a:t>
            </a:r>
          </a:p>
          <a:p>
            <a:pPr algn="ctr"/>
            <a:r>
              <a:rPr lang="en-US" sz="1400" dirty="0" smtClean="0">
                <a:solidFill>
                  <a:schemeClr val="tx1"/>
                </a:solidFill>
                <a:latin typeface="Helvetica Light"/>
                <a:cs typeface="Helvetica Light"/>
              </a:rPr>
              <a:t>SAO major</a:t>
            </a:r>
          </a:p>
          <a:p>
            <a:pPr algn="ctr"/>
            <a:r>
              <a:rPr lang="en-US" sz="1400" dirty="0" smtClean="0">
                <a:solidFill>
                  <a:schemeClr val="tx1"/>
                </a:solidFill>
                <a:latin typeface="Helvetica Light"/>
                <a:cs typeface="Helvetica Light"/>
              </a:rPr>
              <a:t>Other major</a:t>
            </a:r>
          </a:p>
          <a:p>
            <a:pPr algn="ctr"/>
            <a:r>
              <a:rPr lang="en-US" sz="1400" dirty="0" smtClean="0">
                <a:solidFill>
                  <a:schemeClr val="tx1"/>
                </a:solidFill>
                <a:latin typeface="Helvetica Light"/>
                <a:cs typeface="Helvetica Light"/>
              </a:rPr>
              <a:t>Cryptogenic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418596" y="2155259"/>
            <a:ext cx="25891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Helvetica Light"/>
                <a:cs typeface="Helvetica Light"/>
              </a:rPr>
              <a:t>CCS phenotypic classification</a:t>
            </a:r>
            <a:endParaRPr lang="en-US" sz="1400" dirty="0">
              <a:latin typeface="Helvetica Light"/>
              <a:cs typeface="Helvetica Light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211455" y="2492290"/>
            <a:ext cx="2693938" cy="1955028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rgbClr val="1F497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numCol="1" rtlCol="0" anchor="t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  <a:latin typeface="Helvetica Light"/>
                <a:cs typeface="Helvetica Light"/>
              </a:rPr>
              <a:t>LAA</a:t>
            </a:r>
          </a:p>
          <a:p>
            <a:pPr algn="ctr"/>
            <a:r>
              <a:rPr lang="en-US" sz="1400" dirty="0" smtClean="0">
                <a:solidFill>
                  <a:schemeClr val="tx1"/>
                </a:solidFill>
                <a:latin typeface="Helvetica Light"/>
                <a:cs typeface="Helvetica Light"/>
              </a:rPr>
              <a:t>CE</a:t>
            </a:r>
          </a:p>
          <a:p>
            <a:pPr algn="ctr"/>
            <a:r>
              <a:rPr lang="en-US" sz="1400" dirty="0" smtClean="0">
                <a:solidFill>
                  <a:schemeClr val="tx1"/>
                </a:solidFill>
                <a:latin typeface="Helvetica Light"/>
                <a:cs typeface="Helvetica Light"/>
              </a:rPr>
              <a:t>SAO</a:t>
            </a:r>
          </a:p>
          <a:p>
            <a:pPr algn="ctr"/>
            <a:r>
              <a:rPr lang="en-US" sz="1400" dirty="0" smtClean="0">
                <a:solidFill>
                  <a:schemeClr val="tx1"/>
                </a:solidFill>
                <a:latin typeface="Helvetica Light"/>
                <a:cs typeface="Helvetica Light"/>
              </a:rPr>
              <a:t>Other</a:t>
            </a:r>
          </a:p>
          <a:p>
            <a:pPr algn="ctr"/>
            <a:r>
              <a:rPr lang="en-US" sz="1400" dirty="0" smtClean="0">
                <a:solidFill>
                  <a:schemeClr val="tx1"/>
                </a:solidFill>
                <a:latin typeface="Helvetica Light"/>
                <a:cs typeface="Helvetica Light"/>
              </a:rPr>
              <a:t>Undetermined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34788" y="2176816"/>
            <a:ext cx="18538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Helvetica Light"/>
                <a:cs typeface="Helvetica Light"/>
              </a:rPr>
              <a:t>TOAST classification</a:t>
            </a:r>
            <a:endParaRPr lang="en-US" sz="1400" dirty="0">
              <a:latin typeface="Helvetica Light"/>
              <a:cs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07206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Known loci in CCS and TOAST (I)</a:t>
            </a:r>
            <a:endParaRPr lang="en-US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154979829"/>
              </p:ext>
            </p:extLst>
          </p:nvPr>
        </p:nvGraphicFramePr>
        <p:xfrm>
          <a:off x="457200" y="1600200"/>
          <a:ext cx="8229599" cy="49072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5657"/>
                <a:gridCol w="1175657"/>
                <a:gridCol w="1175657"/>
                <a:gridCol w="1175657"/>
                <a:gridCol w="1175657"/>
                <a:gridCol w="1175657"/>
                <a:gridCol w="1175657"/>
              </a:tblGrid>
              <a:tr h="239457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 smtClean="0">
                          <a:latin typeface="Helvetica Light"/>
                          <a:cs typeface="Helvetica Light"/>
                        </a:rPr>
                        <a:t>Chr</a:t>
                      </a:r>
                      <a:endParaRPr lang="en-US" sz="140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Gene</a:t>
                      </a:r>
                      <a:endParaRPr lang="en-US" sz="140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SNP</a:t>
                      </a:r>
                      <a:endParaRPr lang="en-US" sz="140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Phenotype</a:t>
                      </a:r>
                      <a:endParaRPr lang="en-US" sz="140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CCS (C)</a:t>
                      </a:r>
                      <a:endParaRPr lang="en-US" sz="140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CCS (P)</a:t>
                      </a:r>
                      <a:endParaRPr lang="en-US" sz="140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TOAST</a:t>
                      </a:r>
                      <a:endParaRPr lang="en-US" sz="140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</a:tr>
              <a:tr h="239457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4q25</a:t>
                      </a:r>
                      <a:endParaRPr lang="en-US" sz="140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i="1" dirty="0" smtClean="0">
                          <a:latin typeface="Helvetica Light"/>
                          <a:cs typeface="Helvetica Light"/>
                        </a:rPr>
                        <a:t>PITX2</a:t>
                      </a:r>
                      <a:endParaRPr lang="en-US" sz="1400" i="1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rs2200733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CE</a:t>
                      </a:r>
                      <a:endParaRPr lang="en-US" sz="140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1.24 x 10</a:t>
                      </a:r>
                      <a:r>
                        <a:rPr lang="en-US" sz="1400" baseline="30000" dirty="0" smtClean="0">
                          <a:latin typeface="Helvetica Light"/>
                          <a:cs typeface="Helvetica Light"/>
                        </a:rPr>
                        <a:t>-16</a:t>
                      </a:r>
                      <a:endParaRPr lang="en-US" sz="1400" baseline="3000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3.26 x 10</a:t>
                      </a:r>
                      <a:r>
                        <a:rPr lang="en-US" sz="1400" baseline="30000" dirty="0" smtClean="0">
                          <a:latin typeface="Helvetica Light"/>
                          <a:cs typeface="Helvetica Light"/>
                        </a:rPr>
                        <a:t>-19</a:t>
                      </a:r>
                      <a:endParaRPr lang="en-US" sz="1400" baseline="3000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1.02 x 10</a:t>
                      </a:r>
                      <a:r>
                        <a:rPr lang="en-US" sz="1400" baseline="30000" dirty="0" smtClean="0">
                          <a:latin typeface="Helvetica Light"/>
                          <a:cs typeface="Helvetica Light"/>
                        </a:rPr>
                        <a:t>-16</a:t>
                      </a:r>
                      <a:endParaRPr lang="en-US" sz="1400" baseline="3000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</a:tr>
              <a:tr h="239457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4q25</a:t>
                      </a:r>
                      <a:endParaRPr lang="en-US" sz="140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i="1" dirty="0" smtClean="0">
                          <a:latin typeface="Helvetica Light"/>
                          <a:cs typeface="Helvetica Light"/>
                        </a:rPr>
                        <a:t>PITX2</a:t>
                      </a:r>
                      <a:endParaRPr lang="en-US" sz="1400" i="1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rs10033464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CE</a:t>
                      </a:r>
                      <a:endParaRPr lang="en-US" sz="140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2.32 x 10</a:t>
                      </a:r>
                      <a:r>
                        <a:rPr lang="en-US" sz="1400" baseline="30000" dirty="0" smtClean="0">
                          <a:latin typeface="Helvetica Light"/>
                          <a:cs typeface="Helvetica Light"/>
                        </a:rPr>
                        <a:t>-7</a:t>
                      </a:r>
                      <a:endParaRPr lang="en-US" sz="1400" baseline="3000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5.69 x 10</a:t>
                      </a:r>
                      <a:r>
                        <a:rPr lang="en-US" sz="1400" baseline="30000" dirty="0" smtClean="0">
                          <a:latin typeface="Helvetica Light"/>
                          <a:cs typeface="Helvetica Light"/>
                        </a:rPr>
                        <a:t>-3</a:t>
                      </a:r>
                      <a:endParaRPr lang="en-US" sz="1400" baseline="3000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2.15 x 10</a:t>
                      </a:r>
                      <a:r>
                        <a:rPr lang="en-US" sz="1400" baseline="30000" dirty="0" smtClean="0">
                          <a:latin typeface="Helvetica Light"/>
                          <a:cs typeface="Helvetica Light"/>
                        </a:rPr>
                        <a:t>-3</a:t>
                      </a:r>
                      <a:endParaRPr lang="en-US" sz="1400" baseline="3000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</a:tr>
              <a:tr h="239457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4q25</a:t>
                      </a:r>
                      <a:endParaRPr lang="en-US" sz="140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i="1" dirty="0" smtClean="0">
                          <a:latin typeface="Helvetica Light"/>
                          <a:cs typeface="Helvetica Light"/>
                        </a:rPr>
                        <a:t>PITX2</a:t>
                      </a:r>
                      <a:endParaRPr lang="en-US" sz="1400" i="1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rs6843082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CE</a:t>
                      </a:r>
                      <a:endParaRPr lang="en-US" sz="140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2.50 x 10</a:t>
                      </a:r>
                      <a:r>
                        <a:rPr lang="en-US" sz="1400" baseline="30000" dirty="0" smtClean="0">
                          <a:latin typeface="Helvetica Light"/>
                          <a:cs typeface="Helvetica Light"/>
                        </a:rPr>
                        <a:t>-16</a:t>
                      </a:r>
                      <a:endParaRPr lang="en-US" sz="1400" baseline="3000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1.27 x 10</a:t>
                      </a:r>
                      <a:r>
                        <a:rPr lang="en-US" sz="1400" baseline="30000" dirty="0" smtClean="0">
                          <a:latin typeface="Helvetica Light"/>
                          <a:cs typeface="Helvetica Light"/>
                        </a:rPr>
                        <a:t>-19</a:t>
                      </a:r>
                      <a:endParaRPr lang="en-US" sz="1400" baseline="3000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5.29 x 10</a:t>
                      </a:r>
                      <a:r>
                        <a:rPr lang="en-US" sz="1400" baseline="30000" dirty="0" smtClean="0">
                          <a:latin typeface="Helvetica Light"/>
                          <a:cs typeface="Helvetica Light"/>
                        </a:rPr>
                        <a:t>-19</a:t>
                      </a:r>
                      <a:endParaRPr lang="en-US" sz="1400" baseline="3000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</a:tr>
              <a:tr h="239457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4q25</a:t>
                      </a:r>
                      <a:endParaRPr lang="en-US" sz="140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i="1" dirty="0" smtClean="0">
                          <a:latin typeface="Helvetica Light"/>
                          <a:cs typeface="Helvetica Light"/>
                        </a:rPr>
                        <a:t>PITX2</a:t>
                      </a:r>
                      <a:endParaRPr lang="en-US" sz="1400" i="1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rs1906599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CE</a:t>
                      </a:r>
                      <a:endParaRPr lang="en-US" sz="140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3.80 x 10</a:t>
                      </a:r>
                      <a:r>
                        <a:rPr lang="en-US" sz="1400" baseline="30000" dirty="0" smtClean="0">
                          <a:latin typeface="Helvetica Light"/>
                          <a:cs typeface="Helvetica Light"/>
                        </a:rPr>
                        <a:t>-17</a:t>
                      </a:r>
                      <a:endParaRPr lang="en-US" sz="1400" baseline="3000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2.11 x 10</a:t>
                      </a:r>
                      <a:r>
                        <a:rPr lang="en-US" sz="1400" baseline="30000" dirty="0" smtClean="0">
                          <a:latin typeface="Helvetica Light"/>
                          <a:cs typeface="Helvetica Light"/>
                        </a:rPr>
                        <a:t>-20</a:t>
                      </a:r>
                      <a:endParaRPr lang="en-US" sz="1400" baseline="3000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1.99 x 10-</a:t>
                      </a:r>
                      <a:r>
                        <a:rPr lang="en-US" sz="1400" baseline="30000" dirty="0" smtClean="0">
                          <a:latin typeface="Helvetica Light"/>
                          <a:cs typeface="Helvetica Light"/>
                        </a:rPr>
                        <a:t>19</a:t>
                      </a:r>
                      <a:endParaRPr lang="en-US" sz="1400" baseline="3000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</a:tr>
              <a:tr h="239457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16q22</a:t>
                      </a:r>
                      <a:endParaRPr lang="en-US" sz="140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i="1" dirty="0" smtClean="0">
                          <a:latin typeface="Helvetica Light"/>
                          <a:cs typeface="Helvetica Light"/>
                        </a:rPr>
                        <a:t>ZFHX3</a:t>
                      </a:r>
                      <a:endParaRPr lang="en-US" sz="1400" i="1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rs7193343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CE</a:t>
                      </a:r>
                      <a:endParaRPr lang="en-US" sz="140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1.12 x 10</a:t>
                      </a:r>
                      <a:r>
                        <a:rPr lang="en-US" sz="1400" baseline="30000" dirty="0" smtClean="0">
                          <a:latin typeface="Helvetica Light"/>
                          <a:cs typeface="Helvetica Light"/>
                        </a:rPr>
                        <a:t>-5</a:t>
                      </a:r>
                      <a:endParaRPr lang="en-US" sz="1400" baseline="3000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2.93</a:t>
                      </a:r>
                      <a:r>
                        <a:rPr lang="en-US" sz="1400" baseline="0" dirty="0" smtClean="0">
                          <a:latin typeface="Helvetica Light"/>
                          <a:cs typeface="Helvetica Light"/>
                        </a:rPr>
                        <a:t> x 10</a:t>
                      </a:r>
                      <a:r>
                        <a:rPr lang="en-US" sz="1400" baseline="30000" dirty="0" smtClean="0">
                          <a:latin typeface="Helvetica Light"/>
                          <a:cs typeface="Helvetica Light"/>
                        </a:rPr>
                        <a:t>-7</a:t>
                      </a:r>
                      <a:endParaRPr lang="en-US" sz="1400" baseline="3000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1.45 x 10</a:t>
                      </a:r>
                      <a:r>
                        <a:rPr lang="en-US" sz="1400" baseline="30000" dirty="0" smtClean="0">
                          <a:latin typeface="Helvetica Light"/>
                          <a:cs typeface="Helvetica Light"/>
                        </a:rPr>
                        <a:t>-5</a:t>
                      </a:r>
                      <a:endParaRPr lang="en-US" sz="1400" baseline="3000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</a:tr>
              <a:tr h="239457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16q22</a:t>
                      </a:r>
                      <a:endParaRPr lang="en-US" sz="140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i="1" dirty="0" smtClean="0">
                          <a:latin typeface="Helvetica Light"/>
                          <a:cs typeface="Helvetica Light"/>
                        </a:rPr>
                        <a:t>ZFHX3</a:t>
                      </a:r>
                      <a:endParaRPr lang="en-US" sz="1400" i="1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rs12932445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CE</a:t>
                      </a:r>
                      <a:endParaRPr lang="en-US" sz="140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1.48 x 10</a:t>
                      </a:r>
                      <a:r>
                        <a:rPr lang="en-US" sz="1400" baseline="30000" dirty="0" smtClean="0">
                          <a:latin typeface="Helvetica Light"/>
                          <a:cs typeface="Helvetica Light"/>
                        </a:rPr>
                        <a:t>-7</a:t>
                      </a:r>
                      <a:endParaRPr lang="en-US" sz="1400" baseline="3000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1.29 x 10</a:t>
                      </a:r>
                      <a:r>
                        <a:rPr lang="en-US" sz="1400" baseline="30000" dirty="0" smtClean="0">
                          <a:latin typeface="Helvetica Light"/>
                          <a:cs typeface="Helvetica Light"/>
                        </a:rPr>
                        <a:t>-8</a:t>
                      </a:r>
                      <a:endParaRPr lang="en-US" sz="1400" baseline="3000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2.94 x 10</a:t>
                      </a:r>
                      <a:r>
                        <a:rPr lang="en-US" sz="1400" baseline="30000" dirty="0" smtClean="0">
                          <a:latin typeface="Helvetica Light"/>
                          <a:cs typeface="Helvetica Light"/>
                        </a:rPr>
                        <a:t>-8</a:t>
                      </a:r>
                      <a:endParaRPr lang="en-US" sz="1400" baseline="3000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</a:tr>
              <a:tr h="239457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16q22</a:t>
                      </a:r>
                      <a:endParaRPr lang="en-US" sz="140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i="1" dirty="0" smtClean="0">
                          <a:latin typeface="Helvetica Light"/>
                          <a:cs typeface="Helvetica Light"/>
                        </a:rPr>
                        <a:t>ZFHX3</a:t>
                      </a:r>
                      <a:endParaRPr lang="en-US" sz="1400" i="1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rs879324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CE</a:t>
                      </a:r>
                      <a:endParaRPr lang="en-US" sz="140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1.08 x 10</a:t>
                      </a:r>
                      <a:r>
                        <a:rPr lang="en-US" sz="1400" baseline="30000" dirty="0" smtClean="0">
                          <a:latin typeface="Helvetica Light"/>
                          <a:cs typeface="Helvetica Light"/>
                        </a:rPr>
                        <a:t>-7</a:t>
                      </a:r>
                      <a:endParaRPr lang="en-US" sz="1400" baseline="3000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6.43 x 10</a:t>
                      </a:r>
                      <a:r>
                        <a:rPr lang="en-US" sz="1400" baseline="30000" dirty="0" smtClean="0">
                          <a:latin typeface="Helvetica Light"/>
                          <a:cs typeface="Helvetica Light"/>
                        </a:rPr>
                        <a:t>-9</a:t>
                      </a:r>
                      <a:endParaRPr lang="en-US" sz="1400" baseline="3000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1.75 x 10</a:t>
                      </a:r>
                      <a:r>
                        <a:rPr lang="en-US" sz="1400" baseline="30000" dirty="0" smtClean="0">
                          <a:latin typeface="Helvetica Light"/>
                          <a:cs typeface="Helvetica Light"/>
                        </a:rPr>
                        <a:t>-8</a:t>
                      </a:r>
                      <a:endParaRPr lang="en-US" sz="1400" baseline="3000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</a:tr>
              <a:tr h="239457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9p21</a:t>
                      </a:r>
                      <a:endParaRPr lang="en-US" sz="140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i="1" dirty="0" smtClean="0">
                          <a:latin typeface="Helvetica Light"/>
                          <a:cs typeface="Helvetica Light"/>
                        </a:rPr>
                        <a:t>CDKN2B-AS1</a:t>
                      </a:r>
                      <a:endParaRPr lang="en-US" sz="1400" i="1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rs2383207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LAA</a:t>
                      </a:r>
                      <a:endParaRPr lang="en-US" sz="140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3.33 x 10</a:t>
                      </a:r>
                      <a:r>
                        <a:rPr lang="en-US" sz="1400" baseline="30000" dirty="0" smtClean="0">
                          <a:latin typeface="Helvetica Light"/>
                          <a:cs typeface="Helvetica Light"/>
                        </a:rPr>
                        <a:t>-4</a:t>
                      </a:r>
                      <a:endParaRPr lang="en-US" sz="1400" baseline="3000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8.06 x 10</a:t>
                      </a:r>
                      <a:r>
                        <a:rPr lang="en-US" sz="1400" baseline="30000" dirty="0" smtClean="0">
                          <a:latin typeface="Helvetica Light"/>
                          <a:cs typeface="Helvetica Light"/>
                        </a:rPr>
                        <a:t>-4</a:t>
                      </a:r>
                      <a:endParaRPr lang="en-US" sz="1400" baseline="3000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6.34 x 10</a:t>
                      </a:r>
                      <a:r>
                        <a:rPr lang="en-US" sz="1400" baseline="30000" dirty="0" smtClean="0">
                          <a:latin typeface="Helvetica Light"/>
                          <a:cs typeface="Helvetica Light"/>
                        </a:rPr>
                        <a:t>-3</a:t>
                      </a:r>
                      <a:endParaRPr lang="en-US" sz="1400" baseline="3000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</a:tr>
              <a:tr h="239457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9p21</a:t>
                      </a:r>
                      <a:endParaRPr lang="en-US" sz="140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i="1" dirty="0" smtClean="0">
                          <a:latin typeface="Helvetica Light"/>
                          <a:cs typeface="Helvetica Light"/>
                        </a:rPr>
                        <a:t>CDKN2B-AS1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rs1537378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LAA</a:t>
                      </a:r>
                      <a:endParaRPr lang="en-US" sz="140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8.32 x 10</a:t>
                      </a:r>
                      <a:r>
                        <a:rPr lang="en-US" sz="1400" baseline="30000" dirty="0" smtClean="0">
                          <a:latin typeface="Helvetica Light"/>
                          <a:cs typeface="Helvetica Light"/>
                        </a:rPr>
                        <a:t>-4</a:t>
                      </a:r>
                      <a:endParaRPr lang="en-US" sz="1400" baseline="3000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1.61 x 10</a:t>
                      </a:r>
                      <a:r>
                        <a:rPr lang="en-US" sz="1400" baseline="30000" dirty="0" smtClean="0">
                          <a:latin typeface="Helvetica Light"/>
                          <a:cs typeface="Helvetica Light"/>
                        </a:rPr>
                        <a:t>-2</a:t>
                      </a:r>
                      <a:endParaRPr lang="en-US" sz="1400" baseline="3000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3.05 x 10</a:t>
                      </a:r>
                      <a:r>
                        <a:rPr lang="en-US" sz="1400" baseline="30000" dirty="0" smtClean="0">
                          <a:latin typeface="Helvetica Light"/>
                          <a:cs typeface="Helvetica Light"/>
                        </a:rPr>
                        <a:t>-2</a:t>
                      </a:r>
                      <a:endParaRPr lang="en-US" sz="1400" baseline="3000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</a:tr>
              <a:tr h="239457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9p21</a:t>
                      </a:r>
                      <a:endParaRPr lang="en-US" sz="140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i="1" dirty="0" smtClean="0">
                          <a:latin typeface="Helvetica Light"/>
                          <a:cs typeface="Helvetica Light"/>
                        </a:rPr>
                        <a:t>CDKN2B-AS1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rs7865618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LAA</a:t>
                      </a:r>
                      <a:endParaRPr lang="en-US" sz="140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3.20 x 10</a:t>
                      </a:r>
                      <a:r>
                        <a:rPr lang="en-US" sz="1400" baseline="30000" dirty="0" smtClean="0">
                          <a:latin typeface="Helvetica Light"/>
                          <a:cs typeface="Helvetica Light"/>
                        </a:rPr>
                        <a:t>-4</a:t>
                      </a:r>
                      <a:endParaRPr lang="en-US" sz="1400" baseline="3000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2.61 x 10</a:t>
                      </a:r>
                      <a:r>
                        <a:rPr lang="en-US" sz="1400" baseline="30000" dirty="0" smtClean="0">
                          <a:latin typeface="Helvetica Light"/>
                          <a:cs typeface="Helvetica Light"/>
                        </a:rPr>
                        <a:t>-3</a:t>
                      </a:r>
                      <a:endParaRPr lang="en-US" sz="1400" baseline="3000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6.41 x 10</a:t>
                      </a:r>
                      <a:r>
                        <a:rPr lang="en-US" sz="1400" baseline="30000" dirty="0" smtClean="0">
                          <a:latin typeface="Helvetica Light"/>
                          <a:cs typeface="Helvetica Light"/>
                        </a:rPr>
                        <a:t>-3</a:t>
                      </a:r>
                    </a:p>
                  </a:txBody>
                  <a:tcPr anchor="ctr"/>
                </a:tc>
              </a:tr>
              <a:tr h="239457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7p21</a:t>
                      </a:r>
                      <a:endParaRPr lang="en-US" sz="140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i="1" dirty="0" smtClean="0">
                          <a:latin typeface="Helvetica Light"/>
                          <a:cs typeface="Helvetica Light"/>
                        </a:rPr>
                        <a:t>HDAC9</a:t>
                      </a:r>
                      <a:endParaRPr lang="en-US" sz="1400" i="1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rs11984041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LAA</a:t>
                      </a:r>
                      <a:endParaRPr lang="en-US" sz="140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8.47</a:t>
                      </a:r>
                      <a:r>
                        <a:rPr lang="en-US" sz="1400" baseline="0" dirty="0" smtClean="0">
                          <a:latin typeface="Helvetica Light"/>
                          <a:cs typeface="Helvetica Light"/>
                        </a:rPr>
                        <a:t> x 10</a:t>
                      </a:r>
                      <a:r>
                        <a:rPr lang="en-US" sz="1400" baseline="30000" dirty="0" smtClean="0">
                          <a:latin typeface="Helvetica Light"/>
                          <a:cs typeface="Helvetica Light"/>
                        </a:rPr>
                        <a:t>-8</a:t>
                      </a:r>
                      <a:endParaRPr lang="en-US" sz="1400" baseline="3000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3.50 x 10</a:t>
                      </a:r>
                      <a:r>
                        <a:rPr lang="en-US" sz="1400" baseline="30000" dirty="0" smtClean="0">
                          <a:latin typeface="Helvetica Light"/>
                          <a:cs typeface="Helvetica Light"/>
                        </a:rPr>
                        <a:t>-8</a:t>
                      </a:r>
                      <a:endParaRPr lang="en-US" sz="1400" baseline="3000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3.62 x 10</a:t>
                      </a:r>
                      <a:r>
                        <a:rPr lang="en-US" sz="1400" baseline="30000" dirty="0" smtClean="0">
                          <a:latin typeface="Helvetica Light"/>
                          <a:cs typeface="Helvetica Light"/>
                        </a:rPr>
                        <a:t>-7</a:t>
                      </a:r>
                      <a:endParaRPr lang="en-US" sz="1400" baseline="3000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</a:tr>
              <a:tr h="239457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7p21</a:t>
                      </a:r>
                      <a:endParaRPr lang="en-US" sz="140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i="1" dirty="0" smtClean="0">
                          <a:latin typeface="Helvetica Light"/>
                          <a:cs typeface="Helvetica Light"/>
                        </a:rPr>
                        <a:t>HDAC9</a:t>
                      </a:r>
                      <a:endParaRPr lang="en-US" sz="1400" i="1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rs2107595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LAA</a:t>
                      </a:r>
                      <a:endParaRPr lang="en-US" sz="140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1.30 x 10</a:t>
                      </a:r>
                      <a:r>
                        <a:rPr lang="en-US" sz="1400" baseline="30000" dirty="0" smtClean="0">
                          <a:latin typeface="Helvetica Light"/>
                          <a:cs typeface="Helvetica Light"/>
                        </a:rPr>
                        <a:t>-10</a:t>
                      </a:r>
                      <a:endParaRPr lang="en-US" sz="1400" baseline="3000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1.42 x 10</a:t>
                      </a:r>
                      <a:r>
                        <a:rPr lang="en-US" sz="1400" baseline="30000" dirty="0" smtClean="0">
                          <a:latin typeface="Helvetica Light"/>
                          <a:cs typeface="Helvetica Light"/>
                        </a:rPr>
                        <a:t>-10</a:t>
                      </a:r>
                      <a:endParaRPr lang="en-US" sz="1400" baseline="3000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2.79 x 10</a:t>
                      </a:r>
                      <a:r>
                        <a:rPr lang="en-US" sz="1400" baseline="30000" dirty="0" smtClean="0">
                          <a:latin typeface="Helvetica Light"/>
                          <a:cs typeface="Helvetica Light"/>
                        </a:rPr>
                        <a:t>-11</a:t>
                      </a:r>
                      <a:endParaRPr lang="en-US" sz="1400" baseline="3000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</a:tr>
              <a:tr h="239457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12q24</a:t>
                      </a:r>
                      <a:endParaRPr lang="en-US" sz="140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i="1" dirty="0" smtClean="0">
                          <a:latin typeface="Helvetica Light"/>
                          <a:cs typeface="Helvetica Light"/>
                        </a:rPr>
                        <a:t>NAA25</a:t>
                      </a:r>
                      <a:endParaRPr lang="en-US" sz="1400" i="1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Helvetica Light"/>
                          <a:ea typeface="+mn-ea"/>
                          <a:cs typeface="Helvetica Light"/>
                        </a:rPr>
                        <a:t>rs10744777 </a:t>
                      </a:r>
                      <a:endParaRPr lang="en-US" sz="1400" dirty="0" smtClean="0">
                        <a:latin typeface="Helvetica Light"/>
                        <a:cs typeface="Helvetica Light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All stroke</a:t>
                      </a:r>
                      <a:endParaRPr lang="en-US" sz="140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aseline="0" dirty="0" smtClean="0">
                          <a:latin typeface="Helvetica Light"/>
                          <a:cs typeface="Helvetica Light"/>
                        </a:rPr>
                        <a:t>4.96 x 10</a:t>
                      </a:r>
                      <a:r>
                        <a:rPr lang="en-US" sz="1400" baseline="30000" dirty="0" smtClean="0">
                          <a:latin typeface="Helvetica Light"/>
                          <a:cs typeface="Helvetica Light"/>
                        </a:rPr>
                        <a:t>-8</a:t>
                      </a:r>
                      <a:endParaRPr lang="en-US" sz="1400" baseline="3000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aseline="0" dirty="0" smtClean="0">
                          <a:latin typeface="Helvetica Light"/>
                          <a:cs typeface="Helvetica Light"/>
                        </a:rPr>
                        <a:t>--</a:t>
                      </a:r>
                      <a:endParaRPr lang="en-US" sz="1400" baseline="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aseline="0" dirty="0" smtClean="0">
                          <a:latin typeface="Helvetica Light"/>
                          <a:cs typeface="Helvetica Light"/>
                        </a:rPr>
                        <a:t>--</a:t>
                      </a:r>
                      <a:endParaRPr lang="en-US" sz="1400" baseline="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345881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Known loci in CCS and TOAST (</a:t>
            </a:r>
            <a:r>
              <a:rPr lang="en-US" dirty="0" smtClean="0"/>
              <a:t>II)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58523622"/>
              </p:ext>
            </p:extLst>
          </p:nvPr>
        </p:nvGraphicFramePr>
        <p:xfrm>
          <a:off x="457200" y="1600200"/>
          <a:ext cx="8229599" cy="4701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5657"/>
                <a:gridCol w="1175657"/>
                <a:gridCol w="1175657"/>
                <a:gridCol w="1175657"/>
                <a:gridCol w="1175657"/>
                <a:gridCol w="1175657"/>
                <a:gridCol w="1175657"/>
              </a:tblGrid>
              <a:tr h="330213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 smtClean="0">
                          <a:latin typeface="Helvetica Light"/>
                          <a:cs typeface="Helvetica Light"/>
                        </a:rPr>
                        <a:t>Chr</a:t>
                      </a:r>
                      <a:endParaRPr lang="en-US" sz="140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Gene</a:t>
                      </a:r>
                      <a:endParaRPr lang="en-US" sz="140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SNP</a:t>
                      </a:r>
                      <a:endParaRPr lang="en-US" sz="140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Phenotype</a:t>
                      </a:r>
                      <a:endParaRPr lang="en-US" sz="140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CCS (C)</a:t>
                      </a:r>
                      <a:endParaRPr lang="en-US" sz="140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CCS (P)</a:t>
                      </a:r>
                      <a:endParaRPr lang="en-US" sz="140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TOAST</a:t>
                      </a:r>
                      <a:endParaRPr lang="en-US" sz="140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</a:tr>
              <a:tr h="330213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12p13</a:t>
                      </a:r>
                      <a:endParaRPr lang="en-US" sz="140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i="1" dirty="0" smtClean="0">
                          <a:latin typeface="Helvetica Light"/>
                          <a:cs typeface="Helvetica Light"/>
                        </a:rPr>
                        <a:t>NINJ2</a:t>
                      </a:r>
                      <a:endParaRPr lang="en-US" sz="1400" i="1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rs11833579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All</a:t>
                      </a:r>
                      <a:endParaRPr lang="en-US" sz="140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2.15 x 10</a:t>
                      </a:r>
                      <a:r>
                        <a:rPr lang="en-US" sz="1400" baseline="30000" dirty="0" smtClean="0">
                          <a:latin typeface="Helvetica Light"/>
                          <a:cs typeface="Helvetica Light"/>
                        </a:rPr>
                        <a:t>-2</a:t>
                      </a:r>
                      <a:endParaRPr lang="en-US" sz="1400" baseline="3000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--</a:t>
                      </a:r>
                      <a:endParaRPr lang="en-US" sz="140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--</a:t>
                      </a:r>
                      <a:endParaRPr lang="en-US" sz="140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</a:tr>
              <a:tr h="330213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12p13</a:t>
                      </a:r>
                      <a:endParaRPr lang="en-US" sz="140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i="1" dirty="0" smtClean="0">
                          <a:latin typeface="Helvetica Light"/>
                          <a:cs typeface="Helvetica Light"/>
                        </a:rPr>
                        <a:t>NINJ2</a:t>
                      </a:r>
                      <a:endParaRPr lang="en-US" sz="1400" i="1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rs12425791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All</a:t>
                      </a:r>
                      <a:endParaRPr lang="en-US" sz="140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5.95</a:t>
                      </a:r>
                      <a:r>
                        <a:rPr lang="en-US" sz="1400" baseline="0" dirty="0" smtClean="0">
                          <a:latin typeface="Helvetica Light"/>
                          <a:cs typeface="Helvetica Light"/>
                        </a:rPr>
                        <a:t> </a:t>
                      </a:r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x 10</a:t>
                      </a:r>
                      <a:r>
                        <a:rPr lang="en-US" sz="1400" baseline="30000" dirty="0" smtClean="0">
                          <a:latin typeface="Helvetica Light"/>
                          <a:cs typeface="Helvetica Light"/>
                        </a:rPr>
                        <a:t>-1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--</a:t>
                      </a:r>
                      <a:endParaRPr lang="en-US" sz="140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--</a:t>
                      </a:r>
                      <a:endParaRPr lang="en-US" sz="140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</a:tr>
              <a:tr h="330213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12p13</a:t>
                      </a:r>
                      <a:endParaRPr lang="en-US" sz="140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i="1" dirty="0" smtClean="0">
                          <a:latin typeface="Helvetica Light"/>
                          <a:cs typeface="Helvetica Light"/>
                        </a:rPr>
                        <a:t>NINJ2</a:t>
                      </a:r>
                      <a:endParaRPr lang="en-US" sz="1400" i="1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rs7193343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All</a:t>
                      </a:r>
                      <a:endParaRPr lang="en-US" sz="140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8.72 x 10-3</a:t>
                      </a:r>
                      <a:endParaRPr lang="en-US" sz="140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--</a:t>
                      </a:r>
                      <a:endParaRPr lang="en-US" sz="140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--</a:t>
                      </a:r>
                      <a:endParaRPr lang="en-US" sz="140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</a:tr>
              <a:tr h="330213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6p21</a:t>
                      </a:r>
                      <a:endParaRPr lang="en-US" sz="140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 smtClean="0">
                          <a:latin typeface="Helvetica Light"/>
                          <a:cs typeface="Helvetica Light"/>
                        </a:rPr>
                        <a:t>Intergenic</a:t>
                      </a:r>
                      <a:endParaRPr lang="en-US" sz="140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rs556621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LAA</a:t>
                      </a:r>
                      <a:endParaRPr lang="en-US" sz="140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3.19 x 10</a:t>
                      </a:r>
                      <a:r>
                        <a:rPr lang="en-US" sz="1400" baseline="30000" dirty="0" smtClean="0">
                          <a:latin typeface="Helvetica Light"/>
                          <a:cs typeface="Helvetica Light"/>
                        </a:rPr>
                        <a:t>-1</a:t>
                      </a:r>
                      <a:endParaRPr lang="en-US" sz="1400" baseline="3000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6.36 x 10</a:t>
                      </a:r>
                      <a:r>
                        <a:rPr lang="en-US" sz="1400" baseline="30000" dirty="0" smtClean="0">
                          <a:latin typeface="Helvetica Light"/>
                          <a:cs typeface="Helvetica Light"/>
                        </a:rPr>
                        <a:t>-1</a:t>
                      </a:r>
                      <a:endParaRPr lang="en-US" sz="1400" baseline="3000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2.55 x 10</a:t>
                      </a:r>
                      <a:r>
                        <a:rPr lang="en-US" sz="1400" baseline="30000" dirty="0" smtClean="0">
                          <a:latin typeface="Helvetica Light"/>
                          <a:cs typeface="Helvetica Light"/>
                        </a:rPr>
                        <a:t>-3</a:t>
                      </a:r>
                      <a:endParaRPr lang="en-US" sz="1400" baseline="3000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</a:tr>
              <a:tr h="330213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6p21</a:t>
                      </a:r>
                      <a:endParaRPr lang="en-US" sz="140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 smtClean="0">
                          <a:latin typeface="Helvetica Light"/>
                          <a:cs typeface="Helvetica Light"/>
                        </a:rPr>
                        <a:t>Intergenic</a:t>
                      </a:r>
                      <a:endParaRPr lang="en-US" sz="140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rs556512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LAA</a:t>
                      </a:r>
                      <a:endParaRPr lang="en-US" sz="140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1.85 x 10</a:t>
                      </a:r>
                      <a:r>
                        <a:rPr lang="en-US" sz="1400" baseline="30000" dirty="0" smtClean="0">
                          <a:latin typeface="Helvetica Light"/>
                          <a:cs typeface="Helvetica Light"/>
                        </a:rPr>
                        <a:t>-1</a:t>
                      </a:r>
                      <a:endParaRPr lang="en-US" sz="1400" baseline="3000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3.82 x 10</a:t>
                      </a:r>
                      <a:r>
                        <a:rPr lang="en-US" sz="1400" baseline="30000" dirty="0" smtClean="0">
                          <a:latin typeface="Helvetica Light"/>
                          <a:cs typeface="Helvetica Light"/>
                        </a:rPr>
                        <a:t>-1</a:t>
                      </a:r>
                      <a:endParaRPr lang="en-US" sz="1400" baseline="3000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2.69 x 10</a:t>
                      </a:r>
                      <a:r>
                        <a:rPr lang="en-US" sz="1400" baseline="30000" dirty="0" smtClean="0">
                          <a:latin typeface="Helvetica Light"/>
                          <a:cs typeface="Helvetica Light"/>
                        </a:rPr>
                        <a:t>-3</a:t>
                      </a:r>
                      <a:endParaRPr lang="en-US" sz="1400" baseline="3000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</a:tr>
              <a:tr h="468411">
                <a:tc rowSpan="3"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9q34</a:t>
                      </a:r>
                      <a:endParaRPr lang="en-US" sz="140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1400" i="1" dirty="0" smtClean="0">
                          <a:latin typeface="Helvetica Light"/>
                          <a:cs typeface="Helvetica Light"/>
                        </a:rPr>
                        <a:t>ABO</a:t>
                      </a:r>
                      <a:endParaRPr lang="en-US" sz="1400" i="1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rs505922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All</a:t>
                      </a:r>
                      <a:endParaRPr lang="en-US" sz="140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aseline="0" dirty="0" smtClean="0">
                          <a:latin typeface="Helvetica Light"/>
                          <a:cs typeface="Helvetica Light"/>
                        </a:rPr>
                        <a:t>2.03 </a:t>
                      </a:r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x 10</a:t>
                      </a:r>
                      <a:r>
                        <a:rPr lang="en-US" sz="1400" baseline="30000" dirty="0" smtClean="0">
                          <a:latin typeface="Helvetica Light"/>
                          <a:cs typeface="Helvetica Light"/>
                        </a:rPr>
                        <a:t>-5</a:t>
                      </a:r>
                      <a:r>
                        <a:rPr lang="en-US" sz="1400" baseline="0" dirty="0" smtClean="0">
                          <a:latin typeface="Helvetica Light"/>
                          <a:cs typeface="Helvetica Light"/>
                        </a:rPr>
                        <a:t> </a:t>
                      </a:r>
                      <a:endParaRPr lang="en-US" sz="1400" baseline="30000" dirty="0" smtClean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--</a:t>
                      </a:r>
                      <a:endParaRPr lang="en-US" sz="1400" baseline="3000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--</a:t>
                      </a:r>
                      <a:endParaRPr lang="en-US" sz="1400" baseline="3000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</a:tr>
              <a:tr h="45234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CE</a:t>
                      </a:r>
                      <a:endParaRPr lang="en-US" sz="140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aseline="0" dirty="0" smtClean="0">
                          <a:latin typeface="Helvetica Light"/>
                          <a:cs typeface="Helvetica Light"/>
                        </a:rPr>
                        <a:t>1.88 x 10</a:t>
                      </a:r>
                      <a:r>
                        <a:rPr lang="en-US" sz="1400" baseline="30000" dirty="0" smtClean="0">
                          <a:latin typeface="Helvetica Light"/>
                          <a:cs typeface="Helvetica Light"/>
                        </a:rPr>
                        <a:t>-1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1.62 x 10</a:t>
                      </a:r>
                      <a:r>
                        <a:rPr lang="en-US" sz="1400" baseline="30000" dirty="0" smtClean="0">
                          <a:latin typeface="Helvetica Light"/>
                          <a:cs typeface="Helvetica Light"/>
                        </a:rPr>
                        <a:t>-1</a:t>
                      </a:r>
                      <a:endParaRPr lang="en-US" sz="1400" baseline="3000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5.66</a:t>
                      </a:r>
                      <a:r>
                        <a:rPr lang="en-US" sz="1400" baseline="0" dirty="0" smtClean="0">
                          <a:latin typeface="Helvetica Light"/>
                          <a:cs typeface="Helvetica Light"/>
                        </a:rPr>
                        <a:t> x 10</a:t>
                      </a:r>
                      <a:r>
                        <a:rPr lang="en-US" sz="1400" baseline="30000" dirty="0" smtClean="0">
                          <a:latin typeface="Helvetica Light"/>
                          <a:cs typeface="Helvetica Light"/>
                        </a:rPr>
                        <a:t>-3</a:t>
                      </a:r>
                      <a:endParaRPr lang="en-US" sz="1400" baseline="3000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</a:tr>
              <a:tr h="43425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LAA</a:t>
                      </a:r>
                      <a:endParaRPr lang="en-US" sz="140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aseline="0" dirty="0" smtClean="0">
                          <a:latin typeface="Helvetica Light"/>
                          <a:cs typeface="Helvetica Light"/>
                        </a:rPr>
                        <a:t>6.92 x 10</a:t>
                      </a:r>
                      <a:r>
                        <a:rPr lang="en-US" sz="1400" baseline="30000" dirty="0" smtClean="0">
                          <a:latin typeface="Helvetica Light"/>
                          <a:cs typeface="Helvetica Light"/>
                        </a:rPr>
                        <a:t>-3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1.29 x 10</a:t>
                      </a:r>
                      <a:r>
                        <a:rPr lang="en-US" sz="1400" baseline="30000" dirty="0" smtClean="0">
                          <a:latin typeface="Helvetica Light"/>
                          <a:cs typeface="Helvetica Light"/>
                        </a:rPr>
                        <a:t>-3</a:t>
                      </a:r>
                      <a:endParaRPr lang="en-US" sz="1400" baseline="3000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aseline="0" dirty="0" smtClean="0">
                          <a:latin typeface="Helvetica Light"/>
                          <a:cs typeface="Helvetica Light"/>
                        </a:rPr>
                        <a:t>2.15 x 10</a:t>
                      </a:r>
                      <a:r>
                        <a:rPr lang="en-US" sz="1400" baseline="30000" dirty="0" smtClean="0">
                          <a:latin typeface="Helvetica Light"/>
                          <a:cs typeface="Helvetica Light"/>
                        </a:rPr>
                        <a:t>-4</a:t>
                      </a:r>
                    </a:p>
                  </a:txBody>
                  <a:tcPr anchor="ctr"/>
                </a:tc>
              </a:tr>
              <a:tr h="507656">
                <a:tc rowSpan="3"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9q34</a:t>
                      </a:r>
                      <a:endParaRPr lang="en-US" sz="140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1400" i="1" dirty="0" smtClean="0">
                          <a:latin typeface="Helvetica Light"/>
                          <a:cs typeface="Helvetica Light"/>
                        </a:rPr>
                        <a:t>ABO</a:t>
                      </a:r>
                      <a:endParaRPr lang="en-US" sz="1400" i="1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Light"/>
                          <a:cs typeface="Helvetica Light"/>
                        </a:rPr>
                        <a:t>rs643434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All</a:t>
                      </a:r>
                      <a:endParaRPr lang="en-US" sz="140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9.65 x 10</a:t>
                      </a:r>
                      <a:r>
                        <a:rPr lang="en-US" sz="1400" baseline="30000" dirty="0" smtClean="0">
                          <a:latin typeface="Helvetica Light"/>
                          <a:cs typeface="Helvetica Light"/>
                        </a:rPr>
                        <a:t>-4</a:t>
                      </a:r>
                      <a:r>
                        <a:rPr lang="en-US" sz="1400" baseline="0" dirty="0" smtClean="0">
                          <a:latin typeface="Helvetica Light"/>
                          <a:cs typeface="Helvetica Light"/>
                        </a:rPr>
                        <a:t> </a:t>
                      </a:r>
                      <a:endParaRPr lang="en-US" sz="1400" baseline="3000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--</a:t>
                      </a:r>
                      <a:endParaRPr lang="en-US" sz="1400" baseline="3000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--</a:t>
                      </a:r>
                      <a:endParaRPr lang="en-US" sz="1400" baseline="3000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</a:tr>
              <a:tr h="43425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CE</a:t>
                      </a:r>
                      <a:endParaRPr lang="en-US" sz="140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aseline="0" dirty="0" smtClean="0">
                          <a:latin typeface="Helvetica Light"/>
                          <a:cs typeface="Helvetica Light"/>
                        </a:rPr>
                        <a:t>2.05 x 10</a:t>
                      </a:r>
                      <a:r>
                        <a:rPr lang="en-US" sz="1400" baseline="30000" dirty="0" smtClean="0">
                          <a:latin typeface="Helvetica Light"/>
                          <a:cs typeface="Helvetica Light"/>
                        </a:rPr>
                        <a:t>-1</a:t>
                      </a:r>
                      <a:endParaRPr lang="en-US" sz="1400" baseline="3000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2.84 x 10</a:t>
                      </a:r>
                      <a:r>
                        <a:rPr lang="en-US" sz="1400" baseline="30000" dirty="0" smtClean="0">
                          <a:latin typeface="Helvetica Light"/>
                          <a:cs typeface="Helvetica Light"/>
                        </a:rPr>
                        <a:t>-1</a:t>
                      </a:r>
                      <a:endParaRPr lang="en-US" sz="1400" baseline="3000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7.07 x</a:t>
                      </a:r>
                      <a:r>
                        <a:rPr lang="en-US" sz="1400" baseline="0" dirty="0" smtClean="0">
                          <a:latin typeface="Helvetica Light"/>
                          <a:cs typeface="Helvetica Light"/>
                        </a:rPr>
                        <a:t> 10</a:t>
                      </a:r>
                      <a:r>
                        <a:rPr lang="en-US" sz="1400" baseline="30000" dirty="0" smtClean="0">
                          <a:latin typeface="Helvetica Light"/>
                          <a:cs typeface="Helvetica Light"/>
                        </a:rPr>
                        <a:t>-3</a:t>
                      </a:r>
                      <a:endParaRPr lang="en-US" sz="1400" baseline="3000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</a:tr>
              <a:tr h="27140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LAA</a:t>
                      </a:r>
                      <a:endParaRPr lang="en-US" sz="140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aseline="0" dirty="0" smtClean="0">
                          <a:latin typeface="Helvetica Light"/>
                          <a:cs typeface="Helvetica Light"/>
                        </a:rPr>
                        <a:t>1.60 x 10</a:t>
                      </a:r>
                      <a:r>
                        <a:rPr lang="en-US" sz="1400" baseline="30000" dirty="0" smtClean="0">
                          <a:latin typeface="Helvetica Light"/>
                          <a:cs typeface="Helvetica Light"/>
                        </a:rPr>
                        <a:t>-2</a:t>
                      </a:r>
                    </a:p>
                    <a:p>
                      <a:pPr algn="ctr"/>
                      <a:endParaRPr lang="en-US" sz="1400" baseline="3000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aseline="0" dirty="0" smtClean="0">
                          <a:latin typeface="Helvetica Light"/>
                          <a:cs typeface="Helvetica Light"/>
                        </a:rPr>
                        <a:t>9.72 x 10</a:t>
                      </a:r>
                      <a:r>
                        <a:rPr lang="en-US" sz="1400" baseline="30000" dirty="0" smtClean="0">
                          <a:latin typeface="Helvetica Light"/>
                          <a:cs typeface="Helvetica Light"/>
                        </a:rPr>
                        <a:t>-3</a:t>
                      </a:r>
                    </a:p>
                    <a:p>
                      <a:pPr algn="ctr"/>
                      <a:endParaRPr lang="en-US" sz="1400" baseline="30000" dirty="0">
                        <a:latin typeface="Helvetica Light"/>
                        <a:cs typeface="Helvetica Ligh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aseline="0" dirty="0" smtClean="0">
                          <a:latin typeface="Helvetica Light"/>
                          <a:cs typeface="Helvetica Light"/>
                        </a:rPr>
                        <a:t>1.63 x 10</a:t>
                      </a:r>
                      <a:r>
                        <a:rPr lang="en-US" sz="1400" baseline="30000" dirty="0" smtClean="0">
                          <a:latin typeface="Helvetica Light"/>
                          <a:cs typeface="Helvetica Light"/>
                        </a:rPr>
                        <a:t>-3</a:t>
                      </a: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761842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400" dirty="0" smtClean="0"/>
              <a:t>Results overview: all stroke and TOAST</a:t>
            </a:r>
            <a:endParaRPr lang="en-US" sz="34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All stroke</a:t>
            </a:r>
          </a:p>
          <a:p>
            <a:pPr lvl="1"/>
            <a:r>
              <a:rPr lang="en-US" dirty="0" smtClean="0"/>
              <a:t>12q locus found in METASTROKE (p = 10</a:t>
            </a:r>
            <a:r>
              <a:rPr lang="en-US" baseline="30000" dirty="0" smtClean="0"/>
              <a:t>-11</a:t>
            </a:r>
            <a:r>
              <a:rPr lang="en-US" dirty="0" smtClean="0"/>
              <a:t>)</a:t>
            </a:r>
          </a:p>
          <a:p>
            <a:pPr lvl="2"/>
            <a:r>
              <a:rPr lang="en-US" dirty="0" smtClean="0"/>
              <a:t>Locus GW-significant in SAO subtype</a:t>
            </a:r>
          </a:p>
          <a:p>
            <a:pPr lvl="1"/>
            <a:r>
              <a:rPr lang="en-US" dirty="0" smtClean="0"/>
              <a:t>No other genome-wide significant loci</a:t>
            </a:r>
          </a:p>
          <a:p>
            <a:pPr lvl="1"/>
            <a:endParaRPr lang="en-US" dirty="0"/>
          </a:p>
          <a:p>
            <a:r>
              <a:rPr lang="en-US" dirty="0" smtClean="0"/>
              <a:t>TOAST</a:t>
            </a:r>
          </a:p>
          <a:p>
            <a:pPr lvl="1"/>
            <a:r>
              <a:rPr lang="en-US" dirty="0" smtClean="0"/>
              <a:t>Replication of most known loci</a:t>
            </a:r>
          </a:p>
          <a:p>
            <a:pPr lvl="1"/>
            <a:r>
              <a:rPr lang="en-US" dirty="0" smtClean="0"/>
              <a:t>No novel genome-wide significant loci</a:t>
            </a:r>
          </a:p>
        </p:txBody>
      </p:sp>
    </p:spTree>
    <p:extLst>
      <p:ext uri="{BB962C8B-B14F-4D97-AF65-F5344CB8AC3E}">
        <p14:creationId xmlns:p14="http://schemas.microsoft.com/office/powerpoint/2010/main" xmlns="" val="2056374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overview: CCS</a:t>
            </a:r>
            <a:endParaRPr lang="en-US" dirty="0"/>
          </a:p>
        </p:txBody>
      </p:sp>
      <p:graphicFrame>
        <p:nvGraphicFramePr>
          <p:cNvPr id="14" name="Content Placeholder 13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xmlns="" val="3647620549"/>
              </p:ext>
            </p:extLst>
          </p:nvPr>
        </p:nvGraphicFramePr>
        <p:xfrm>
          <a:off x="457198" y="1679451"/>
          <a:ext cx="3634672" cy="20421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9440"/>
                <a:gridCol w="1172292"/>
                <a:gridCol w="1502940"/>
              </a:tblGrid>
              <a:tr h="248124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Subtype</a:t>
                      </a:r>
                      <a:endParaRPr lang="en-US" sz="1400" dirty="0">
                        <a:latin typeface="Helvetica Light"/>
                        <a:cs typeface="Helvetica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GW-sig loci</a:t>
                      </a:r>
                      <a:endParaRPr lang="en-US" sz="1400" dirty="0">
                        <a:latin typeface="Helvetica Light"/>
                        <a:cs typeface="Helvetica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Suggestive loci</a:t>
                      </a:r>
                      <a:r>
                        <a:rPr lang="en-US" sz="1400" baseline="0" dirty="0" smtClean="0">
                          <a:latin typeface="Helvetica Light"/>
                          <a:cs typeface="Helvetica Light"/>
                        </a:rPr>
                        <a:t> (p &lt; 1 x 10</a:t>
                      </a:r>
                      <a:r>
                        <a:rPr lang="en-US" sz="1400" baseline="30000" dirty="0" smtClean="0">
                          <a:latin typeface="Helvetica Light"/>
                          <a:cs typeface="Helvetica Light"/>
                        </a:rPr>
                        <a:t>-6</a:t>
                      </a:r>
                      <a:r>
                        <a:rPr lang="en-US" sz="1400" baseline="0" dirty="0" smtClean="0">
                          <a:latin typeface="Helvetica Light"/>
                          <a:cs typeface="Helvetica Light"/>
                        </a:rPr>
                        <a:t>)</a:t>
                      </a:r>
                      <a:endParaRPr lang="en-US" sz="1400" baseline="30000" dirty="0">
                        <a:latin typeface="Helvetica Light"/>
                        <a:cs typeface="Helvetica Light"/>
                      </a:endParaRPr>
                    </a:p>
                  </a:txBody>
                  <a:tcPr/>
                </a:tc>
              </a:tr>
              <a:tr h="248124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LAA</a:t>
                      </a:r>
                      <a:endParaRPr lang="en-US" sz="1400" dirty="0">
                        <a:latin typeface="Helvetica Light"/>
                        <a:cs typeface="Helvetica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4</a:t>
                      </a:r>
                      <a:endParaRPr lang="en-US" sz="1400" dirty="0">
                        <a:latin typeface="Helvetica Light"/>
                        <a:cs typeface="Helvetica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9</a:t>
                      </a:r>
                      <a:endParaRPr lang="en-US" sz="1400" dirty="0">
                        <a:latin typeface="Helvetica Light"/>
                        <a:cs typeface="Helvetica Light"/>
                      </a:endParaRPr>
                    </a:p>
                  </a:txBody>
                  <a:tcPr/>
                </a:tc>
              </a:tr>
              <a:tr h="248124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CE</a:t>
                      </a:r>
                      <a:endParaRPr lang="en-US" sz="1400" dirty="0">
                        <a:latin typeface="Helvetica Light"/>
                        <a:cs typeface="Helvetica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4</a:t>
                      </a:r>
                      <a:endParaRPr lang="en-US" sz="1400" dirty="0">
                        <a:latin typeface="Helvetica Light"/>
                        <a:cs typeface="Helvetica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7</a:t>
                      </a:r>
                      <a:endParaRPr lang="en-US" sz="1400" dirty="0">
                        <a:latin typeface="Helvetica Light"/>
                        <a:cs typeface="Helvetica Light"/>
                      </a:endParaRPr>
                    </a:p>
                  </a:txBody>
                  <a:tcPr/>
                </a:tc>
              </a:tr>
              <a:tr h="248124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SAO</a:t>
                      </a:r>
                      <a:endParaRPr lang="en-US" sz="1400" dirty="0">
                        <a:latin typeface="Helvetica Light"/>
                        <a:cs typeface="Helvetica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1</a:t>
                      </a:r>
                      <a:r>
                        <a:rPr lang="en-US" sz="1400" baseline="0" dirty="0" smtClean="0">
                          <a:latin typeface="Helvetica Light"/>
                          <a:cs typeface="Helvetica Light"/>
                        </a:rPr>
                        <a:t> (almost 2)</a:t>
                      </a:r>
                      <a:endParaRPr lang="en-US" sz="1400" dirty="0" smtClean="0">
                        <a:latin typeface="Helvetica Light"/>
                        <a:cs typeface="Helvetica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9</a:t>
                      </a:r>
                    </a:p>
                  </a:txBody>
                  <a:tcPr/>
                </a:tc>
              </a:tr>
              <a:tr h="248124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Other</a:t>
                      </a:r>
                      <a:endParaRPr lang="en-US" sz="1400" dirty="0">
                        <a:latin typeface="Helvetica Light"/>
                        <a:cs typeface="Helvetica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3</a:t>
                      </a:r>
                      <a:endParaRPr lang="en-US" sz="1400" dirty="0">
                        <a:latin typeface="Helvetica Light"/>
                        <a:cs typeface="Helvetica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TBD</a:t>
                      </a:r>
                      <a:endParaRPr lang="en-US" sz="1400" dirty="0">
                        <a:latin typeface="Helvetica Light"/>
                        <a:cs typeface="Helvetica Light"/>
                      </a:endParaRPr>
                    </a:p>
                  </a:txBody>
                  <a:tcPr/>
                </a:tc>
              </a:tr>
              <a:tr h="248124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Crypto</a:t>
                      </a:r>
                      <a:endParaRPr lang="en-US" sz="1400" dirty="0">
                        <a:latin typeface="Helvetica Light"/>
                        <a:cs typeface="Helvetica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2</a:t>
                      </a:r>
                      <a:endParaRPr lang="en-US" sz="1400" dirty="0">
                        <a:latin typeface="Helvetica Light"/>
                        <a:cs typeface="Helvetica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Helvetica Light"/>
                          <a:cs typeface="Helvetica Light"/>
                        </a:rPr>
                        <a:t>TBD</a:t>
                      </a:r>
                      <a:endParaRPr lang="en-US" sz="1400" dirty="0">
                        <a:latin typeface="Helvetica Light"/>
                        <a:cs typeface="Helvetica Light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6" name="Picture 15" descr="Screen Shot 2014-11-05 at 18.28.5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198" y="3884602"/>
            <a:ext cx="3634672" cy="2543547"/>
          </a:xfrm>
          <a:prstGeom prst="rect">
            <a:avLst/>
          </a:prstGeom>
        </p:spPr>
      </p:pic>
      <p:pic>
        <p:nvPicPr>
          <p:cNvPr id="17" name="Picture 16" descr="Screen Shot 2014-11-05 at 18.29.1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21103" y="1679451"/>
            <a:ext cx="2592000" cy="1814657"/>
          </a:xfrm>
          <a:prstGeom prst="rect">
            <a:avLst/>
          </a:prstGeom>
        </p:spPr>
      </p:pic>
      <p:pic>
        <p:nvPicPr>
          <p:cNvPr id="18" name="Picture 17" descr="Screen Shot 2014-11-05 at 18.28.38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80810" y="3070451"/>
            <a:ext cx="2592000" cy="1816462"/>
          </a:xfrm>
          <a:prstGeom prst="rect">
            <a:avLst/>
          </a:prstGeom>
        </p:spPr>
      </p:pic>
      <p:pic>
        <p:nvPicPr>
          <p:cNvPr id="19" name="Picture 18" descr="Screen Shot 2014-11-05 at 18.28.47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21103" y="4616841"/>
            <a:ext cx="2592000" cy="1811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62551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Correlation within subtypes (r)</a:t>
            </a:r>
            <a:br>
              <a:rPr lang="en-US" dirty="0" smtClean="0"/>
            </a:br>
            <a:r>
              <a:rPr lang="en-US" sz="2200" dirty="0" smtClean="0"/>
              <a:t>Based on genome-wide z-scores</a:t>
            </a:r>
            <a:endParaRPr lang="en-US" sz="22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391058165"/>
              </p:ext>
            </p:extLst>
          </p:nvPr>
        </p:nvGraphicFramePr>
        <p:xfrm>
          <a:off x="156777" y="1759499"/>
          <a:ext cx="2829408" cy="164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4704"/>
                <a:gridCol w="1414704"/>
              </a:tblGrid>
              <a:tr h="224623"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Helvetica Light"/>
                          <a:cs typeface="Helvetica Light"/>
                        </a:rPr>
                        <a:t>CCS Causative vs.</a:t>
                      </a:r>
                      <a:r>
                        <a:rPr lang="en-US" sz="1200" baseline="0" dirty="0" smtClean="0">
                          <a:latin typeface="Helvetica Light"/>
                          <a:cs typeface="Helvetica Light"/>
                        </a:rPr>
                        <a:t> CCS Phenotypic</a:t>
                      </a:r>
                      <a:endParaRPr lang="en-US" sz="1200" dirty="0">
                        <a:latin typeface="Helvetica Light"/>
                        <a:cs typeface="Helvetica Light"/>
                      </a:endParaRP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latin typeface="Helvetica Light"/>
                        <a:cs typeface="Helvetica Light"/>
                      </a:endParaRPr>
                    </a:p>
                  </a:txBody>
                  <a:tcPr/>
                </a:tc>
              </a:tr>
              <a:tr h="224623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Helvetica Light"/>
                          <a:cs typeface="Helvetica Light"/>
                        </a:rPr>
                        <a:t>LAA</a:t>
                      </a:r>
                      <a:endParaRPr lang="en-US" sz="1200" dirty="0">
                        <a:latin typeface="Helvetica Light"/>
                        <a:cs typeface="Helvetica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Helvetica Light"/>
                          <a:cs typeface="Helvetica Light"/>
                        </a:rPr>
                        <a:t>0.829</a:t>
                      </a:r>
                      <a:endParaRPr lang="en-US" sz="1200" dirty="0">
                        <a:latin typeface="Helvetica Light"/>
                        <a:cs typeface="Helvetica Light"/>
                      </a:endParaRPr>
                    </a:p>
                  </a:txBody>
                  <a:tcPr/>
                </a:tc>
              </a:tr>
              <a:tr h="224623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Helvetica Light"/>
                          <a:cs typeface="Helvetica Light"/>
                        </a:rPr>
                        <a:t>CE</a:t>
                      </a:r>
                      <a:endParaRPr lang="en-US" sz="1200" dirty="0">
                        <a:latin typeface="Helvetica Light"/>
                        <a:cs typeface="Helvetica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Helvetica Light"/>
                          <a:cs typeface="Helvetica Light"/>
                        </a:rPr>
                        <a:t>0.907</a:t>
                      </a:r>
                      <a:endParaRPr lang="en-US" sz="1200" dirty="0">
                        <a:latin typeface="Helvetica Light"/>
                        <a:cs typeface="Helvetica Light"/>
                      </a:endParaRPr>
                    </a:p>
                  </a:txBody>
                  <a:tcPr/>
                </a:tc>
              </a:tr>
              <a:tr h="224623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Helvetica Light"/>
                          <a:cs typeface="Helvetica Light"/>
                        </a:rPr>
                        <a:t>SAO</a:t>
                      </a:r>
                      <a:endParaRPr lang="en-US" sz="1200" dirty="0">
                        <a:latin typeface="Helvetica Light"/>
                        <a:cs typeface="Helvetica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Helvetica Light"/>
                          <a:cs typeface="Helvetica Light"/>
                        </a:rPr>
                        <a:t>0.943</a:t>
                      </a:r>
                      <a:endParaRPr lang="en-US" sz="1200" dirty="0">
                        <a:latin typeface="Helvetica Light"/>
                        <a:cs typeface="Helvetica Light"/>
                      </a:endParaRPr>
                    </a:p>
                  </a:txBody>
                  <a:tcPr/>
                </a:tc>
              </a:tr>
              <a:tr h="224623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Helvetica Light"/>
                          <a:cs typeface="Helvetica Light"/>
                        </a:rPr>
                        <a:t>Other</a:t>
                      </a:r>
                      <a:endParaRPr lang="en-US" sz="1200" dirty="0">
                        <a:latin typeface="Helvetica Light"/>
                        <a:cs typeface="Helvetica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Helvetica Light"/>
                          <a:cs typeface="Helvetica Light"/>
                        </a:rPr>
                        <a:t>0.809</a:t>
                      </a:r>
                      <a:endParaRPr lang="en-US" sz="1200" dirty="0">
                        <a:latin typeface="Helvetica Light"/>
                        <a:cs typeface="Helvetica Light"/>
                      </a:endParaRPr>
                    </a:p>
                  </a:txBody>
                  <a:tcPr/>
                </a:tc>
              </a:tr>
              <a:tr h="224623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Helvetica Light"/>
                          <a:cs typeface="Helvetica Light"/>
                        </a:rPr>
                        <a:t>Cryptogenic</a:t>
                      </a:r>
                      <a:endParaRPr lang="en-US" sz="1200" dirty="0">
                        <a:latin typeface="Helvetica Light"/>
                        <a:cs typeface="Helvetica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Helvetica Light"/>
                          <a:cs typeface="Helvetica Light"/>
                        </a:rPr>
                        <a:t>0.684</a:t>
                      </a:r>
                      <a:endParaRPr lang="en-US" sz="1200" dirty="0">
                        <a:latin typeface="Helvetica Light"/>
                        <a:cs typeface="Helvetica Light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694278261"/>
              </p:ext>
            </p:extLst>
          </p:nvPr>
        </p:nvGraphicFramePr>
        <p:xfrm>
          <a:off x="3157057" y="1759499"/>
          <a:ext cx="2829408" cy="164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4704"/>
                <a:gridCol w="1414704"/>
              </a:tblGrid>
              <a:tr h="224623"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Helvetica Light"/>
                          <a:cs typeface="Helvetica Light"/>
                        </a:rPr>
                        <a:t>CCS Causative vs.</a:t>
                      </a:r>
                      <a:r>
                        <a:rPr lang="en-US" sz="1200" baseline="0" dirty="0" smtClean="0">
                          <a:latin typeface="Helvetica Light"/>
                          <a:cs typeface="Helvetica Light"/>
                        </a:rPr>
                        <a:t> TOAST</a:t>
                      </a:r>
                      <a:endParaRPr lang="en-US" sz="1200" dirty="0">
                        <a:latin typeface="Helvetica Light"/>
                        <a:cs typeface="Helvetica Light"/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latin typeface="Helvetica Light"/>
                        <a:cs typeface="Helvetica Light"/>
                      </a:endParaRPr>
                    </a:p>
                  </a:txBody>
                  <a:tcPr/>
                </a:tc>
              </a:tr>
              <a:tr h="224623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Helvetica Light"/>
                          <a:cs typeface="Helvetica Light"/>
                        </a:rPr>
                        <a:t>LAA</a:t>
                      </a:r>
                      <a:endParaRPr lang="en-US" sz="1200" dirty="0">
                        <a:latin typeface="Helvetica Light"/>
                        <a:cs typeface="Helvetica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Helvetica Light"/>
                          <a:cs typeface="Helvetica Light"/>
                        </a:rPr>
                        <a:t>0.678</a:t>
                      </a:r>
                      <a:endParaRPr lang="en-US" sz="1200" dirty="0">
                        <a:latin typeface="Helvetica Light"/>
                        <a:cs typeface="Helvetica Light"/>
                      </a:endParaRPr>
                    </a:p>
                  </a:txBody>
                  <a:tcPr/>
                </a:tc>
              </a:tr>
              <a:tr h="224623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Helvetica Light"/>
                          <a:cs typeface="Helvetica Light"/>
                        </a:rPr>
                        <a:t>CE</a:t>
                      </a:r>
                      <a:endParaRPr lang="en-US" sz="1200" dirty="0">
                        <a:latin typeface="Helvetica Light"/>
                        <a:cs typeface="Helvetica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Helvetica Light"/>
                          <a:cs typeface="Helvetica Light"/>
                        </a:rPr>
                        <a:t>0.700</a:t>
                      </a:r>
                      <a:endParaRPr lang="en-US" sz="1200" dirty="0">
                        <a:latin typeface="Helvetica Light"/>
                        <a:cs typeface="Helvetica Light"/>
                      </a:endParaRPr>
                    </a:p>
                  </a:txBody>
                  <a:tcPr/>
                </a:tc>
              </a:tr>
              <a:tr h="224623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Helvetica Light"/>
                          <a:cs typeface="Helvetica Light"/>
                        </a:rPr>
                        <a:t>SAO</a:t>
                      </a:r>
                      <a:endParaRPr lang="en-US" sz="1200" dirty="0">
                        <a:latin typeface="Helvetica Light"/>
                        <a:cs typeface="Helvetica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Helvetica Light"/>
                          <a:cs typeface="Helvetica Light"/>
                        </a:rPr>
                        <a:t>0.751</a:t>
                      </a:r>
                      <a:endParaRPr lang="en-US" sz="1200" dirty="0">
                        <a:latin typeface="Helvetica Light"/>
                        <a:cs typeface="Helvetica Light"/>
                      </a:endParaRPr>
                    </a:p>
                  </a:txBody>
                  <a:tcPr/>
                </a:tc>
              </a:tr>
              <a:tr h="224623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Helvetica Light"/>
                          <a:cs typeface="Helvetica Light"/>
                        </a:rPr>
                        <a:t>Other</a:t>
                      </a:r>
                      <a:endParaRPr lang="en-US" sz="1200" dirty="0">
                        <a:latin typeface="Helvetica Light"/>
                        <a:cs typeface="Helvetica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Helvetica Light"/>
                          <a:cs typeface="Helvetica Light"/>
                        </a:rPr>
                        <a:t>0.446</a:t>
                      </a:r>
                      <a:endParaRPr lang="en-US" sz="1200" dirty="0">
                        <a:latin typeface="Helvetica Light"/>
                        <a:cs typeface="Helvetica Light"/>
                      </a:endParaRPr>
                    </a:p>
                  </a:txBody>
                  <a:tcPr/>
                </a:tc>
              </a:tr>
              <a:tr h="224623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Helvetica Light"/>
                          <a:cs typeface="Helvetica Light"/>
                        </a:rPr>
                        <a:t>Undetermined</a:t>
                      </a:r>
                      <a:endParaRPr lang="en-US" sz="1200" dirty="0">
                        <a:latin typeface="Helvetica Light"/>
                        <a:cs typeface="Helvetica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Helvetica Light"/>
                          <a:cs typeface="Helvetica Light"/>
                        </a:rPr>
                        <a:t>0.569</a:t>
                      </a:r>
                      <a:endParaRPr lang="en-US" sz="1200" dirty="0">
                        <a:latin typeface="Helvetica Light"/>
                        <a:cs typeface="Helvetica Light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15169375"/>
              </p:ext>
            </p:extLst>
          </p:nvPr>
        </p:nvGraphicFramePr>
        <p:xfrm>
          <a:off x="6143481" y="1759499"/>
          <a:ext cx="2829408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4704"/>
                <a:gridCol w="1414704"/>
              </a:tblGrid>
              <a:tr h="0"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Helvetica Light"/>
                          <a:cs typeface="Helvetica Light"/>
                        </a:rPr>
                        <a:t>CCS Phenotypic</a:t>
                      </a:r>
                      <a:r>
                        <a:rPr lang="en-US" sz="1200" baseline="0" dirty="0" smtClean="0">
                          <a:latin typeface="Helvetica Light"/>
                          <a:cs typeface="Helvetica Light"/>
                        </a:rPr>
                        <a:t> </a:t>
                      </a:r>
                      <a:r>
                        <a:rPr lang="en-US" sz="1200" dirty="0" smtClean="0">
                          <a:latin typeface="Helvetica Light"/>
                          <a:cs typeface="Helvetica Light"/>
                        </a:rPr>
                        <a:t>vs.</a:t>
                      </a:r>
                      <a:r>
                        <a:rPr lang="en-US" sz="1200" baseline="0" dirty="0" smtClean="0">
                          <a:latin typeface="Helvetica Light"/>
                          <a:cs typeface="Helvetica Light"/>
                        </a:rPr>
                        <a:t> TOAST</a:t>
                      </a:r>
                      <a:endParaRPr lang="en-US" sz="1200" dirty="0">
                        <a:latin typeface="Helvetica Light"/>
                        <a:cs typeface="Helvetica Ligh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>
                        <a:latin typeface="Helvetica Light"/>
                        <a:cs typeface="Helvetica Light"/>
                      </a:endParaRPr>
                    </a:p>
                  </a:txBody>
                  <a:tcPr/>
                </a:tc>
              </a:tr>
              <a:tr h="224623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Helvetica Light"/>
                          <a:cs typeface="Helvetica Light"/>
                        </a:rPr>
                        <a:t>LAA</a:t>
                      </a:r>
                      <a:endParaRPr lang="en-US" sz="1200" dirty="0">
                        <a:latin typeface="Helvetica Light"/>
                        <a:cs typeface="Helvetica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Helvetica Light"/>
                          <a:cs typeface="Helvetica Light"/>
                        </a:rPr>
                        <a:t>0.611</a:t>
                      </a:r>
                      <a:endParaRPr lang="en-US" sz="1200" dirty="0">
                        <a:latin typeface="Helvetica Light"/>
                        <a:cs typeface="Helvetica Light"/>
                      </a:endParaRPr>
                    </a:p>
                  </a:txBody>
                  <a:tcPr/>
                </a:tc>
              </a:tr>
              <a:tr h="224623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Helvetica Light"/>
                          <a:cs typeface="Helvetica Light"/>
                        </a:rPr>
                        <a:t>CE</a:t>
                      </a:r>
                      <a:endParaRPr lang="en-US" sz="1200" dirty="0">
                        <a:latin typeface="Helvetica Light"/>
                        <a:cs typeface="Helvetica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Helvetica Light"/>
                          <a:cs typeface="Helvetica Light"/>
                        </a:rPr>
                        <a:t>0.699</a:t>
                      </a:r>
                      <a:endParaRPr lang="en-US" sz="1200" dirty="0">
                        <a:latin typeface="Helvetica Light"/>
                        <a:cs typeface="Helvetica Light"/>
                      </a:endParaRPr>
                    </a:p>
                  </a:txBody>
                  <a:tcPr/>
                </a:tc>
              </a:tr>
              <a:tr h="224623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Helvetica Light"/>
                          <a:cs typeface="Helvetica Light"/>
                        </a:rPr>
                        <a:t>SAO</a:t>
                      </a:r>
                      <a:endParaRPr lang="en-US" sz="1200" dirty="0">
                        <a:latin typeface="Helvetica Light"/>
                        <a:cs typeface="Helvetica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Helvetica Light"/>
                          <a:cs typeface="Helvetica Light"/>
                        </a:rPr>
                        <a:t>0.733</a:t>
                      </a:r>
                      <a:endParaRPr lang="en-US" sz="1200" dirty="0">
                        <a:latin typeface="Helvetica Light"/>
                        <a:cs typeface="Helvetica Light"/>
                      </a:endParaRPr>
                    </a:p>
                  </a:txBody>
                  <a:tcPr/>
                </a:tc>
              </a:tr>
              <a:tr h="224623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Helvetica Light"/>
                          <a:cs typeface="Helvetica Light"/>
                        </a:rPr>
                        <a:t>Other</a:t>
                      </a:r>
                      <a:endParaRPr lang="en-US" sz="1200" dirty="0">
                        <a:latin typeface="Helvetica Light"/>
                        <a:cs typeface="Helvetica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Helvetica Light"/>
                          <a:cs typeface="Helvetica Light"/>
                        </a:rPr>
                        <a:t>0.424</a:t>
                      </a:r>
                      <a:endParaRPr lang="en-US" sz="1200" dirty="0">
                        <a:latin typeface="Helvetica Light"/>
                        <a:cs typeface="Helvetica Light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7" name="Content Placeholder 6" descr="Screen Shot 2014-11-05 at 08.42.28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812" r="-1054"/>
          <a:stretch/>
        </p:blipFill>
        <p:spPr>
          <a:xfrm>
            <a:off x="2960913" y="3622909"/>
            <a:ext cx="3182568" cy="2926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68675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steps and related efforts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GWAS and meta-analysis of remaining phenotypes</a:t>
            </a:r>
          </a:p>
          <a:p>
            <a:endParaRPr lang="en-US" dirty="0"/>
          </a:p>
          <a:p>
            <a:r>
              <a:rPr lang="en-US" dirty="0" smtClean="0"/>
              <a:t>Replication</a:t>
            </a:r>
          </a:p>
          <a:p>
            <a:endParaRPr lang="en-US" dirty="0" smtClean="0"/>
          </a:p>
          <a:p>
            <a:r>
              <a:rPr lang="en-US" dirty="0" smtClean="0"/>
              <a:t>Age of onset analyses</a:t>
            </a:r>
          </a:p>
          <a:p>
            <a:endParaRPr lang="en-US" dirty="0"/>
          </a:p>
          <a:p>
            <a:r>
              <a:rPr lang="en-US" dirty="0" err="1" smtClean="0"/>
              <a:t>chrX</a:t>
            </a:r>
            <a:r>
              <a:rPr lang="en-US" dirty="0" smtClean="0"/>
              <a:t> analysis and sex-specific analyses</a:t>
            </a:r>
          </a:p>
          <a:p>
            <a:endParaRPr lang="en-US" dirty="0" smtClean="0"/>
          </a:p>
          <a:p>
            <a:r>
              <a:rPr lang="en-US" dirty="0" smtClean="0"/>
              <a:t>Heritability analysis</a:t>
            </a:r>
            <a:endParaRPr lang="en-US" dirty="0"/>
          </a:p>
          <a:p>
            <a:endParaRPr lang="en-US" dirty="0"/>
          </a:p>
          <a:p>
            <a:r>
              <a:rPr lang="en-US" dirty="0" smtClean="0"/>
              <a:t>Replication</a:t>
            </a:r>
          </a:p>
        </p:txBody>
      </p:sp>
    </p:spTree>
    <p:extLst>
      <p:ext uri="{BB962C8B-B14F-4D97-AF65-F5344CB8AC3E}">
        <p14:creationId xmlns:p14="http://schemas.microsoft.com/office/powerpoint/2010/main" xmlns="" val="508203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Stroke mega-analysis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Merging of </a:t>
            </a:r>
            <a:r>
              <a:rPr lang="en-US" dirty="0" err="1" smtClean="0"/>
              <a:t>SiGN</a:t>
            </a:r>
            <a:r>
              <a:rPr lang="en-US" dirty="0" smtClean="0"/>
              <a:t>, METASTROKE, additional available stroke cases</a:t>
            </a:r>
          </a:p>
          <a:p>
            <a:endParaRPr lang="en-US" dirty="0"/>
          </a:p>
          <a:p>
            <a:r>
              <a:rPr lang="en-US" dirty="0" smtClean="0"/>
              <a:t>“Greedy” approach</a:t>
            </a:r>
          </a:p>
          <a:p>
            <a:pPr lvl="1"/>
            <a:r>
              <a:rPr lang="en-US" dirty="0" smtClean="0"/>
              <a:t>Largest assembly of stroke cases to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07958237"/>
      </p:ext>
    </p:extLst>
  </p:cSld>
  <p:clrMapOvr>
    <a:masterClrMapping/>
  </p:clrMapOvr>
</p:sld>
</file>

<file path=ppt/theme/theme1.xml><?xml version="1.0" encoding="utf-8"?>
<a:theme xmlns:a="http://schemas.openxmlformats.org/drawingml/2006/main" name="umcu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umcu_template.potx</Template>
  <TotalTime>3193</TotalTime>
  <Words>967</Words>
  <Application>Microsoft Office PowerPoint</Application>
  <PresentationFormat>On-screen Show (4:3)</PresentationFormat>
  <Paragraphs>463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18" baseType="lpstr">
      <vt:lpstr>umcu_template</vt:lpstr>
      <vt:lpstr>Custom Design</vt:lpstr>
      <vt:lpstr>SiGN GWAS of ischemic stroke and its subtypes</vt:lpstr>
      <vt:lpstr>SiGN Analysis Team</vt:lpstr>
      <vt:lpstr>SiGN GWAS: Data overview</vt:lpstr>
      <vt:lpstr>Data cleaning workflow</vt:lpstr>
      <vt:lpstr>EUR groups (I)</vt:lpstr>
      <vt:lpstr>EUR groups (II)</vt:lpstr>
      <vt:lpstr>AFR and HIS groups</vt:lpstr>
      <vt:lpstr>Meta-analysis workflow</vt:lpstr>
      <vt:lpstr>Primary traits of interest</vt:lpstr>
      <vt:lpstr>Known loci in CCS and TOAST (I)</vt:lpstr>
      <vt:lpstr>Known loci in CCS and TOAST (II)</vt:lpstr>
      <vt:lpstr>Results overview: all stroke and TOAST</vt:lpstr>
      <vt:lpstr>Results overview: CCS</vt:lpstr>
      <vt:lpstr>Correlation within subtypes (r) Based on genome-wide z-scores</vt:lpstr>
      <vt:lpstr>Next steps and related efforts</vt:lpstr>
      <vt:lpstr>Stroke mega-analysis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 Pulit</dc:creator>
  <cp:lastModifiedBy>Stephen Bevan</cp:lastModifiedBy>
  <cp:revision>333</cp:revision>
  <dcterms:created xsi:type="dcterms:W3CDTF">2013-06-18T11:48:53Z</dcterms:created>
  <dcterms:modified xsi:type="dcterms:W3CDTF">2014-12-05T16:07:32Z</dcterms:modified>
</cp:coreProperties>
</file>