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94" r:id="rId2"/>
    <p:sldId id="311" r:id="rId3"/>
    <p:sldId id="310" r:id="rId4"/>
    <p:sldId id="299" r:id="rId5"/>
    <p:sldId id="300" r:id="rId6"/>
    <p:sldId id="305" r:id="rId7"/>
    <p:sldId id="303" r:id="rId8"/>
    <p:sldId id="306" r:id="rId9"/>
    <p:sldId id="313" r:id="rId10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02020"/>
    <a:srgbClr val="333333"/>
    <a:srgbClr val="E9E9E9"/>
    <a:srgbClr val="F5DEEA"/>
    <a:srgbClr val="0A562F"/>
    <a:srgbClr val="000000"/>
    <a:srgbClr val="AFD5B5"/>
    <a:srgbClr val="01D52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9" autoAdjust="0"/>
    <p:restoredTop sz="94660"/>
  </p:normalViewPr>
  <p:slideViewPr>
    <p:cSldViewPr>
      <p:cViewPr varScale="1">
        <p:scale>
          <a:sx n="106" d="100"/>
          <a:sy n="106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F1B693DF-F2B1-472F-9369-B11F47EC7DBD}" type="datetime1">
              <a:rPr lang="de-DE" altLang="de-DE"/>
              <a:pPr>
                <a:defRPr/>
              </a:pPr>
              <a:t>05.12.2014</a:t>
            </a:fld>
            <a:endParaRPr lang="de-DE" altLang="de-DE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8957FCE-A842-4D35-8B1A-3CDA674279A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="" xmlns:p14="http://schemas.microsoft.com/office/powerpoint/2010/main" val="1365773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 noProof="0" smtClean="0"/>
              <a:t>Mastertextformat bearbeiten</a:t>
            </a:r>
          </a:p>
          <a:p>
            <a:pPr lvl="1"/>
            <a:r>
              <a:rPr lang="de-DE" altLang="de-DE" noProof="0" smtClean="0"/>
              <a:t>Zweite Ebene</a:t>
            </a:r>
          </a:p>
          <a:p>
            <a:pPr lvl="2"/>
            <a:r>
              <a:rPr lang="de-DE" altLang="de-DE" noProof="0" smtClean="0"/>
              <a:t>Dritte Ebene</a:t>
            </a:r>
          </a:p>
          <a:p>
            <a:pPr lvl="3"/>
            <a:r>
              <a:rPr lang="de-DE" altLang="de-DE" noProof="0" smtClean="0"/>
              <a:t>Vierte Ebene</a:t>
            </a:r>
          </a:p>
          <a:p>
            <a:pPr lvl="4"/>
            <a:r>
              <a:rPr lang="de-DE" alt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961438"/>
            <a:ext cx="29718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B7936DD5-4835-46E3-AAD0-4F85A4AB3A71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="" xmlns:p14="http://schemas.microsoft.com/office/powerpoint/2010/main" val="769518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MS PGothic" pitchFamily="34" charset="-128"/>
        <a:cs typeface="ＭＳ Ｐゴシック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noFill/>
        </p:spPr>
        <p:txBody>
          <a:bodyPr/>
          <a:lstStyle/>
          <a:p>
            <a:fld id="{D9B8F0A4-D0E7-4773-A783-FB6E3AFF528B}" type="slidenum">
              <a:rPr lang="de-DE" altLang="de-DE"/>
              <a:pPr/>
              <a:t>1</a:t>
            </a:fld>
            <a:endParaRPr lang="de-DE" altLang="de-DE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18256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7359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Stroke-free individuals!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936DD5-4835-46E3-AAD0-4F85A4AB3A71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noFill/>
        </p:spPr>
        <p:txBody>
          <a:bodyPr/>
          <a:lstStyle/>
          <a:p>
            <a:fld id="{2E861F2F-BFC3-492E-A740-4139C7D941E6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18256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 alt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1435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 userDrawn="1"/>
        </p:nvSpPr>
        <p:spPr bwMode="auto">
          <a:xfrm>
            <a:off x="0" y="1341438"/>
            <a:ext cx="9144000" cy="5516562"/>
          </a:xfrm>
          <a:prstGeom prst="rect">
            <a:avLst/>
          </a:prstGeom>
          <a:solidFill>
            <a:srgbClr val="EDEDE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 eaLnBrk="1" hangingPunct="1">
              <a:defRPr/>
            </a:pPr>
            <a:endParaRPr lang="de-DE" altLang="de-DE" sz="1400" b="1" smtClean="0"/>
          </a:p>
          <a:p>
            <a:pPr algn="ctr">
              <a:defRPr/>
            </a:pPr>
            <a:endParaRPr lang="de-DE" altLang="de-DE" sz="1400" smtClean="0"/>
          </a:p>
        </p:txBody>
      </p:sp>
      <p:pic>
        <p:nvPicPr>
          <p:cNvPr id="5" name="Bild 12" descr="UniHRO_Logo_P_424_K61_100Proz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675" y="400050"/>
            <a:ext cx="2519363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 13" descr="UmR_4c_pos_20_bis_50mm_Hoeh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8588" y="244475"/>
            <a:ext cx="2357437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7" descr="_MG_3644_layout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93663" y="6203950"/>
            <a:ext cx="8064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9" descr="100x_fluor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042988" y="6200775"/>
            <a:ext cx="803275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6" descr="a_MG_3637_layout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7294563" y="6203950"/>
            <a:ext cx="8064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5" descr="a_0011544jpg_Web"/>
          <p:cNvPicPr>
            <a:picLocks noChangeAspect="1" noChangeArrowheads="1"/>
          </p:cNvPicPr>
          <p:nvPr userDrawn="1"/>
        </p:nvPicPr>
        <p:blipFill>
          <a:blip r:embed="rId7"/>
          <a:srcRect t="10085"/>
          <a:stretch>
            <a:fillRect/>
          </a:stretch>
        </p:blipFill>
        <p:spPr bwMode="auto">
          <a:xfrm>
            <a:off x="8232775" y="6200775"/>
            <a:ext cx="803275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5"/>
          <p:cNvSpPr>
            <a:spLocks noChangeShapeType="1"/>
          </p:cNvSpPr>
          <p:nvPr userDrawn="1"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24"/>
          <p:cNvSpPr txBox="1">
            <a:spLocks noChangeArrowheads="1"/>
          </p:cNvSpPr>
          <p:nvPr userDrawn="1"/>
        </p:nvSpPr>
        <p:spPr bwMode="auto">
          <a:xfrm>
            <a:off x="1547813" y="6224588"/>
            <a:ext cx="59769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 altLang="de-DE" sz="1400" b="1"/>
              <a:t>Albrecht-Kossel-Institute for Neuroregeneration (AKos)</a:t>
            </a:r>
          </a:p>
          <a:p>
            <a:pPr algn="ctr"/>
            <a:r>
              <a:rPr lang="de-DE" altLang="de-DE" sz="1400" b="1"/>
              <a:t>Medical University of Rostock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0700" y="4370388"/>
            <a:ext cx="8080375" cy="70485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0700" y="5118100"/>
            <a:ext cx="8080375" cy="1143000"/>
          </a:xfrm>
        </p:spPr>
        <p:txBody>
          <a:bodyPr/>
          <a:lstStyle>
            <a:lvl1pPr>
              <a:defRPr sz="1400">
                <a:solidFill>
                  <a:srgbClr val="656A69"/>
                </a:solidFill>
              </a:defRPr>
            </a:lvl1pPr>
          </a:lstStyle>
          <a:p>
            <a:r>
              <a:rPr lang="de-DE"/>
              <a:t>Master-Untertitelformat bearbeiten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latin typeface="Calibri" panose="020F0502020204030204" pitchFamily="34" charset="0"/>
              </a:defRPr>
            </a:lvl1pPr>
            <a:lvl2pPr>
              <a:defRPr b="1">
                <a:latin typeface="Calibri" panose="020F0502020204030204" pitchFamily="34" charset="0"/>
              </a:defRPr>
            </a:lvl2pPr>
            <a:lvl3pPr>
              <a:defRPr b="1">
                <a:latin typeface="Calibri" panose="020F0502020204030204" pitchFamily="34" charset="0"/>
              </a:defRPr>
            </a:lvl3pPr>
            <a:lvl4pPr>
              <a:defRPr b="1">
                <a:latin typeface="Calibri" panose="020F0502020204030204" pitchFamily="34" charset="0"/>
              </a:defRPr>
            </a:lvl4pPr>
            <a:lvl5pPr>
              <a:defRPr b="1">
                <a:latin typeface="Calibri" panose="020F0502020204030204" pitchFamily="34" charset="0"/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C07D5A-BE2F-402C-9005-7F0A5A85B013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AA487BE-675A-496A-A23C-60F30FE64AAE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0" y="866775"/>
            <a:ext cx="9144000" cy="152400"/>
          </a:xfrm>
          <a:prstGeom prst="rect">
            <a:avLst/>
          </a:prstGeom>
          <a:solidFill>
            <a:srgbClr val="E9E9E9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eaLnBrk="0" hangingPunct="0"/>
            <a:endParaRPr lang="de-DE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0700" y="257175"/>
            <a:ext cx="8080375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Mastertitelformat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0700" y="1277938"/>
            <a:ext cx="8086725" cy="519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Mastertextformat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836613"/>
            <a:ext cx="34607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/>
            </a:lvl1pPr>
          </a:lstStyle>
          <a:p>
            <a:pPr>
              <a:defRPr/>
            </a:pPr>
            <a:fld id="{6079A1D6-EDBF-46E8-A4E2-5E6D79C2D7F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2" name="Picture 47" descr="_MG_3644_layout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93663" y="6203950"/>
            <a:ext cx="8064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39" descr="100x_fluor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1042988" y="6200775"/>
            <a:ext cx="803275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Text Box 10"/>
          <p:cNvSpPr txBox="1">
            <a:spLocks noChangeArrowheads="1"/>
          </p:cNvSpPr>
          <p:nvPr userDrawn="1"/>
        </p:nvSpPr>
        <p:spPr bwMode="auto">
          <a:xfrm>
            <a:off x="1547813" y="6224588"/>
            <a:ext cx="5976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 altLang="de-DE" sz="1600" b="1">
                <a:latin typeface="Calibri" pitchFamily="34" charset="0"/>
              </a:rPr>
              <a:t>Albrecht-Kossel-Institute for Neuroregeneration (AKos)</a:t>
            </a:r>
          </a:p>
          <a:p>
            <a:pPr algn="ctr"/>
            <a:r>
              <a:rPr lang="de-DE" altLang="de-DE" sz="1600" b="1">
                <a:latin typeface="Calibri" pitchFamily="34" charset="0"/>
              </a:rPr>
              <a:t>Medical University of Rostock</a:t>
            </a:r>
          </a:p>
        </p:txBody>
      </p:sp>
      <p:pic>
        <p:nvPicPr>
          <p:cNvPr id="1033" name="Picture 46" descr="a_MG_3637_layout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7294563" y="6203950"/>
            <a:ext cx="8064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45" descr="a_0011544jpg_Web"/>
          <p:cNvPicPr>
            <a:picLocks noChangeAspect="1" noChangeArrowheads="1"/>
          </p:cNvPicPr>
          <p:nvPr userDrawn="1"/>
        </p:nvPicPr>
        <p:blipFill>
          <a:blip r:embed="rId8"/>
          <a:srcRect t="10085"/>
          <a:stretch>
            <a:fillRect/>
          </a:stretch>
        </p:blipFill>
        <p:spPr bwMode="auto">
          <a:xfrm>
            <a:off x="8232775" y="6200775"/>
            <a:ext cx="803275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Line 5"/>
          <p:cNvSpPr>
            <a:spLocks noChangeShapeType="1"/>
          </p:cNvSpPr>
          <p:nvPr userDrawn="1"/>
        </p:nvSpPr>
        <p:spPr bwMode="auto">
          <a:xfrm>
            <a:off x="0" y="6092825"/>
            <a:ext cx="9144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Calibri" panose="020F0502020204030204" pitchFamily="34" charset="0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Calibri" pitchFamily="34" charset="0"/>
          <a:ea typeface="MS PGothic" pitchFamily="34" charset="-128"/>
          <a:cs typeface="ＭＳ Ｐゴシック" pitchFamily="-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Calibri" pitchFamily="34" charset="0"/>
          <a:ea typeface="MS PGothic" pitchFamily="34" charset="-128"/>
          <a:cs typeface="ＭＳ Ｐゴシック" pitchFamily="-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Calibri" pitchFamily="34" charset="0"/>
          <a:ea typeface="MS PGothic" pitchFamily="34" charset="-128"/>
          <a:cs typeface="ＭＳ Ｐゴシック" pitchFamily="-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Calibri" pitchFamily="34" charset="0"/>
          <a:ea typeface="MS PGothic" pitchFamily="34" charset="-128"/>
          <a:cs typeface="ＭＳ Ｐゴシック" pitchFamily="-11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b="1">
          <a:solidFill>
            <a:schemeClr val="tx1"/>
          </a:solidFill>
          <a:latin typeface="Calibri" panose="020F0502020204030204" pitchFamily="34" charset="0"/>
          <a:ea typeface="MS PGothic" pitchFamily="34" charset="-128"/>
          <a:cs typeface="+mn-cs"/>
        </a:defRPr>
      </a:lvl1pPr>
      <a:lvl2pPr marL="280988" indent="-279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tx2"/>
        </a:buClr>
        <a:buSzPct val="80000"/>
        <a:buChar char="o"/>
        <a:defRPr sz="1600" b="1">
          <a:solidFill>
            <a:schemeClr val="tx1"/>
          </a:solidFill>
          <a:latin typeface="Calibri" panose="020F0502020204030204" pitchFamily="34" charset="0"/>
          <a:ea typeface="MS PGothic" pitchFamily="34" charset="-128"/>
        </a:defRPr>
      </a:lvl2pPr>
      <a:lvl3pPr marL="742950" indent="-271463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tx2"/>
        </a:buClr>
        <a:buChar char="–"/>
        <a:defRPr sz="1600" b="1">
          <a:solidFill>
            <a:schemeClr val="tx1"/>
          </a:solidFill>
          <a:latin typeface="Calibri" panose="020F0502020204030204" pitchFamily="34" charset="0"/>
          <a:ea typeface="MS PGothic" pitchFamily="34" charset="-128"/>
        </a:defRPr>
      </a:lvl3pPr>
      <a:lvl4pPr marL="1698625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chemeClr val="tx1"/>
          </a:solidFill>
          <a:latin typeface="Calibri" panose="020F0502020204030204" pitchFamily="34" charset="0"/>
          <a:ea typeface="MS PGothic" pitchFamily="34" charset="-128"/>
        </a:defRPr>
      </a:lvl4pPr>
      <a:lvl5pPr marL="2117725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 b="1">
          <a:solidFill>
            <a:schemeClr val="tx1"/>
          </a:solidFill>
          <a:latin typeface="Calibri" panose="020F0502020204030204" pitchFamily="34" charset="0"/>
          <a:ea typeface="MS PGothic" pitchFamily="34" charset="-128"/>
        </a:defRPr>
      </a:lvl5pPr>
      <a:lvl6pPr marL="2574925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3032125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89325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946525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20700" y="5373688"/>
            <a:ext cx="8080375" cy="527050"/>
          </a:xfrm>
          <a:noFill/>
        </p:spPr>
        <p:txBody>
          <a:bodyPr/>
          <a:lstStyle/>
          <a:p>
            <a:pPr algn="ctr"/>
            <a:r>
              <a:rPr lang="de-DE" altLang="de-DE" sz="4800" dirty="0" smtClean="0"/>
              <a:t>WMH GWAS in Young </a:t>
            </a:r>
            <a:r>
              <a:rPr lang="de-DE" altLang="de-DE" sz="4800" dirty="0" err="1" smtClean="0"/>
              <a:t>Stroke</a:t>
            </a:r>
            <a:r>
              <a:rPr lang="de-DE" altLang="de-DE" sz="4800" dirty="0" smtClean="0"/>
              <a:t> </a:t>
            </a:r>
            <a:r>
              <a:rPr lang="de-DE" altLang="de-DE" sz="3200" dirty="0" smtClean="0">
                <a:solidFill>
                  <a:schemeClr val="tx1"/>
                </a:solidFill>
              </a:rPr>
              <a:t/>
            </a:r>
            <a:br>
              <a:rPr lang="de-DE" altLang="de-DE" sz="3200" dirty="0" smtClean="0">
                <a:solidFill>
                  <a:schemeClr val="tx1"/>
                </a:solidFill>
              </a:rPr>
            </a:br>
            <a:r>
              <a:rPr lang="de-DE" altLang="de-DE" sz="3200" dirty="0" smtClean="0">
                <a:solidFill>
                  <a:schemeClr val="tx1"/>
                </a:solidFill>
              </a:rPr>
              <a:t/>
            </a:r>
            <a:br>
              <a:rPr lang="de-DE" altLang="de-DE" sz="3200" dirty="0" smtClean="0">
                <a:solidFill>
                  <a:schemeClr val="tx1"/>
                </a:solidFill>
              </a:rPr>
            </a:br>
            <a:r>
              <a:rPr lang="de-DE" altLang="de-DE" dirty="0" smtClean="0">
                <a:solidFill>
                  <a:schemeClr val="tx1"/>
                </a:solidFill>
              </a:rPr>
              <a:t/>
            </a:r>
            <a:br>
              <a:rPr lang="de-DE" altLang="de-DE" dirty="0" smtClean="0">
                <a:solidFill>
                  <a:schemeClr val="tx1"/>
                </a:solidFill>
              </a:rPr>
            </a:br>
            <a:r>
              <a:rPr lang="de-DE" altLang="de-DE" dirty="0" smtClean="0">
                <a:solidFill>
                  <a:schemeClr val="tx1"/>
                </a:solidFill>
              </a:rPr>
              <a:t>16th Workshop </a:t>
            </a:r>
            <a:r>
              <a:rPr lang="de-DE" altLang="de-DE" dirty="0" err="1" smtClean="0">
                <a:solidFill>
                  <a:schemeClr val="tx1"/>
                </a:solidFill>
              </a:rPr>
              <a:t>of</a:t>
            </a:r>
            <a:r>
              <a:rPr lang="de-DE" altLang="de-DE" dirty="0" smtClean="0">
                <a:solidFill>
                  <a:schemeClr val="tx1"/>
                </a:solidFill>
              </a:rPr>
              <a:t> </a:t>
            </a:r>
            <a:r>
              <a:rPr lang="de-DE" altLang="de-DE" dirty="0" err="1" smtClean="0">
                <a:solidFill>
                  <a:schemeClr val="tx1"/>
                </a:solidFill>
              </a:rPr>
              <a:t>the</a:t>
            </a:r>
            <a:r>
              <a:rPr lang="de-DE" altLang="de-DE" dirty="0" smtClean="0">
                <a:solidFill>
                  <a:schemeClr val="tx1"/>
                </a:solidFill>
              </a:rPr>
              <a:t> International </a:t>
            </a:r>
            <a:r>
              <a:rPr lang="de-DE" altLang="de-DE" dirty="0" err="1" smtClean="0">
                <a:solidFill>
                  <a:schemeClr val="tx1"/>
                </a:solidFill>
              </a:rPr>
              <a:t>Stroke</a:t>
            </a:r>
            <a:r>
              <a:rPr lang="de-DE" altLang="de-DE" dirty="0" smtClean="0">
                <a:solidFill>
                  <a:schemeClr val="tx1"/>
                </a:solidFill>
              </a:rPr>
              <a:t> </a:t>
            </a:r>
            <a:r>
              <a:rPr lang="de-DE" altLang="de-DE" dirty="0" err="1" smtClean="0">
                <a:solidFill>
                  <a:schemeClr val="tx1"/>
                </a:solidFill>
              </a:rPr>
              <a:t>Genetics</a:t>
            </a:r>
            <a:r>
              <a:rPr lang="de-DE" altLang="de-DE" dirty="0" smtClean="0">
                <a:solidFill>
                  <a:schemeClr val="tx1"/>
                </a:solidFill>
              </a:rPr>
              <a:t> </a:t>
            </a:r>
            <a:r>
              <a:rPr lang="de-DE" altLang="de-DE" dirty="0" err="1" smtClean="0">
                <a:solidFill>
                  <a:schemeClr val="tx1"/>
                </a:solidFill>
              </a:rPr>
              <a:t>Consortium</a:t>
            </a:r>
            <a:r>
              <a:rPr lang="de-DE" altLang="de-DE" dirty="0" smtClean="0">
                <a:solidFill>
                  <a:schemeClr val="tx1"/>
                </a:solidFill>
              </a:rPr>
              <a:t> </a:t>
            </a:r>
            <a:br>
              <a:rPr lang="de-DE" altLang="de-DE" dirty="0" smtClean="0">
                <a:solidFill>
                  <a:schemeClr val="tx1"/>
                </a:solidFill>
              </a:rPr>
            </a:br>
            <a:r>
              <a:rPr lang="de-DE" altLang="de-DE" dirty="0" smtClean="0">
                <a:solidFill>
                  <a:schemeClr val="tx1"/>
                </a:solidFill>
              </a:rPr>
              <a:t/>
            </a:r>
            <a:br>
              <a:rPr lang="de-DE" altLang="de-DE" dirty="0" smtClean="0">
                <a:solidFill>
                  <a:schemeClr val="tx1"/>
                </a:solidFill>
              </a:rPr>
            </a:br>
            <a:r>
              <a:rPr lang="de-DE" altLang="de-DE" sz="1600" dirty="0" smtClean="0">
                <a:solidFill>
                  <a:schemeClr val="tx1"/>
                </a:solidFill>
              </a:rPr>
              <a:t>Anne-Katrin Giese, M.D.</a:t>
            </a:r>
            <a:r>
              <a:rPr lang="de-DE" altLang="de-DE" sz="1400" dirty="0" smtClean="0">
                <a:solidFill>
                  <a:schemeClr val="tx1"/>
                </a:solidFill>
              </a:rPr>
              <a:t/>
            </a:r>
            <a:br>
              <a:rPr lang="de-DE" altLang="de-DE" sz="1400" dirty="0" smtClean="0">
                <a:solidFill>
                  <a:schemeClr val="tx1"/>
                </a:solidFill>
              </a:rPr>
            </a:br>
            <a:r>
              <a:rPr lang="en-US" altLang="de-DE" sz="1400" dirty="0" smtClean="0">
                <a:solidFill>
                  <a:schemeClr val="tx1"/>
                </a:solidFill>
              </a:rPr>
              <a:t>Email: anne-katrin.giese@med.uni-rostock.de</a:t>
            </a:r>
            <a:endParaRPr lang="de-DE" altLang="de-DE" sz="1400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257175"/>
            <a:ext cx="8080375" cy="527050"/>
          </a:xfrm>
        </p:spPr>
        <p:txBody>
          <a:bodyPr/>
          <a:lstStyle/>
          <a:p>
            <a:r>
              <a:rPr lang="en-US" sz="2800" dirty="0" smtClean="0"/>
              <a:t>White Matter </a:t>
            </a:r>
            <a:r>
              <a:rPr lang="en-US" sz="2800" dirty="0" err="1" smtClean="0"/>
              <a:t>Hyperintensities</a:t>
            </a:r>
            <a:endParaRPr lang="en-US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6024" y="1182266"/>
            <a:ext cx="8892480" cy="5199062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1900" dirty="0" smtClean="0"/>
              <a:t>WMH are common in stroke-free adults</a:t>
            </a:r>
          </a:p>
          <a:p>
            <a:pPr>
              <a:buFont typeface="Wingdings" pitchFamily="2" charset="2"/>
              <a:buChar char="v"/>
            </a:pPr>
            <a:r>
              <a:rPr lang="en-US" sz="1900" dirty="0" smtClean="0"/>
              <a:t>WMH increase with age</a:t>
            </a:r>
          </a:p>
          <a:p>
            <a:pPr>
              <a:buFont typeface="Wingdings" pitchFamily="2" charset="2"/>
              <a:buChar char="v"/>
            </a:pPr>
            <a:r>
              <a:rPr lang="en-US" sz="1900" dirty="0" smtClean="0"/>
              <a:t>Associated with cognitive and motor dysfunction, dementia, depression and stroke</a:t>
            </a:r>
          </a:p>
          <a:p>
            <a:pPr>
              <a:buFont typeface="Wingdings" pitchFamily="2" charset="2"/>
              <a:buChar char="v"/>
            </a:pPr>
            <a:r>
              <a:rPr lang="en-US" sz="1900" dirty="0" smtClean="0"/>
              <a:t>WMH predict increased risk of : </a:t>
            </a:r>
          </a:p>
          <a:p>
            <a:pPr lvl="2">
              <a:buFont typeface="Wingdings" pitchFamily="2" charset="2"/>
              <a:buChar char="v"/>
            </a:pPr>
            <a:r>
              <a:rPr lang="en-US" sz="1900" dirty="0" smtClean="0"/>
              <a:t> cognitive decline</a:t>
            </a:r>
          </a:p>
          <a:p>
            <a:pPr lvl="2">
              <a:buFont typeface="Wingdings" pitchFamily="2" charset="2"/>
              <a:buChar char="v"/>
            </a:pPr>
            <a:r>
              <a:rPr lang="en-US" sz="1900" dirty="0" smtClean="0"/>
              <a:t> Stroke </a:t>
            </a:r>
          </a:p>
          <a:p>
            <a:pPr lvl="2">
              <a:buFont typeface="Wingdings" pitchFamily="2" charset="2"/>
              <a:buChar char="v"/>
            </a:pPr>
            <a:r>
              <a:rPr lang="en-US" sz="1900" dirty="0" smtClean="0"/>
              <a:t> Death</a:t>
            </a:r>
          </a:p>
          <a:p>
            <a:pPr>
              <a:buFont typeface="Wingdings" pitchFamily="2" charset="2"/>
              <a:buChar char="v"/>
            </a:pPr>
            <a:r>
              <a:rPr lang="en-US" sz="1900" dirty="0" smtClean="0"/>
              <a:t>Identification of 17q25 locus  in stroke-free individuals (</a:t>
            </a:r>
            <a:r>
              <a:rPr lang="en-US" sz="1900" dirty="0" err="1" smtClean="0"/>
              <a:t>Fornage</a:t>
            </a:r>
            <a:r>
              <a:rPr lang="en-US" sz="1900" dirty="0" smtClean="0"/>
              <a:t> et al., Ann Neurol. 2011)</a:t>
            </a:r>
          </a:p>
          <a:p>
            <a:pPr>
              <a:buFont typeface="Wingdings" pitchFamily="2" charset="2"/>
              <a:buChar char="v"/>
            </a:pPr>
            <a:r>
              <a:rPr lang="en-US" sz="1900" dirty="0" smtClean="0"/>
              <a:t>Encompassed genes: </a:t>
            </a:r>
            <a:r>
              <a:rPr lang="de-DE" sz="1900" i="1" dirty="0" smtClean="0"/>
              <a:t>WBP2, TRIM65, TRIM47, MRPL38, FBF1,</a:t>
            </a:r>
            <a:r>
              <a:rPr lang="de-DE" sz="1900" dirty="0" smtClean="0"/>
              <a:t> </a:t>
            </a:r>
            <a:r>
              <a:rPr lang="de-DE" sz="1900" dirty="0" err="1" smtClean="0"/>
              <a:t>and</a:t>
            </a:r>
            <a:r>
              <a:rPr lang="de-DE" sz="1900" dirty="0" smtClean="0"/>
              <a:t> </a:t>
            </a:r>
            <a:r>
              <a:rPr lang="de-DE" sz="1900" i="1" dirty="0" smtClean="0"/>
              <a:t>ACOX1</a:t>
            </a:r>
            <a:endParaRPr lang="en-US" sz="1900" dirty="0" smtClean="0"/>
          </a:p>
          <a:p>
            <a:pPr>
              <a:buFont typeface="Wingdings" pitchFamily="2" charset="2"/>
              <a:buChar char="v"/>
            </a:pPr>
            <a:r>
              <a:rPr lang="en-US" sz="1900" dirty="0" smtClean="0"/>
              <a:t>17q25 locus associated with WMH volume in ischemic stroke, however not with </a:t>
            </a:r>
            <a:r>
              <a:rPr lang="en-US" sz="1900" dirty="0" err="1" smtClean="0"/>
              <a:t>lacunar</a:t>
            </a:r>
            <a:r>
              <a:rPr lang="en-US" sz="1900" dirty="0" smtClean="0"/>
              <a:t> stroke status (</a:t>
            </a:r>
            <a:r>
              <a:rPr lang="en-US" sz="1900" dirty="0" err="1" smtClean="0"/>
              <a:t>Adib-Samii</a:t>
            </a:r>
            <a:r>
              <a:rPr lang="en-US" sz="1900" dirty="0" smtClean="0"/>
              <a:t> et al., Stroke, 2013)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C07D5A-BE2F-402C-9005-7F0A5A85B013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C07D5A-BE2F-402C-9005-7F0A5A85B013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-387424"/>
            <a:ext cx="889248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MS PGothic" pitchFamily="34" charset="-128"/>
                <a:cs typeface="+mj-cs"/>
              </a:rPr>
              <a:t>Stronger Genetic Influences in Early-onset Stroke Patients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371600" y="2057400"/>
            <a:ext cx="4191000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MS PGothic" pitchFamily="34" charset="-128"/>
                <a:cs typeface="+mn-cs"/>
              </a:rPr>
              <a:t> 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1193" y="1833786"/>
            <a:ext cx="878144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>
              <a:buFont typeface="Wingdings" pitchFamily="2" charset="2"/>
              <a:buChar char="v"/>
            </a:pPr>
            <a:r>
              <a:rPr lang="en-US" sz="2800" b="1" dirty="0" smtClean="0">
                <a:latin typeface="Calibri" pitchFamily="34" charset="0"/>
              </a:rPr>
              <a:t> Parental history of stroke: strong risk factor in younger </a:t>
            </a:r>
          </a:p>
          <a:p>
            <a:pPr marL="0" lvl="1"/>
            <a:r>
              <a:rPr lang="en-US" sz="2800" b="1" dirty="0" smtClean="0">
                <a:latin typeface="Calibri" pitchFamily="34" charset="0"/>
              </a:rPr>
              <a:t>     stroke cases (</a:t>
            </a:r>
            <a:r>
              <a:rPr lang="en-US" sz="2800" b="1" dirty="0" err="1" smtClean="0">
                <a:latin typeface="Calibri" pitchFamily="34" charset="0"/>
              </a:rPr>
              <a:t>MacClellan</a:t>
            </a:r>
            <a:r>
              <a:rPr lang="en-US" sz="2800" b="1" dirty="0" smtClean="0">
                <a:latin typeface="Calibri" pitchFamily="34" charset="0"/>
              </a:rPr>
              <a:t> et al., Genet </a:t>
            </a:r>
            <a:r>
              <a:rPr lang="en-US" sz="2800" b="1" dirty="0" err="1" smtClean="0">
                <a:latin typeface="Calibri" pitchFamily="34" charset="0"/>
              </a:rPr>
              <a:t>Epid</a:t>
            </a:r>
            <a:r>
              <a:rPr lang="en-US" sz="2800" b="1" dirty="0" smtClean="0">
                <a:latin typeface="Calibri" pitchFamily="34" charset="0"/>
              </a:rPr>
              <a:t>., 2006)</a:t>
            </a:r>
          </a:p>
          <a:p>
            <a:pPr>
              <a:buFont typeface="Wingdings" pitchFamily="2" charset="2"/>
              <a:buChar char="v"/>
            </a:pPr>
            <a:endParaRPr lang="en-US" sz="2800" b="1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2800" b="1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latin typeface="Calibri" pitchFamily="34" charset="0"/>
              </a:rPr>
              <a:t> Decreases with older age (</a:t>
            </a:r>
            <a:r>
              <a:rPr lang="de-DE" sz="2800" b="1" dirty="0" smtClean="0">
                <a:latin typeface="Calibri" pitchFamily="34" charset="0"/>
              </a:rPr>
              <a:t>P&lt;0.0001 </a:t>
            </a:r>
            <a:r>
              <a:rPr lang="de-DE" sz="2800" b="1" dirty="0" err="1" smtClean="0">
                <a:latin typeface="Calibri" pitchFamily="34" charset="0"/>
              </a:rPr>
              <a:t>for</a:t>
            </a:r>
            <a:r>
              <a:rPr lang="de-DE" sz="2800" b="1" dirty="0" smtClean="0">
                <a:latin typeface="Calibri" pitchFamily="34" charset="0"/>
              </a:rPr>
              <a:t> </a:t>
            </a:r>
            <a:r>
              <a:rPr lang="de-DE" sz="2800" b="1" dirty="0" err="1" smtClean="0">
                <a:latin typeface="Calibri" pitchFamily="34" charset="0"/>
              </a:rPr>
              <a:t>trend</a:t>
            </a:r>
            <a:r>
              <a:rPr lang="de-DE" sz="2800" b="1" dirty="0" smtClean="0">
                <a:latin typeface="Calibri" pitchFamily="34" charset="0"/>
              </a:rPr>
              <a:t>)</a:t>
            </a:r>
            <a:endParaRPr lang="en-US" sz="2800" b="1" dirty="0" smtClean="0">
              <a:latin typeface="Calibri" pitchFamily="34" charset="0"/>
            </a:endParaRPr>
          </a:p>
          <a:p>
            <a:pPr lvl="1">
              <a:buFont typeface="Wingdings" pitchFamily="2" charset="2"/>
              <a:buChar char="v"/>
            </a:pPr>
            <a:r>
              <a:rPr lang="en-US" sz="2800" b="1" dirty="0" smtClean="0">
                <a:latin typeface="Calibri" pitchFamily="34" charset="0"/>
              </a:rPr>
              <a:t> 15-24 years: OR 2.5 (95% CI: 0.4-15.1)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b="1" dirty="0" smtClean="0">
                <a:latin typeface="Calibri" pitchFamily="34" charset="0"/>
              </a:rPr>
              <a:t> 25-34 years: OR 1.6 (95% CI: 0.8-3.3)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b="1" dirty="0" smtClean="0">
                <a:latin typeface="Calibri" pitchFamily="34" charset="0"/>
              </a:rPr>
              <a:t> 35-49 years: OR 1.5 (95% CI: 1.1-1.9)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D65CF9-A210-4947-9BC5-14161B91378A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452065" y="257175"/>
            <a:ext cx="8080375" cy="527050"/>
          </a:xfrm>
        </p:spPr>
        <p:txBody>
          <a:bodyPr/>
          <a:lstStyle/>
          <a:p>
            <a:pPr eaLnBrk="1" hangingPunct="1"/>
            <a:r>
              <a:rPr lang="de-DE" altLang="de-DE" sz="3600" dirty="0" err="1" smtClean="0"/>
              <a:t>sifap</a:t>
            </a:r>
            <a:endParaRPr lang="de-DE" altLang="de-DE" sz="3600" dirty="0" smtClean="0"/>
          </a:p>
        </p:txBody>
      </p:sp>
      <p:sp>
        <p:nvSpPr>
          <p:cNvPr id="6149" name="Text Box 13"/>
          <p:cNvSpPr txBox="1">
            <a:spLocks noChangeArrowheads="1"/>
          </p:cNvSpPr>
          <p:nvPr/>
        </p:nvSpPr>
        <p:spPr bwMode="auto">
          <a:xfrm>
            <a:off x="251520" y="1340768"/>
            <a:ext cx="952537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de-DE" altLang="de-DE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de-DE" altLang="de-DE" dirty="0" err="1">
                <a:solidFill>
                  <a:schemeClr val="tx2"/>
                </a:solidFill>
                <a:latin typeface="Calibri" pitchFamily="34" charset="0"/>
              </a:rPr>
              <a:t>S</a:t>
            </a:r>
            <a:r>
              <a:rPr lang="de-DE" altLang="de-DE" dirty="0" err="1">
                <a:latin typeface="Calibri" pitchFamily="34" charset="0"/>
              </a:rPr>
              <a:t>troke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>
                <a:solidFill>
                  <a:schemeClr val="tx2"/>
                </a:solidFill>
                <a:latin typeface="Calibri" pitchFamily="34" charset="0"/>
              </a:rPr>
              <a:t>i</a:t>
            </a:r>
            <a:r>
              <a:rPr lang="de-DE" altLang="de-DE" dirty="0">
                <a:latin typeface="Calibri" pitchFamily="34" charset="0"/>
              </a:rPr>
              <a:t>n </a:t>
            </a:r>
            <a:r>
              <a:rPr lang="de-DE" altLang="de-DE" dirty="0">
                <a:solidFill>
                  <a:schemeClr val="tx2"/>
                </a:solidFill>
                <a:latin typeface="Calibri" pitchFamily="34" charset="0"/>
              </a:rPr>
              <a:t>Y</a:t>
            </a:r>
            <a:r>
              <a:rPr lang="de-DE" altLang="de-DE" dirty="0">
                <a:latin typeface="Calibri" pitchFamily="34" charset="0"/>
              </a:rPr>
              <a:t>oung </a:t>
            </a:r>
            <a:r>
              <a:rPr lang="de-DE" altLang="de-DE" dirty="0">
                <a:solidFill>
                  <a:schemeClr val="tx2"/>
                </a:solidFill>
                <a:latin typeface="Calibri" pitchFamily="34" charset="0"/>
              </a:rPr>
              <a:t>F</a:t>
            </a:r>
            <a:r>
              <a:rPr lang="de-DE" altLang="de-DE" dirty="0">
                <a:latin typeface="Calibri" pitchFamily="34" charset="0"/>
              </a:rPr>
              <a:t>abry </a:t>
            </a:r>
            <a:r>
              <a:rPr lang="de-DE" altLang="de-DE" dirty="0" err="1">
                <a:solidFill>
                  <a:schemeClr val="tx2"/>
                </a:solidFill>
                <a:latin typeface="Calibri" pitchFamily="34" charset="0"/>
              </a:rPr>
              <a:t>P</a:t>
            </a:r>
            <a:r>
              <a:rPr lang="de-DE" altLang="de-DE" dirty="0" err="1">
                <a:latin typeface="Calibri" pitchFamily="34" charset="0"/>
              </a:rPr>
              <a:t>atients</a:t>
            </a:r>
            <a:endParaRPr lang="de-DE" altLang="de-DE" dirty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Prospective</a:t>
            </a:r>
            <a:r>
              <a:rPr lang="de-DE" altLang="de-DE" dirty="0">
                <a:latin typeface="Calibri" pitchFamily="34" charset="0"/>
              </a:rPr>
              <a:t>, </a:t>
            </a:r>
            <a:r>
              <a:rPr lang="de-DE" altLang="de-DE" dirty="0" err="1">
                <a:latin typeface="Calibri" pitchFamily="34" charset="0"/>
              </a:rPr>
              <a:t>multicenter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european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study</a:t>
            </a:r>
            <a:endParaRPr lang="de-DE" altLang="de-DE" dirty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de-DE" altLang="de-DE" dirty="0">
                <a:latin typeface="Calibri" pitchFamily="34" charset="0"/>
              </a:rPr>
              <a:t> 5,024 </a:t>
            </a:r>
            <a:r>
              <a:rPr lang="de-DE" altLang="de-DE" dirty="0" err="1">
                <a:latin typeface="Calibri" pitchFamily="34" charset="0"/>
              </a:rPr>
              <a:t>young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stroke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patients</a:t>
            </a:r>
            <a:endParaRPr lang="de-DE" altLang="de-DE" dirty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de-DE" altLang="de-DE" dirty="0">
                <a:latin typeface="Calibri" pitchFamily="34" charset="0"/>
              </a:rPr>
              <a:t> 15 </a:t>
            </a:r>
            <a:r>
              <a:rPr lang="de-DE" altLang="de-DE" dirty="0" err="1">
                <a:latin typeface="Calibri" pitchFamily="34" charset="0"/>
              </a:rPr>
              <a:t>european</a:t>
            </a:r>
            <a:r>
              <a:rPr lang="de-DE" altLang="de-DE" dirty="0">
                <a:latin typeface="Calibri" pitchFamily="34" charset="0"/>
              </a:rPr>
              <a:t> countries, 47 </a:t>
            </a:r>
            <a:r>
              <a:rPr lang="de-DE" altLang="de-DE" dirty="0" err="1">
                <a:latin typeface="Calibri" pitchFamily="34" charset="0"/>
              </a:rPr>
              <a:t>study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centers</a:t>
            </a:r>
            <a:endParaRPr lang="de-DE" altLang="de-DE" dirty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de-DE" altLang="de-DE" dirty="0">
                <a:latin typeface="Calibri" pitchFamily="34" charset="0"/>
              </a:rPr>
              <a:t> Age 18-55 </a:t>
            </a:r>
            <a:r>
              <a:rPr lang="de-DE" altLang="de-DE" dirty="0" err="1">
                <a:latin typeface="Calibri" pitchFamily="34" charset="0"/>
              </a:rPr>
              <a:t>years</a:t>
            </a:r>
            <a:endParaRPr lang="de-DE" altLang="de-DE" dirty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endParaRPr lang="de-DE" altLang="de-DE" dirty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de-DE" altLang="de-DE" dirty="0">
                <a:latin typeface="Calibri" pitchFamily="34" charset="0"/>
              </a:rPr>
              <a:t> Primary </a:t>
            </a:r>
            <a:r>
              <a:rPr lang="de-DE" altLang="de-DE" dirty="0" err="1">
                <a:latin typeface="Calibri" pitchFamily="34" charset="0"/>
              </a:rPr>
              <a:t>aim</a:t>
            </a:r>
            <a:r>
              <a:rPr lang="de-DE" altLang="de-DE" dirty="0">
                <a:latin typeface="Calibri" pitchFamily="34" charset="0"/>
              </a:rPr>
              <a:t>: </a:t>
            </a:r>
            <a:r>
              <a:rPr lang="de-DE" altLang="de-DE" dirty="0" err="1">
                <a:latin typeface="Calibri" pitchFamily="34" charset="0"/>
              </a:rPr>
              <a:t>prevalence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of</a:t>
            </a:r>
            <a:r>
              <a:rPr lang="de-DE" altLang="de-DE" dirty="0">
                <a:latin typeface="Calibri" pitchFamily="34" charset="0"/>
              </a:rPr>
              <a:t> Fabry </a:t>
            </a:r>
            <a:r>
              <a:rPr lang="de-DE" altLang="de-DE" dirty="0" err="1">
                <a:latin typeface="Calibri" pitchFamily="34" charset="0"/>
              </a:rPr>
              <a:t>disease</a:t>
            </a:r>
            <a:r>
              <a:rPr lang="de-DE" altLang="de-DE" dirty="0">
                <a:latin typeface="Calibri" pitchFamily="34" charset="0"/>
              </a:rPr>
              <a:t> in </a:t>
            </a:r>
            <a:r>
              <a:rPr lang="de-DE" altLang="de-DE" dirty="0" err="1">
                <a:latin typeface="Calibri" pitchFamily="34" charset="0"/>
              </a:rPr>
              <a:t>young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 smtClean="0">
                <a:latin typeface="Calibri" pitchFamily="34" charset="0"/>
              </a:rPr>
              <a:t>stroke</a:t>
            </a:r>
            <a:r>
              <a:rPr lang="de-DE" altLang="de-DE" dirty="0" smtClean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patients</a:t>
            </a:r>
            <a:endParaRPr lang="de-DE" altLang="de-DE" dirty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Secondary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aim</a:t>
            </a:r>
            <a:r>
              <a:rPr lang="de-DE" altLang="de-DE" dirty="0">
                <a:latin typeface="Calibri" pitchFamily="34" charset="0"/>
              </a:rPr>
              <a:t>: </a:t>
            </a:r>
            <a:r>
              <a:rPr lang="de-DE" altLang="de-DE" dirty="0" err="1">
                <a:latin typeface="Calibri" pitchFamily="34" charset="0"/>
              </a:rPr>
              <a:t>description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of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patterns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of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stroke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smtClean="0">
                <a:latin typeface="Calibri" pitchFamily="34" charset="0"/>
              </a:rPr>
              <a:t>in </a:t>
            </a:r>
            <a:r>
              <a:rPr lang="de-DE" altLang="de-DE" dirty="0" err="1" smtClean="0">
                <a:latin typeface="Calibri" pitchFamily="34" charset="0"/>
              </a:rPr>
              <a:t>young</a:t>
            </a:r>
            <a:r>
              <a:rPr lang="de-DE" altLang="de-DE" dirty="0" smtClean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patients</a:t>
            </a:r>
            <a:endParaRPr lang="de-DE" altLang="de-DE" dirty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endParaRPr lang="de-DE" altLang="de-DE" dirty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de-DE" altLang="de-DE" dirty="0">
                <a:latin typeface="Calibri" pitchFamily="34" charset="0"/>
              </a:rPr>
              <a:t> Wide </a:t>
            </a:r>
            <a:r>
              <a:rPr lang="de-DE" altLang="de-DE" dirty="0" err="1">
                <a:latin typeface="Calibri" pitchFamily="34" charset="0"/>
              </a:rPr>
              <a:t>range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of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clinical</a:t>
            </a:r>
            <a:r>
              <a:rPr lang="de-DE" altLang="de-DE" dirty="0">
                <a:latin typeface="Calibri" pitchFamily="34" charset="0"/>
              </a:rPr>
              <a:t>, </a:t>
            </a:r>
            <a:r>
              <a:rPr lang="de-DE" altLang="de-DE" dirty="0" err="1">
                <a:latin typeface="Calibri" pitchFamily="34" charset="0"/>
              </a:rPr>
              <a:t>laboratory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and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radiological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data</a:t>
            </a:r>
            <a:endParaRPr lang="de-DE" altLang="de-DE" dirty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de-DE" altLang="de-DE" dirty="0">
                <a:latin typeface="Calibri" pitchFamily="34" charset="0"/>
              </a:rPr>
              <a:t> All </a:t>
            </a:r>
            <a:r>
              <a:rPr lang="de-DE" altLang="de-DE" dirty="0" err="1">
                <a:latin typeface="Calibri" pitchFamily="34" charset="0"/>
              </a:rPr>
              <a:t>patients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tested</a:t>
            </a:r>
            <a:r>
              <a:rPr lang="de-DE" altLang="de-DE" dirty="0">
                <a:latin typeface="Calibri" pitchFamily="34" charset="0"/>
              </a:rPr>
              <a:t> </a:t>
            </a:r>
            <a:r>
              <a:rPr lang="de-DE" altLang="de-DE" dirty="0" err="1">
                <a:latin typeface="Calibri" pitchFamily="34" charset="0"/>
              </a:rPr>
              <a:t>for</a:t>
            </a:r>
            <a:r>
              <a:rPr lang="de-DE" altLang="de-DE" dirty="0">
                <a:latin typeface="Calibri" pitchFamily="34" charset="0"/>
              </a:rPr>
              <a:t> Fabry </a:t>
            </a:r>
            <a:r>
              <a:rPr lang="de-DE" altLang="de-DE" dirty="0" err="1">
                <a:latin typeface="Calibri" pitchFamily="34" charset="0"/>
              </a:rPr>
              <a:t>disease</a:t>
            </a:r>
            <a:endParaRPr lang="de-DE" altLang="de-DE" dirty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endParaRPr lang="de-DE" altLang="de-DE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09563"/>
            <a:ext cx="3732213" cy="527050"/>
          </a:xfrm>
        </p:spPr>
        <p:txBody>
          <a:bodyPr/>
          <a:lstStyle/>
          <a:p>
            <a:r>
              <a:rPr lang="de-DE" altLang="de-DE" sz="3600" smtClean="0"/>
              <a:t>GWAS in sifap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075" y="1326282"/>
            <a:ext cx="8086725" cy="5199062"/>
          </a:xfrm>
        </p:spPr>
        <p:txBody>
          <a:bodyPr/>
          <a:lstStyle/>
          <a:p>
            <a:pPr>
              <a:lnSpc>
                <a:spcPct val="110000"/>
              </a:lnSpc>
              <a:buFont typeface="Wingdings" pitchFamily="2" charset="2"/>
              <a:buChar char="v"/>
            </a:pPr>
            <a:r>
              <a:rPr lang="de-DE" altLang="de-DE" sz="1800" dirty="0" smtClean="0"/>
              <a:t>981 German non-Fabry </a:t>
            </a:r>
            <a:r>
              <a:rPr lang="de-DE" altLang="de-DE" sz="1800" dirty="0" err="1" smtClean="0"/>
              <a:t>patients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from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sifap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selected</a:t>
            </a:r>
            <a:endParaRPr lang="de-DE" altLang="de-DE" sz="1800" dirty="0" smtClean="0"/>
          </a:p>
          <a:p>
            <a:pPr>
              <a:lnSpc>
                <a:spcPct val="110000"/>
              </a:lnSpc>
              <a:buFont typeface="Wingdings" pitchFamily="2" charset="2"/>
              <a:buChar char="v"/>
            </a:pPr>
            <a:r>
              <a:rPr lang="de-DE" altLang="de-DE" sz="1800" dirty="0" smtClean="0"/>
              <a:t>Age </a:t>
            </a:r>
            <a:r>
              <a:rPr lang="de-DE" altLang="de-DE" sz="1800" dirty="0" err="1" smtClean="0"/>
              <a:t>of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stroke</a:t>
            </a:r>
            <a:r>
              <a:rPr lang="de-DE" altLang="de-DE" sz="1800" dirty="0" smtClean="0"/>
              <a:t> &lt; 50 </a:t>
            </a:r>
            <a:r>
              <a:rPr lang="de-DE" altLang="de-DE" sz="1800" dirty="0" err="1" smtClean="0"/>
              <a:t>years</a:t>
            </a:r>
            <a:endParaRPr lang="de-DE" altLang="de-DE" sz="1800" dirty="0" smtClean="0"/>
          </a:p>
          <a:p>
            <a:pPr>
              <a:lnSpc>
                <a:spcPct val="110000"/>
              </a:lnSpc>
              <a:buFont typeface="Wingdings" pitchFamily="2" charset="2"/>
              <a:buChar char="v"/>
            </a:pPr>
            <a:r>
              <a:rPr lang="de-DE" altLang="de-DE" sz="1800" dirty="0" smtClean="0"/>
              <a:t>Gender, Age </a:t>
            </a:r>
            <a:r>
              <a:rPr lang="de-DE" altLang="de-DE" sz="1800" dirty="0" err="1" smtClean="0"/>
              <a:t>and</a:t>
            </a:r>
            <a:r>
              <a:rPr lang="de-DE" altLang="de-DE" sz="1800" dirty="0" smtClean="0"/>
              <a:t> Smoking </a:t>
            </a:r>
            <a:r>
              <a:rPr lang="de-DE" altLang="de-DE" sz="1800" dirty="0" err="1" smtClean="0"/>
              <a:t>status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matched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to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control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cohort</a:t>
            </a:r>
            <a:endParaRPr lang="de-DE" altLang="de-DE" sz="1800" dirty="0" smtClean="0"/>
          </a:p>
          <a:p>
            <a:pPr>
              <a:lnSpc>
                <a:spcPct val="110000"/>
              </a:lnSpc>
              <a:buFont typeface="Wingdings" pitchFamily="2" charset="2"/>
              <a:buChar char="v"/>
            </a:pPr>
            <a:r>
              <a:rPr lang="de-DE" altLang="de-DE" sz="1800" dirty="0" smtClean="0"/>
              <a:t>1825 </a:t>
            </a:r>
            <a:r>
              <a:rPr lang="de-DE" altLang="de-DE" sz="1800" dirty="0" err="1" smtClean="0"/>
              <a:t>samples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from</a:t>
            </a:r>
            <a:r>
              <a:rPr lang="de-DE" altLang="de-DE" sz="1800" dirty="0" smtClean="0"/>
              <a:t> CORA </a:t>
            </a:r>
            <a:r>
              <a:rPr lang="de-DE" altLang="de-DE" sz="1800" dirty="0" err="1" smtClean="0"/>
              <a:t>cohort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as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control</a:t>
            </a:r>
            <a:endParaRPr lang="de-DE" altLang="de-DE" sz="1800" dirty="0" smtClean="0"/>
          </a:p>
          <a:p>
            <a:pPr>
              <a:lnSpc>
                <a:spcPct val="110000"/>
              </a:lnSpc>
              <a:buFont typeface="Wingdings" pitchFamily="2" charset="2"/>
              <a:buChar char="v"/>
            </a:pPr>
            <a:r>
              <a:rPr lang="de-DE" altLang="de-DE" sz="1800" dirty="0" err="1" smtClean="0"/>
              <a:t>Genotyping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platform</a:t>
            </a:r>
            <a:r>
              <a:rPr lang="de-DE" altLang="de-DE" sz="1800" dirty="0" smtClean="0"/>
              <a:t>: </a:t>
            </a:r>
            <a:r>
              <a:rPr lang="de-DE" altLang="de-DE" sz="1800" dirty="0" err="1" smtClean="0"/>
              <a:t>Illumina</a:t>
            </a:r>
            <a:r>
              <a:rPr lang="de-DE" altLang="de-DE" sz="1800" dirty="0" smtClean="0"/>
              <a:t> HumanOmni2.5</a:t>
            </a:r>
          </a:p>
          <a:p>
            <a:pPr>
              <a:lnSpc>
                <a:spcPct val="110000"/>
              </a:lnSpc>
              <a:buFont typeface="Wingdings" pitchFamily="2" charset="2"/>
              <a:buChar char="v"/>
            </a:pPr>
            <a:endParaRPr lang="de-DE" altLang="de-DE" sz="1800" dirty="0" smtClean="0"/>
          </a:p>
          <a:p>
            <a:pPr>
              <a:lnSpc>
                <a:spcPct val="110000"/>
              </a:lnSpc>
              <a:buFont typeface="Wingdings" pitchFamily="2" charset="2"/>
              <a:buChar char="v"/>
            </a:pPr>
            <a:r>
              <a:rPr lang="de-DE" altLang="de-DE" sz="1800" dirty="0" err="1" smtClean="0"/>
              <a:t>Stroke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cases</a:t>
            </a:r>
            <a:r>
              <a:rPr lang="de-DE" altLang="de-DE" sz="1800" dirty="0" smtClean="0"/>
              <a:t>:</a:t>
            </a:r>
          </a:p>
          <a:p>
            <a:pPr lvl="2">
              <a:lnSpc>
                <a:spcPct val="110000"/>
              </a:lnSpc>
              <a:buFont typeface="Wingdings" pitchFamily="2" charset="2"/>
              <a:buChar char="v"/>
            </a:pPr>
            <a:r>
              <a:rPr lang="de-DE" altLang="de-DE" sz="1800" dirty="0" smtClean="0"/>
              <a:t>Total: 981 </a:t>
            </a:r>
            <a:r>
              <a:rPr lang="de-DE" altLang="de-DE" sz="1800" dirty="0" err="1" smtClean="0"/>
              <a:t>cases</a:t>
            </a:r>
            <a:endParaRPr lang="de-DE" altLang="de-DE" sz="1800" dirty="0" smtClean="0"/>
          </a:p>
          <a:p>
            <a:pPr lvl="2">
              <a:lnSpc>
                <a:spcPct val="110000"/>
              </a:lnSpc>
              <a:buFont typeface="Wingdings" pitchFamily="2" charset="2"/>
              <a:buChar char="v"/>
            </a:pPr>
            <a:r>
              <a:rPr lang="de-DE" altLang="de-DE" sz="1800" dirty="0" err="1" smtClean="0"/>
              <a:t>Cardioembolic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Stroke</a:t>
            </a:r>
            <a:r>
              <a:rPr lang="de-DE" altLang="de-DE" sz="1800" dirty="0" smtClean="0"/>
              <a:t>: 170 </a:t>
            </a:r>
            <a:r>
              <a:rPr lang="de-DE" altLang="de-DE" sz="1800" dirty="0" err="1" smtClean="0"/>
              <a:t>cases</a:t>
            </a:r>
            <a:endParaRPr lang="de-DE" altLang="de-DE" sz="1800" dirty="0" smtClean="0"/>
          </a:p>
          <a:p>
            <a:pPr lvl="2">
              <a:lnSpc>
                <a:spcPct val="110000"/>
              </a:lnSpc>
              <a:buFont typeface="Wingdings" pitchFamily="2" charset="2"/>
              <a:buChar char="v"/>
            </a:pPr>
            <a:r>
              <a:rPr lang="de-DE" altLang="de-DE" sz="1800" dirty="0" smtClean="0"/>
              <a:t>Large </a:t>
            </a:r>
            <a:r>
              <a:rPr lang="de-DE" altLang="de-DE" sz="1800" dirty="0" err="1" smtClean="0"/>
              <a:t>Artery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Stroke</a:t>
            </a:r>
            <a:r>
              <a:rPr lang="de-DE" altLang="de-DE" sz="1800" dirty="0" smtClean="0"/>
              <a:t>: 184 </a:t>
            </a:r>
            <a:r>
              <a:rPr lang="de-DE" altLang="de-DE" sz="1800" dirty="0" err="1" smtClean="0"/>
              <a:t>cases</a:t>
            </a:r>
            <a:endParaRPr lang="de-DE" altLang="de-DE" sz="1800" dirty="0" smtClean="0"/>
          </a:p>
          <a:p>
            <a:pPr lvl="2">
              <a:lnSpc>
                <a:spcPct val="110000"/>
              </a:lnSpc>
              <a:buFont typeface="Wingdings" pitchFamily="2" charset="2"/>
              <a:buChar char="v"/>
            </a:pPr>
            <a:r>
              <a:rPr lang="de-DE" altLang="de-DE" sz="1800" dirty="0" smtClean="0"/>
              <a:t>Small </a:t>
            </a:r>
            <a:r>
              <a:rPr lang="de-DE" altLang="de-DE" sz="1800" dirty="0" err="1" smtClean="0"/>
              <a:t>Vessel</a:t>
            </a:r>
            <a:r>
              <a:rPr lang="de-DE" altLang="de-DE" sz="1800" dirty="0" smtClean="0"/>
              <a:t>: 104 </a:t>
            </a:r>
            <a:r>
              <a:rPr lang="de-DE" altLang="de-DE" sz="1800" dirty="0" err="1" smtClean="0"/>
              <a:t>cases</a:t>
            </a:r>
            <a:endParaRPr lang="de-DE" altLang="de-DE" sz="1800" dirty="0" smtClean="0"/>
          </a:p>
          <a:p>
            <a:pPr lvl="2">
              <a:lnSpc>
                <a:spcPct val="110000"/>
              </a:lnSpc>
              <a:buFont typeface="Wingdings" pitchFamily="2" charset="2"/>
              <a:buChar char="v"/>
            </a:pPr>
            <a:r>
              <a:rPr lang="de-DE" altLang="de-DE" sz="1800" dirty="0" smtClean="0"/>
              <a:t>Other </a:t>
            </a:r>
            <a:r>
              <a:rPr lang="de-DE" altLang="de-DE" sz="1800" dirty="0" err="1" smtClean="0"/>
              <a:t>known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causes</a:t>
            </a:r>
            <a:r>
              <a:rPr lang="de-DE" altLang="de-DE" sz="1800" dirty="0" smtClean="0"/>
              <a:t>: 164</a:t>
            </a:r>
          </a:p>
          <a:p>
            <a:pPr lvl="2">
              <a:lnSpc>
                <a:spcPct val="110000"/>
              </a:lnSpc>
              <a:buFont typeface="Wingdings" pitchFamily="2" charset="2"/>
              <a:buChar char="v"/>
            </a:pPr>
            <a:r>
              <a:rPr lang="de-DE" altLang="de-DE" sz="1800" dirty="0" err="1" smtClean="0"/>
              <a:t>Undetermined</a:t>
            </a:r>
            <a:r>
              <a:rPr lang="de-DE" altLang="de-DE" sz="1800" dirty="0" smtClean="0"/>
              <a:t>: 359</a:t>
            </a:r>
          </a:p>
          <a:p>
            <a:pPr lvl="2">
              <a:lnSpc>
                <a:spcPct val="110000"/>
              </a:lnSpc>
              <a:buFont typeface="Wingdings" pitchFamily="2" charset="2"/>
              <a:buChar char="v"/>
            </a:pPr>
            <a:endParaRPr lang="de-DE" altLang="de-DE" sz="1800" dirty="0" smtClean="0"/>
          </a:p>
          <a:p>
            <a:pPr lvl="2">
              <a:lnSpc>
                <a:spcPct val="110000"/>
              </a:lnSpc>
              <a:buFont typeface="Wingdings" pitchFamily="2" charset="2"/>
              <a:buChar char="v"/>
            </a:pPr>
            <a:endParaRPr lang="de-DE" altLang="de-DE" sz="1800" dirty="0" smtClean="0"/>
          </a:p>
          <a:p>
            <a:pPr lvl="2">
              <a:lnSpc>
                <a:spcPct val="110000"/>
              </a:lnSpc>
              <a:buFont typeface="Wingdings" pitchFamily="2" charset="2"/>
              <a:buChar char="v"/>
            </a:pPr>
            <a:endParaRPr lang="de-DE" altLang="de-DE" sz="1800" dirty="0" smtClean="0"/>
          </a:p>
          <a:p>
            <a:pPr>
              <a:lnSpc>
                <a:spcPct val="110000"/>
              </a:lnSpc>
              <a:buFont typeface="Wingdings" pitchFamily="2" charset="2"/>
              <a:buChar char="v"/>
            </a:pPr>
            <a:endParaRPr lang="de-DE" altLang="de-DE" sz="1800" dirty="0" smtClean="0"/>
          </a:p>
          <a:p>
            <a:pPr>
              <a:lnSpc>
                <a:spcPct val="110000"/>
              </a:lnSpc>
              <a:buFont typeface="Wingdings" pitchFamily="2" charset="2"/>
              <a:buChar char="v"/>
            </a:pPr>
            <a:endParaRPr lang="de-DE" altLang="de-DE" sz="1800" dirty="0" smtClean="0"/>
          </a:p>
        </p:txBody>
      </p:sp>
      <p:sp>
        <p:nvSpPr>
          <p:cNvPr id="7172" name="Foliennummernplatzhalter 4"/>
          <p:cNvSpPr txBox="1">
            <a:spLocks noGrp="1"/>
          </p:cNvSpPr>
          <p:nvPr/>
        </p:nvSpPr>
        <p:spPr bwMode="auto">
          <a:xfrm>
            <a:off x="8534400" y="836613"/>
            <a:ext cx="346075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/>
            <a:fld id="{B9279C42-4975-4F85-80F6-7357F7B9FB74}" type="slidenum">
              <a:rPr lang="de-DE" altLang="de-DE" sz="1400"/>
              <a:pPr algn="ctr" eaLnBrk="0" hangingPunct="0"/>
              <a:t>5</a:t>
            </a:fld>
            <a:endParaRPr lang="de-DE" altLang="de-DE" sz="1400"/>
          </a:p>
        </p:txBody>
      </p:sp>
      <p:pic>
        <p:nvPicPr>
          <p:cNvPr id="7174" name="Picture 2" descr="https://www.genevastudy.org/images/GenevaStudyLog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3738" y="5743575"/>
            <a:ext cx="333375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0700" y="272523"/>
            <a:ext cx="8080375" cy="527050"/>
          </a:xfrm>
        </p:spPr>
        <p:txBody>
          <a:bodyPr/>
          <a:lstStyle/>
          <a:p>
            <a:r>
              <a:rPr lang="en-US" sz="3600" dirty="0" smtClean="0"/>
              <a:t>WMH in </a:t>
            </a:r>
            <a:r>
              <a:rPr lang="en-US" sz="3600" dirty="0" err="1" smtClean="0"/>
              <a:t>sifap</a:t>
            </a:r>
            <a:endParaRPr lang="en-US" sz="3600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</p:nvPr>
        </p:nvGraphicFramePr>
        <p:xfrm>
          <a:off x="440818" y="1297920"/>
          <a:ext cx="8283896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/>
                <a:gridCol w="2016224"/>
                <a:gridCol w="1800200"/>
                <a:gridCol w="1227112"/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Stroke (n=2264)</a:t>
                      </a:r>
                      <a:endParaRPr lang="en-US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TIA (n=715)</a:t>
                      </a:r>
                      <a:endParaRPr lang="en-US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P</a:t>
                      </a:r>
                      <a:endParaRPr lang="en-US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Age, yrs., mean (SD)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Male patients, n (%)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44.4 (8.3)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1393  (61.5)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44.5 (8.0)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392  (54.8)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0.919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0.002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Deep WMH, n (%)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absent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punctuate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early confluent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confluent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(n = 2234)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1198 (53.6)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745 (33.3)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180   (8.1)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111   (5.0)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(n = 712)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464 (65.2)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194 (27.2)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40   (5.6)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14   (2.0)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&lt;0.001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Calibri" pitchFamily="34" charset="0"/>
                          <a:ea typeface="Times New Roman"/>
                          <a:cs typeface="Times New Roman"/>
                        </a:rPr>
                        <a:t>Periventricular</a:t>
                      </a: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WMH, n (%)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absent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caps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bands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irregular extending into deep WM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(n = 2231)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1558 (69.8)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457 (20.5)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119   (5.3)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97   (4.3)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(n = 712)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577 (81.0)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109 (15.3)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17   (2.4)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  9   (1.3)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US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&lt;0.001</a:t>
                      </a:r>
                      <a:r>
                        <a:rPr lang="en-US" sz="1600" b="1" baseline="30000" dirty="0">
                          <a:latin typeface="Calibri" pitchFamily="34" charset="0"/>
                          <a:ea typeface="MS Mincho"/>
                          <a:cs typeface="Times New Roman"/>
                        </a:rPr>
                        <a:t>c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C07D5A-BE2F-402C-9005-7F0A5A85B013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  <p:sp>
        <p:nvSpPr>
          <p:cNvPr id="6" name="Textfeld 5"/>
          <p:cNvSpPr txBox="1"/>
          <p:nvPr/>
        </p:nvSpPr>
        <p:spPr>
          <a:xfrm>
            <a:off x="323528" y="5097378"/>
            <a:ext cx="79516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b="1" dirty="0" smtClean="0">
                <a:latin typeface="Calibri" pitchFamily="34" charset="0"/>
              </a:rPr>
              <a:t> Frequency of WMH (46.4%) and severity positively associated with age</a:t>
            </a:r>
          </a:p>
          <a:p>
            <a:pPr>
              <a:buFont typeface="Wingdings" pitchFamily="2" charset="2"/>
              <a:buChar char="v"/>
            </a:pPr>
            <a:r>
              <a:rPr lang="en-US" sz="2000" b="1" dirty="0" smtClean="0">
                <a:latin typeface="Calibri" pitchFamily="34" charset="0"/>
              </a:rPr>
              <a:t> 877 samples have both GWAS data and grading of WMH 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300192" y="5754742"/>
            <a:ext cx="27917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latin typeface="Calibri" pitchFamily="34" charset="0"/>
              </a:rPr>
              <a:t>Fazekas</a:t>
            </a:r>
            <a:r>
              <a:rPr lang="en-US" sz="1600" b="1" dirty="0" smtClean="0">
                <a:latin typeface="Calibri" pitchFamily="34" charset="0"/>
              </a:rPr>
              <a:t> et al., Neurology, 2013</a:t>
            </a:r>
            <a:endParaRPr lang="en-US" sz="1600" b="1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>
          <a:xfrm>
            <a:off x="251520" y="257175"/>
            <a:ext cx="8080375" cy="527050"/>
          </a:xfrm>
        </p:spPr>
        <p:txBody>
          <a:bodyPr/>
          <a:lstStyle/>
          <a:p>
            <a:r>
              <a:rPr lang="en-US" sz="3600" dirty="0" smtClean="0"/>
              <a:t>GWAS Analysis of WMH in young stroke</a:t>
            </a:r>
          </a:p>
        </p:txBody>
      </p:sp>
      <p:sp>
        <p:nvSpPr>
          <p:cNvPr id="9219" name="Inhaltsplatzhalter 2"/>
          <p:cNvSpPr>
            <a:spLocks noGrp="1"/>
          </p:cNvSpPr>
          <p:nvPr>
            <p:ph idx="1"/>
          </p:nvPr>
        </p:nvSpPr>
        <p:spPr>
          <a:xfrm>
            <a:off x="251520" y="1182265"/>
            <a:ext cx="8640960" cy="519906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Discovery Cohort: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877 GWAS samples with grading on deep and </a:t>
            </a:r>
            <a:r>
              <a:rPr lang="en-US" dirty="0" err="1" smtClean="0"/>
              <a:t>periventricular</a:t>
            </a:r>
            <a:r>
              <a:rPr lang="en-US" dirty="0" smtClean="0"/>
              <a:t> White Matter </a:t>
            </a:r>
            <a:r>
              <a:rPr lang="en-US" dirty="0" err="1" smtClean="0"/>
              <a:t>Hyperintensities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Age and gender controlled, PCA 1-3 minimum, consideration of adjustment for hypertension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Replication Cohort: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~ 488 ischemic stroke cases from MGH	with genome-wide genotyping (</a:t>
            </a:r>
            <a:r>
              <a:rPr lang="en-US" dirty="0" err="1" smtClean="0"/>
              <a:t>Affy</a:t>
            </a:r>
            <a:r>
              <a:rPr lang="en-US" dirty="0" smtClean="0"/>
              <a:t> 6.0) and </a:t>
            </a:r>
            <a:r>
              <a:rPr lang="en-US" dirty="0" err="1" smtClean="0"/>
              <a:t>Fazekas</a:t>
            </a:r>
            <a:r>
              <a:rPr lang="en-US" dirty="0" smtClean="0"/>
              <a:t> score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PI: Natalia </a:t>
            </a:r>
            <a:r>
              <a:rPr lang="en-US" dirty="0" err="1" smtClean="0"/>
              <a:t>Rost</a:t>
            </a:r>
            <a:r>
              <a:rPr lang="en-US" dirty="0" smtClean="0"/>
              <a:t> (Massachusetts General Hospital/Harvard Medical School)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Aims:</a:t>
            </a:r>
            <a:endParaRPr lang="de-DE" dirty="0" smtClean="0"/>
          </a:p>
          <a:p>
            <a:pPr marL="814387" lvl="2" indent="-342900">
              <a:buFont typeface="Wingdings" pitchFamily="2" charset="2"/>
              <a:buChar char="v"/>
            </a:pPr>
            <a:r>
              <a:rPr lang="en-US" dirty="0" smtClean="0"/>
              <a:t>Replication of all known variants related to WML</a:t>
            </a:r>
          </a:p>
          <a:p>
            <a:pPr marL="814387" lvl="2" indent="-342900">
              <a:buFont typeface="Wingdings" pitchFamily="2" charset="2"/>
              <a:buChar char="v"/>
            </a:pPr>
            <a:r>
              <a:rPr lang="en-US" dirty="0" smtClean="0"/>
              <a:t>Generation of preliminary data on common genetic variants related to WMH in young stroke (including genetic risk score)</a:t>
            </a:r>
          </a:p>
          <a:p>
            <a:pPr marL="814387" lvl="2" indent="-342900">
              <a:buFont typeface="Wingdings" pitchFamily="2" charset="2"/>
              <a:buChar char="v"/>
            </a:pPr>
            <a:r>
              <a:rPr lang="en-US" dirty="0" smtClean="0"/>
              <a:t>Examine the common shared genetic variation related to WMH between the young-age and sporadic stroke cohorts</a:t>
            </a:r>
          </a:p>
          <a:p>
            <a:pPr marL="814387" lvl="2" indent="-342900">
              <a:buNone/>
            </a:pPr>
            <a:endParaRPr lang="en-US" dirty="0" smtClean="0"/>
          </a:p>
          <a:p>
            <a:pPr marL="814387" lvl="2" indent="-342900">
              <a:buFont typeface="Wingdings" pitchFamily="2" charset="2"/>
              <a:buChar char="v"/>
            </a:pPr>
            <a:endParaRPr lang="en-US" dirty="0" smtClean="0"/>
          </a:p>
        </p:txBody>
      </p:sp>
      <p:sp>
        <p:nvSpPr>
          <p:cNvPr id="9220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A0775-CC1D-40D2-A721-F00294C52591}" type="slidenum">
              <a:rPr lang="de-DE"/>
              <a:pPr/>
              <a:t>7</a:t>
            </a:fld>
            <a:endParaRPr lang="de-DE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WMH in </a:t>
            </a:r>
            <a:r>
              <a:rPr lang="en-US" dirty="0" err="1" smtClean="0"/>
              <a:t>sifap</a:t>
            </a:r>
            <a:r>
              <a:rPr lang="en-US" dirty="0" smtClean="0"/>
              <a:t> GWAS Cohort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C07D5A-BE2F-402C-9005-7F0A5A85B013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</p:nvPr>
        </p:nvGraphicFramePr>
        <p:xfrm>
          <a:off x="395536" y="1268760"/>
          <a:ext cx="8237439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8594"/>
                <a:gridCol w="2520280"/>
                <a:gridCol w="2488565"/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Stroke (n=877)</a:t>
                      </a:r>
                      <a:endParaRPr lang="en-US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Stroke, overall (n=2264)</a:t>
                      </a:r>
                      <a:endParaRPr lang="en-US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Age, yrs., mean (SD)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Male patients, n (%)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41.7 (7.4)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534  </a:t>
                      </a: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60.9)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44.4 </a:t>
                      </a: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(8.3)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1393  (61.5)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Deep WMH, n (%)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absent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punctuate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early confluent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confluent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(n = </a:t>
                      </a: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876)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524 (59.8)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274 </a:t>
                      </a: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31.3</a:t>
                      </a: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52   (5.9)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28   (3.2)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(n = 2234)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1198 (53.6)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745 (33.3)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180   (8.1)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111   (5.0)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Calibri" pitchFamily="34" charset="0"/>
                          <a:ea typeface="Times New Roman"/>
                          <a:cs typeface="Times New Roman"/>
                        </a:rPr>
                        <a:t>Periventricular</a:t>
                      </a: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WMH, n (%)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absent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caps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bands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irregular extending into deep WM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(n = </a:t>
                      </a: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874)</a:t>
                      </a:r>
                      <a:endParaRPr lang="de-DE" sz="1600" b="1" dirty="0" smtClean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de-DE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667</a:t>
                      </a: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 (76.3)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158 (18.1)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34   (3.9)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en-US" sz="16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17   (1.9)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(n = 2231)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1558 (69.8)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457 (20.5)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119   (5.3)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    97   (4.3)</a:t>
                      </a:r>
                      <a:endParaRPr lang="de-DE" sz="16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59889" y="5241394"/>
            <a:ext cx="67043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b="1" dirty="0" smtClean="0">
                <a:latin typeface="Calibri" pitchFamily="34" charset="0"/>
              </a:rPr>
              <a:t> Phenotype Data submitted to </a:t>
            </a:r>
            <a:r>
              <a:rPr lang="en-US" sz="2000" b="1" dirty="0" err="1" smtClean="0">
                <a:latin typeface="Calibri" pitchFamily="34" charset="0"/>
              </a:rPr>
              <a:t>Brackie</a:t>
            </a:r>
            <a:r>
              <a:rPr lang="en-US" sz="2000" b="1" dirty="0" smtClean="0">
                <a:latin typeface="Calibri" pitchFamily="34" charset="0"/>
              </a:rPr>
              <a:t> Mitchell/</a:t>
            </a:r>
            <a:r>
              <a:rPr lang="en-US" sz="2000" b="1" dirty="0" err="1" smtClean="0">
                <a:latin typeface="Calibri" pitchFamily="34" charset="0"/>
              </a:rPr>
              <a:t>Huichun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</a:rPr>
              <a:t>Xu</a:t>
            </a:r>
            <a:endParaRPr lang="en-US" sz="2000" b="1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b="1" dirty="0" smtClean="0">
                <a:latin typeface="Calibri" pitchFamily="34" charset="0"/>
              </a:rPr>
              <a:t> Analysis ongoing</a:t>
            </a:r>
            <a:endParaRPr lang="en-US" sz="2000" b="1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>
          <a:xfrm>
            <a:off x="251520" y="257175"/>
            <a:ext cx="8080375" cy="527050"/>
          </a:xfrm>
        </p:spPr>
        <p:txBody>
          <a:bodyPr/>
          <a:lstStyle/>
          <a:p>
            <a:r>
              <a:rPr lang="de-DE" sz="3600" dirty="0" err="1" smtClean="0"/>
              <a:t>Acknowledgements</a:t>
            </a:r>
            <a:endParaRPr lang="de-DE" sz="3600" dirty="0" smtClean="0"/>
          </a:p>
        </p:txBody>
      </p:sp>
      <p:sp>
        <p:nvSpPr>
          <p:cNvPr id="10243" name="Inhaltsplatzhalter 2"/>
          <p:cNvSpPr>
            <a:spLocks noGrp="1"/>
          </p:cNvSpPr>
          <p:nvPr>
            <p:ph idx="1"/>
          </p:nvPr>
        </p:nvSpPr>
        <p:spPr>
          <a:xfrm>
            <a:off x="250825" y="1039837"/>
            <a:ext cx="3601095" cy="51974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2000" u="sng" dirty="0" err="1" smtClean="0"/>
              <a:t>sifap</a:t>
            </a:r>
            <a:r>
              <a:rPr lang="de-DE" sz="2000" u="sng" dirty="0" smtClean="0"/>
              <a:t> </a:t>
            </a:r>
            <a:r>
              <a:rPr lang="de-DE" sz="2000" u="sng" dirty="0" err="1" smtClean="0"/>
              <a:t>investigators</a:t>
            </a:r>
            <a:r>
              <a:rPr lang="de-DE" sz="2000" u="sng" dirty="0" smtClean="0"/>
              <a:t>:</a:t>
            </a:r>
          </a:p>
          <a:p>
            <a:pPr>
              <a:lnSpc>
                <a:spcPct val="100000"/>
              </a:lnSpc>
            </a:pPr>
            <a:endParaRPr lang="de-DE" sz="2000" dirty="0" smtClean="0"/>
          </a:p>
          <a:p>
            <a:pPr>
              <a:lnSpc>
                <a:spcPct val="100000"/>
              </a:lnSpc>
            </a:pPr>
            <a:r>
              <a:rPr lang="de-DE" sz="2000" dirty="0" smtClean="0"/>
              <a:t>Arndt Rolfs</a:t>
            </a:r>
          </a:p>
          <a:p>
            <a:pPr>
              <a:lnSpc>
                <a:spcPct val="100000"/>
              </a:lnSpc>
            </a:pPr>
            <a:r>
              <a:rPr lang="de-DE" sz="2000" dirty="0" smtClean="0"/>
              <a:t>Bo </a:t>
            </a:r>
            <a:r>
              <a:rPr lang="de-DE" sz="2000" dirty="0" err="1" smtClean="0"/>
              <a:t>Norrving</a:t>
            </a:r>
            <a:endParaRPr lang="de-DE" sz="2000" dirty="0" smtClean="0"/>
          </a:p>
          <a:p>
            <a:pPr>
              <a:lnSpc>
                <a:spcPct val="100000"/>
              </a:lnSpc>
            </a:pPr>
            <a:r>
              <a:rPr lang="de-DE" sz="2000" dirty="0" smtClean="0"/>
              <a:t>Franz </a:t>
            </a:r>
            <a:r>
              <a:rPr lang="de-DE" sz="2000" dirty="0" err="1" smtClean="0"/>
              <a:t>Fazekas</a:t>
            </a:r>
            <a:endParaRPr lang="de-DE" sz="2000" dirty="0" smtClean="0"/>
          </a:p>
          <a:p>
            <a:pPr>
              <a:lnSpc>
                <a:spcPct val="100000"/>
              </a:lnSpc>
            </a:pPr>
            <a:r>
              <a:rPr lang="de-DE" sz="2000" dirty="0" smtClean="0"/>
              <a:t>Reinhold Schmidt</a:t>
            </a:r>
          </a:p>
          <a:p>
            <a:pPr>
              <a:lnSpc>
                <a:spcPct val="100000"/>
              </a:lnSpc>
            </a:pPr>
            <a:r>
              <a:rPr lang="de-DE" sz="2000" dirty="0" smtClean="0"/>
              <a:t>Ulrike </a:t>
            </a:r>
            <a:r>
              <a:rPr lang="de-DE" sz="2000" dirty="0" err="1" smtClean="0"/>
              <a:t>Grittner</a:t>
            </a:r>
            <a:endParaRPr lang="de-DE" sz="2000" dirty="0" smtClean="0"/>
          </a:p>
          <a:p>
            <a:pPr>
              <a:lnSpc>
                <a:spcPct val="100000"/>
              </a:lnSpc>
            </a:pPr>
            <a:endParaRPr lang="de-DE" sz="2000" dirty="0" smtClean="0"/>
          </a:p>
          <a:p>
            <a:pPr>
              <a:lnSpc>
                <a:spcPct val="100000"/>
              </a:lnSpc>
            </a:pPr>
            <a:r>
              <a:rPr lang="de-DE" sz="2000" u="sng" dirty="0" smtClean="0"/>
              <a:t>University </a:t>
            </a:r>
            <a:r>
              <a:rPr lang="de-DE" sz="2000" u="sng" dirty="0" err="1" smtClean="0"/>
              <a:t>of</a:t>
            </a:r>
            <a:r>
              <a:rPr lang="de-DE" sz="2000" u="sng" dirty="0" smtClean="0"/>
              <a:t> Maryland</a:t>
            </a:r>
          </a:p>
          <a:p>
            <a:pPr>
              <a:lnSpc>
                <a:spcPct val="100000"/>
              </a:lnSpc>
            </a:pPr>
            <a:endParaRPr lang="de-DE" sz="2000" dirty="0" smtClean="0"/>
          </a:p>
          <a:p>
            <a:pPr>
              <a:lnSpc>
                <a:spcPct val="100000"/>
              </a:lnSpc>
            </a:pPr>
            <a:r>
              <a:rPr lang="de-DE" sz="2000" dirty="0" err="1" smtClean="0"/>
              <a:t>Brackie</a:t>
            </a:r>
            <a:r>
              <a:rPr lang="de-DE" sz="2000" dirty="0" smtClean="0"/>
              <a:t> Mitchell</a:t>
            </a:r>
          </a:p>
          <a:p>
            <a:pPr>
              <a:lnSpc>
                <a:spcPct val="100000"/>
              </a:lnSpc>
            </a:pPr>
            <a:r>
              <a:rPr lang="de-DE" sz="2000" dirty="0" smtClean="0"/>
              <a:t>Steven Kittner</a:t>
            </a:r>
          </a:p>
          <a:p>
            <a:pPr>
              <a:lnSpc>
                <a:spcPct val="100000"/>
              </a:lnSpc>
            </a:pPr>
            <a:r>
              <a:rPr lang="de-DE" sz="2000" dirty="0" err="1" smtClean="0"/>
              <a:t>Yu-Ching</a:t>
            </a:r>
            <a:r>
              <a:rPr lang="de-DE" sz="2000" dirty="0" smtClean="0"/>
              <a:t> Cheng</a:t>
            </a:r>
          </a:p>
          <a:p>
            <a:pPr>
              <a:lnSpc>
                <a:spcPct val="100000"/>
              </a:lnSpc>
            </a:pPr>
            <a:r>
              <a:rPr lang="de-DE" sz="2000" dirty="0" err="1" smtClean="0"/>
              <a:t>Huichun</a:t>
            </a:r>
            <a:r>
              <a:rPr lang="de-DE" sz="2000" dirty="0" smtClean="0"/>
              <a:t> </a:t>
            </a:r>
            <a:r>
              <a:rPr lang="de-DE" sz="2000" dirty="0" err="1" smtClean="0"/>
              <a:t>Xu</a:t>
            </a:r>
            <a:endParaRPr lang="de-DE" sz="2000" dirty="0" smtClean="0"/>
          </a:p>
          <a:p>
            <a:pPr>
              <a:lnSpc>
                <a:spcPct val="100000"/>
              </a:lnSpc>
            </a:pPr>
            <a:endParaRPr lang="de-DE" sz="2000" dirty="0" smtClean="0"/>
          </a:p>
        </p:txBody>
      </p:sp>
      <p:sp>
        <p:nvSpPr>
          <p:cNvPr id="1024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2D937-45A7-453A-A936-975A2C8CB46B}" type="slidenum">
              <a:rPr lang="de-DE" altLang="de-DE"/>
              <a:pPr/>
              <a:t>9</a:t>
            </a:fld>
            <a:endParaRPr lang="de-DE" altLang="de-DE"/>
          </a:p>
        </p:txBody>
      </p:sp>
      <p:sp>
        <p:nvSpPr>
          <p:cNvPr id="5" name="Rechteck 4"/>
          <p:cNvSpPr/>
          <p:nvPr/>
        </p:nvSpPr>
        <p:spPr>
          <a:xfrm>
            <a:off x="4283968" y="1040103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u="sng" dirty="0" smtClean="0">
                <a:latin typeface="Calibri" pitchFamily="34" charset="0"/>
              </a:rPr>
              <a:t>ISGC </a:t>
            </a:r>
            <a:r>
              <a:rPr lang="en-US" sz="2000" b="1" u="sng" dirty="0" err="1" smtClean="0">
                <a:latin typeface="Calibri" pitchFamily="34" charset="0"/>
              </a:rPr>
              <a:t>Neuroimaging</a:t>
            </a:r>
            <a:r>
              <a:rPr lang="en-US" sz="2000" b="1" u="sng" dirty="0" smtClean="0">
                <a:latin typeface="Calibri" pitchFamily="34" charset="0"/>
              </a:rPr>
              <a:t> Working Group</a:t>
            </a:r>
          </a:p>
          <a:p>
            <a:endParaRPr lang="en-US" sz="2000" b="1" u="sng" dirty="0" smtClean="0">
              <a:latin typeface="Calibri" pitchFamily="34" charset="0"/>
            </a:endParaRPr>
          </a:p>
          <a:p>
            <a:r>
              <a:rPr lang="en-US" sz="2000" b="1" dirty="0" smtClean="0">
                <a:latin typeface="Calibri" pitchFamily="34" charset="0"/>
              </a:rPr>
              <a:t>Natalia </a:t>
            </a:r>
            <a:r>
              <a:rPr lang="en-US" sz="2000" b="1" dirty="0" err="1" smtClean="0">
                <a:latin typeface="Calibri" pitchFamily="34" charset="0"/>
              </a:rPr>
              <a:t>Rost</a:t>
            </a:r>
            <a:endParaRPr lang="en-US" sz="2000" b="1" dirty="0" smtClean="0">
              <a:latin typeface="Calibri" pitchFamily="34" charset="0"/>
            </a:endParaRPr>
          </a:p>
          <a:p>
            <a:r>
              <a:rPr lang="en-US" sz="2000" b="1" dirty="0" smtClean="0">
                <a:latin typeface="Calibri" pitchFamily="34" charset="0"/>
              </a:rPr>
              <a:t>Reinhold Schmidt</a:t>
            </a:r>
          </a:p>
          <a:p>
            <a:r>
              <a:rPr lang="en-US" sz="2000" b="1" dirty="0" smtClean="0">
                <a:latin typeface="Calibri" pitchFamily="34" charset="0"/>
              </a:rPr>
              <a:t>Joanna </a:t>
            </a:r>
            <a:r>
              <a:rPr lang="en-US" sz="2000" b="1" dirty="0" err="1" smtClean="0">
                <a:latin typeface="Calibri" pitchFamily="34" charset="0"/>
              </a:rPr>
              <a:t>Wardlow</a:t>
            </a:r>
            <a:endParaRPr lang="en-US" sz="2000" b="1" dirty="0" smtClean="0">
              <a:latin typeface="Calibri" pitchFamily="34" charset="0"/>
            </a:endParaRPr>
          </a:p>
          <a:p>
            <a:r>
              <a:rPr lang="en-US" sz="2000" b="1" dirty="0" smtClean="0">
                <a:latin typeface="Calibri" pitchFamily="34" charset="0"/>
              </a:rPr>
              <a:t>Vincent </a:t>
            </a:r>
            <a:r>
              <a:rPr lang="en-US" sz="2000" b="1" dirty="0" err="1" smtClean="0">
                <a:latin typeface="Calibri" pitchFamily="34" charset="0"/>
              </a:rPr>
              <a:t>Thijs</a:t>
            </a:r>
            <a:endParaRPr lang="en-US" sz="2000" b="1" dirty="0" smtClean="0">
              <a:latin typeface="Calibri" pitchFamily="34" charset="0"/>
            </a:endParaRPr>
          </a:p>
          <a:p>
            <a:r>
              <a:rPr lang="en-US" sz="2000" b="1" dirty="0" smtClean="0">
                <a:latin typeface="Calibri" pitchFamily="34" charset="0"/>
              </a:rPr>
              <a:t>Paul Bentley</a:t>
            </a:r>
          </a:p>
          <a:p>
            <a:r>
              <a:rPr lang="en-US" sz="2000" b="1" dirty="0" smtClean="0">
                <a:latin typeface="Calibri" pitchFamily="34" charset="0"/>
              </a:rPr>
              <a:t>Lukas </a:t>
            </a:r>
            <a:r>
              <a:rPr lang="en-US" sz="2000" b="1" dirty="0" err="1" smtClean="0">
                <a:latin typeface="Calibri" pitchFamily="34" charset="0"/>
              </a:rPr>
              <a:t>Holmegaard</a:t>
            </a:r>
            <a:endParaRPr lang="en-US" sz="2000" b="1" dirty="0" smtClean="0">
              <a:latin typeface="Calibri" pitchFamily="34" charset="0"/>
            </a:endParaRPr>
          </a:p>
          <a:p>
            <a:r>
              <a:rPr lang="en-US" sz="2000" b="1" dirty="0" smtClean="0">
                <a:latin typeface="Calibri" pitchFamily="34" charset="0"/>
              </a:rPr>
              <a:t>Hugh Markus</a:t>
            </a:r>
          </a:p>
          <a:p>
            <a:r>
              <a:rPr lang="en-US" sz="2000" b="1" dirty="0" smtClean="0">
                <a:latin typeface="Calibri" pitchFamily="34" charset="0"/>
              </a:rPr>
              <a:t>Lisa </a:t>
            </a:r>
            <a:r>
              <a:rPr lang="en-US" sz="2000" b="1" dirty="0" err="1" smtClean="0">
                <a:latin typeface="Calibri" pitchFamily="34" charset="0"/>
              </a:rPr>
              <a:t>Cloonan</a:t>
            </a:r>
            <a:endParaRPr lang="en-US" sz="2000" b="1" dirty="0" smtClean="0">
              <a:latin typeface="Calibri" pitchFamily="34" charset="0"/>
            </a:endParaRPr>
          </a:p>
          <a:p>
            <a:endParaRPr lang="de-DE" sz="2000" b="1" u="sng" dirty="0" smtClean="0"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imedizin_master_2011">
  <a:themeElements>
    <a:clrScheme name="">
      <a:dk1>
        <a:srgbClr val="585858"/>
      </a:dk1>
      <a:lt1>
        <a:srgbClr val="FFFFFF"/>
      </a:lt1>
      <a:dk2>
        <a:srgbClr val="AC0040"/>
      </a:dk2>
      <a:lt2>
        <a:srgbClr val="202020"/>
      </a:lt2>
      <a:accent1>
        <a:srgbClr val="EDEDED"/>
      </a:accent1>
      <a:accent2>
        <a:srgbClr val="414343"/>
      </a:accent2>
      <a:accent3>
        <a:srgbClr val="FFFFFF"/>
      </a:accent3>
      <a:accent4>
        <a:srgbClr val="4A4A4A"/>
      </a:accent4>
      <a:accent5>
        <a:srgbClr val="F4F4F4"/>
      </a:accent5>
      <a:accent6>
        <a:srgbClr val="3A3C3C"/>
      </a:accent6>
      <a:hlink>
        <a:srgbClr val="DBBABF"/>
      </a:hlink>
      <a:folHlink>
        <a:srgbClr val="A0A0A0"/>
      </a:folHlink>
    </a:clrScheme>
    <a:fontScheme name="Office-Desig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Office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unimedizin_master_2011</Template>
  <TotalTime>0</TotalTime>
  <Words>822</Words>
  <Application>Microsoft Office PowerPoint</Application>
  <PresentationFormat>On-screen Show (4:3)</PresentationFormat>
  <Paragraphs>191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unimedizin_master_2011</vt:lpstr>
      <vt:lpstr>WMH GWAS in Young Stroke    16th Workshop of the International Stroke Genetics Consortium   Anne-Katrin Giese, M.D. Email: anne-katrin.giese@med.uni-rostock.de</vt:lpstr>
      <vt:lpstr>White Matter Hyperintensities</vt:lpstr>
      <vt:lpstr>Slide 3</vt:lpstr>
      <vt:lpstr>sifap</vt:lpstr>
      <vt:lpstr>GWAS in sifap</vt:lpstr>
      <vt:lpstr>WMH in sifap</vt:lpstr>
      <vt:lpstr>GWAS Analysis of WMH in young stroke</vt:lpstr>
      <vt:lpstr>WMH in sifap GWAS Cohort</vt:lpstr>
      <vt:lpstr>Acknowledgements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 STEHT DER TITEL DES VORTRAGS</dc:title>
  <dc:creator>Anne-Katrin Giese</dc:creator>
  <cp:lastModifiedBy>Stephen Bevan</cp:lastModifiedBy>
  <cp:revision>107</cp:revision>
  <dcterms:created xsi:type="dcterms:W3CDTF">2011-09-03T16:37:52Z</dcterms:created>
  <dcterms:modified xsi:type="dcterms:W3CDTF">2014-12-05T16:07:01Z</dcterms:modified>
</cp:coreProperties>
</file>