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6"/>
  </p:notesMasterIdLst>
  <p:handoutMasterIdLst>
    <p:handoutMasterId r:id="rId17"/>
  </p:handoutMasterIdLst>
  <p:sldIdLst>
    <p:sldId id="701" r:id="rId2"/>
    <p:sldId id="708" r:id="rId3"/>
    <p:sldId id="705" r:id="rId4"/>
    <p:sldId id="709" r:id="rId5"/>
    <p:sldId id="712" r:id="rId6"/>
    <p:sldId id="711" r:id="rId7"/>
    <p:sldId id="704" r:id="rId8"/>
    <p:sldId id="710" r:id="rId9"/>
    <p:sldId id="713" r:id="rId10"/>
    <p:sldId id="715" r:id="rId11"/>
    <p:sldId id="703" r:id="rId12"/>
    <p:sldId id="714" r:id="rId13"/>
    <p:sldId id="706" r:id="rId14"/>
    <p:sldId id="70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Title" id="{F5AB402A-96D5-0B4A-9043-E837F0CC47BA}">
          <p14:sldIdLst>
            <p14:sldId id="701"/>
            <p14:sldId id="708"/>
            <p14:sldId id="705"/>
            <p14:sldId id="709"/>
            <p14:sldId id="712"/>
            <p14:sldId id="711"/>
            <p14:sldId id="704"/>
            <p14:sldId id="710"/>
            <p14:sldId id="713"/>
            <p14:sldId id="715"/>
            <p14:sldId id="703"/>
            <p14:sldId id="714"/>
            <p14:sldId id="706"/>
            <p14:sldId id="70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 Anderson" initials="CDA" lastIdx="28" clrIdx="0"/>
  <p:cmAuthor id="1" name="Jonathan Rosand" initials="" lastIdx="26" clrIdx="1"/>
  <p:cmAuthor id="2" name="Guido Falcone" initials="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clrMru>
    <a:srgbClr val="9A2930"/>
    <a:srgbClr val="304577"/>
    <a:srgbClr val="295F98"/>
    <a:srgbClr val="0B0A4B"/>
    <a:srgbClr val="0C0B55"/>
    <a:srgbClr val="0D0C59"/>
    <a:srgbClr val="E0DCAA"/>
    <a:srgbClr val="AFCAE0"/>
    <a:srgbClr val="B9F3FF"/>
    <a:srgbClr val="547E3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71" autoAdjust="0"/>
    <p:restoredTop sz="94139" autoAdjust="0"/>
  </p:normalViewPr>
  <p:slideViewPr>
    <p:cSldViewPr>
      <p:cViewPr>
        <p:scale>
          <a:sx n="100" d="100"/>
          <a:sy n="100" d="100"/>
        </p:scale>
        <p:origin x="-1638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488"/>
    </p:cViewPr>
  </p:sorterViewPr>
  <p:notesViewPr>
    <p:cSldViewPr snapToGrid="0" snapToObjects="1">
      <p:cViewPr varScale="1">
        <p:scale>
          <a:sx n="78" d="100"/>
          <a:sy n="78" d="100"/>
        </p:scale>
        <p:origin x="-3632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427EA-A2DF-024B-B037-CC0C9B61839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0D40F-CABD-4247-AE7B-CC41F02E0F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1072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7BECE-3F3D-B04C-B723-EE9F39674EA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E331A-4CB5-5442-976D-538A085B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9491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E331A-4CB5-5442-976D-538A085BCCA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5717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314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59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0038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575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18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14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05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35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9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82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54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4B910-FF16-4322-BA09-E907C93241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322B6-000B-4D97-9D19-0281A157D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595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066800"/>
            <a:ext cx="3503319" cy="327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343400"/>
            <a:ext cx="2791632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219200"/>
            <a:ext cx="218571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447800"/>
            <a:ext cx="277123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76200"/>
            <a:ext cx="7924800" cy="1066800"/>
          </a:xfrm>
        </p:spPr>
        <p:txBody>
          <a:bodyPr/>
          <a:lstStyle/>
          <a:p>
            <a:r>
              <a:rPr lang="en-US" dirty="0" smtClean="0"/>
              <a:t>ISGC Sites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962400"/>
            <a:ext cx="258074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3962400"/>
            <a:ext cx="2087687" cy="268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0168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ICH meta-analysis phase 2: Discovery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31255152"/>
              </p:ext>
            </p:extLst>
          </p:nvPr>
        </p:nvGraphicFramePr>
        <p:xfrm>
          <a:off x="342900" y="1600200"/>
          <a:ext cx="8458200" cy="4635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990600"/>
                <a:gridCol w="89916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Study </a:t>
                      </a:r>
                      <a:endParaRPr lang="en-US" sz="18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Controls (n)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All </a:t>
                      </a:r>
                      <a:r>
                        <a:rPr lang="en-US" sz="1800" u="none" strike="noStrike" dirty="0" smtClean="0">
                          <a:effectLst/>
                        </a:rPr>
                        <a:t>ICH (n)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Lobar </a:t>
                      </a:r>
                      <a:r>
                        <a:rPr lang="en-US" sz="1800" u="none" strike="noStrike" dirty="0" smtClean="0">
                          <a:effectLst/>
                        </a:rPr>
                        <a:t>ICH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(</a:t>
                      </a:r>
                      <a:r>
                        <a:rPr lang="en-US" sz="1800" u="none" strike="noStrike" dirty="0" smtClean="0">
                          <a:effectLst/>
                        </a:rPr>
                        <a:t>%)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Non-lobar ICH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(</a:t>
                      </a:r>
                      <a:r>
                        <a:rPr lang="en-US" sz="1800" u="none" strike="noStrike" dirty="0" smtClean="0">
                          <a:effectLst/>
                        </a:rPr>
                        <a:t>%)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GOCHA </a:t>
                      </a:r>
                      <a:r>
                        <a:rPr lang="en-US" sz="1800" u="none" strike="noStrike" dirty="0">
                          <a:effectLst/>
                        </a:rPr>
                        <a:t>(Multicenter, </a:t>
                      </a:r>
                      <a:r>
                        <a:rPr lang="en-US" sz="1800" u="none" strike="noStrike" dirty="0" smtClean="0">
                          <a:effectLst/>
                        </a:rPr>
                        <a:t>USA)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Warfarin-associated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ICH (GOCHA)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190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170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HM + VVH (Spain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, </a:t>
                      </a:r>
                      <a:r>
                        <a:rPr lang="en-US" sz="1800" u="none" strike="noStrike" dirty="0" smtClean="0">
                          <a:effectLst/>
                        </a:rPr>
                        <a:t>Barcelona)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JUHSS (Poland,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Krakow)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LSR </a:t>
                      </a:r>
                      <a:r>
                        <a:rPr lang="en-US" sz="1800" u="none" strike="noStrike" dirty="0">
                          <a:effectLst/>
                        </a:rPr>
                        <a:t>(</a:t>
                      </a:r>
                      <a:r>
                        <a:rPr lang="en-US" sz="1800" u="none" strike="noStrike" dirty="0" smtClean="0">
                          <a:effectLst/>
                        </a:rPr>
                        <a:t>Lund, Sweden)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74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GERFHS (Cincinnati, USA)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797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RACE </a:t>
                      </a:r>
                      <a:r>
                        <a:rPr lang="en-US" sz="1800" u="none" strike="noStrike" dirty="0">
                          <a:effectLst/>
                        </a:rPr>
                        <a:t>(Pakistan)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4027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1436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90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MDC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800" u="none" strike="noStrike" smtClean="0">
                          <a:effectLst/>
                        </a:rPr>
                        <a:t>(Malmo, </a:t>
                      </a:r>
                      <a:r>
                        <a:rPr lang="en-US" sz="1800" u="none" strike="noStrike" dirty="0" smtClean="0">
                          <a:effectLst/>
                        </a:rPr>
                        <a:t>Sweden)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372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University of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Cambridge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970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CHARGE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Consortium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42,840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277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NA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smtClean="0">
                          <a:effectLst/>
                        </a:rPr>
                        <a:t>  Total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effectLst/>
                        </a:rPr>
                        <a:t>48,885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effectLst/>
                        </a:rPr>
                        <a:t>3,794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effectLst/>
                        </a:rPr>
                        <a:t>26%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effectLst/>
                        </a:rPr>
                        <a:t>74%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432" marR="7432" marT="743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8269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ICH GWAS 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Attempting replication in 32 loci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Secondary analysis</a:t>
            </a:r>
          </a:p>
          <a:p>
            <a:pPr lvl="1"/>
            <a:r>
              <a:rPr lang="en-US" dirty="0" smtClean="0"/>
              <a:t>Age of onset analysis</a:t>
            </a:r>
          </a:p>
          <a:p>
            <a:pPr lvl="1"/>
            <a:r>
              <a:rPr lang="en-US" dirty="0" smtClean="0"/>
              <a:t>Warfarin X Gene Interaction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Genotyping platforms</a:t>
            </a:r>
            <a:endParaRPr lang="en-US" dirty="0"/>
          </a:p>
          <a:p>
            <a:pPr lvl="1"/>
            <a:r>
              <a:rPr lang="en-US" dirty="0" err="1" smtClean="0"/>
              <a:t>TaqMan</a:t>
            </a:r>
            <a:r>
              <a:rPr lang="en-US" dirty="0" smtClean="0"/>
              <a:t> for ERICH samples</a:t>
            </a:r>
          </a:p>
          <a:p>
            <a:pPr lvl="1"/>
            <a:r>
              <a:rPr lang="en-US" dirty="0" err="1" smtClean="0"/>
              <a:t>Fluidigm</a:t>
            </a:r>
            <a:r>
              <a:rPr lang="en-US" dirty="0" smtClean="0"/>
              <a:t> for RACE samples</a:t>
            </a:r>
          </a:p>
          <a:p>
            <a:pPr lvl="1"/>
            <a:r>
              <a:rPr lang="en-US" dirty="0" err="1" smtClean="0"/>
              <a:t>Sequenom</a:t>
            </a:r>
            <a:r>
              <a:rPr lang="en-US" dirty="0" smtClean="0"/>
              <a:t> for MGH samples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174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ICH GWAS Meta-analysis Phase 2: Replication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02315757"/>
              </p:ext>
            </p:extLst>
          </p:nvPr>
        </p:nvGraphicFramePr>
        <p:xfrm>
          <a:off x="152400" y="1981200"/>
          <a:ext cx="88392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1143000"/>
                <a:gridCol w="1066800"/>
                <a:gridCol w="1066800"/>
                <a:gridCol w="1371600"/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Study </a:t>
                      </a:r>
                      <a:endParaRPr lang="en-US" sz="1800" b="1" i="0" u="none" strike="noStrike" dirty="0" smtClean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Controls (n)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All </a:t>
                      </a:r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ICH (n)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Lobar </a:t>
                      </a:r>
                      <a:r>
                        <a:rPr lang="en-US" sz="18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Non-lobar </a:t>
                      </a:r>
                      <a:r>
                        <a:rPr lang="en-US" sz="18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%)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Mixed</a:t>
                      </a:r>
                      <a:r>
                        <a:rPr lang="en-US" sz="18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(%)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GOCHA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(Multicenter,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USA)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469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246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125 (51)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100 (41)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21 (8)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ERICH (Multicenter, USA)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2261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1681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484 (29)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1197 (71)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0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University of Brescia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(Italy)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185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201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83 (41)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118 (59)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0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UMC Utrecht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(The Netherlands)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161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159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60 (38)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98 (61)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1 (1)</a:t>
                      </a:r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RACE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+mn-lt"/>
                      </a:endParaRPr>
                    </a:p>
                  </a:txBody>
                  <a:tcPr marL="8980" marR="8980" marT="89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3076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2287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752 (33)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1513 (66)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22 (1)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980" marR="8980" marT="898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134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dirty="0" smtClean="0"/>
              <a:t>Samples for future studies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9541284"/>
              </p:ext>
            </p:extLst>
          </p:nvPr>
        </p:nvGraphicFramePr>
        <p:xfrm>
          <a:off x="457200" y="906242"/>
          <a:ext cx="8229600" cy="572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1219200"/>
                <a:gridCol w="685800"/>
                <a:gridCol w="2743200"/>
              </a:tblGrid>
              <a:tr h="2315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Site</a:t>
                      </a: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Controls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Cases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2" marR="7432" marT="7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2" marR="7432" marT="7432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CHARGE Consortium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42,840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Statistics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Georgetown University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MGH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Medical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University of Graz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Helsinki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 -- Genotype Data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Del Mar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Imperial College London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-- Genotype D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Lund University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McMaster University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Summary Statistics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Ludwig-Maximilian University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Oxford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Jagiellonian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university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College London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 -- Genotype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Edinburgh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--  Genotype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Newcastle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Genotype Data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Vall’d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Hebron Hospital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University in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 Louis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 Pisa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DNA</a:t>
                      </a:r>
                    </a:p>
                  </a:txBody>
                  <a:tcPr marL="9525" marR="9525" marT="9525" marB="0" anchor="ctr"/>
                </a:tc>
              </a:tr>
              <a:tr h="231503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 marL="57876" marR="57876" marT="28938" marB="28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50,338</a:t>
                      </a:r>
                      <a:endParaRPr lang="en-US" sz="1800" b="1" dirty="0"/>
                    </a:p>
                  </a:txBody>
                  <a:tcPr marL="57876" marR="57876" marT="28938" marB="289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2,405</a:t>
                      </a:r>
                      <a:endParaRPr lang="en-US" sz="1800" b="1" dirty="0"/>
                    </a:p>
                  </a:txBody>
                  <a:tcPr marL="57876" marR="57876" marT="28938" marB="28938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57876" marR="57876" marT="28938" marB="2893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3180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GERFHS IV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Aim </a:t>
            </a:r>
            <a:r>
              <a:rPr lang="en-US" b="1" dirty="0"/>
              <a:t>#</a:t>
            </a:r>
            <a:r>
              <a:rPr lang="en-US" b="1" dirty="0" smtClean="0"/>
              <a:t>1: </a:t>
            </a:r>
            <a:r>
              <a:rPr lang="en-US" dirty="0" smtClean="0"/>
              <a:t>Deep </a:t>
            </a:r>
            <a:r>
              <a:rPr lang="en-US" dirty="0"/>
              <a:t>sequencing of </a:t>
            </a:r>
            <a:r>
              <a:rPr lang="en-US" dirty="0" err="1"/>
              <a:t>Chr</a:t>
            </a:r>
            <a:r>
              <a:rPr lang="en-US" dirty="0"/>
              <a:t> 1q22 among non-Hispanic white and black ICH cases and controls </a:t>
            </a:r>
            <a:endParaRPr lang="en-US" dirty="0" smtClean="0"/>
          </a:p>
          <a:p>
            <a:r>
              <a:rPr lang="en-US" b="1" dirty="0" smtClean="0"/>
              <a:t>Aim </a:t>
            </a:r>
            <a:r>
              <a:rPr lang="en-US" b="1" dirty="0"/>
              <a:t>#2: </a:t>
            </a:r>
            <a:r>
              <a:rPr lang="en-US" dirty="0"/>
              <a:t>Prospectively collect DNA, RNA, and serum on ICH cases and geographic region site-specific controls both at the time of ICH and in the convalescent </a:t>
            </a:r>
            <a:r>
              <a:rPr lang="en-US" dirty="0" smtClean="0"/>
              <a:t>period.</a:t>
            </a:r>
          </a:p>
          <a:p>
            <a:pPr lvl="1"/>
            <a:r>
              <a:rPr lang="en-US" dirty="0" smtClean="0"/>
              <a:t>RNA </a:t>
            </a:r>
            <a:r>
              <a:rPr lang="en-US" dirty="0"/>
              <a:t>expression profiling between cases and controls and over time in </a:t>
            </a:r>
            <a:r>
              <a:rPr lang="en-US" dirty="0" smtClean="0"/>
              <a:t>cases 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xpression </a:t>
            </a:r>
            <a:r>
              <a:rPr lang="en-US" dirty="0"/>
              <a:t>quantitative trait locus (</a:t>
            </a:r>
            <a:r>
              <a:rPr lang="en-US" dirty="0" err="1"/>
              <a:t>eQTL</a:t>
            </a:r>
            <a:r>
              <a:rPr lang="en-US" dirty="0"/>
              <a:t>) analysis with SNPs arising from Aim 1. 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/>
              <a:t>whether alternatively spliced transcripts differ between cases and </a:t>
            </a:r>
            <a:r>
              <a:rPr lang="en-US" dirty="0" smtClean="0"/>
              <a:t>controls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823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GERFHS IV Recruitment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21689482"/>
              </p:ext>
            </p:extLst>
          </p:nvPr>
        </p:nvGraphicFramePr>
        <p:xfrm>
          <a:off x="76200" y="1295400"/>
          <a:ext cx="8991600" cy="4266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971800"/>
                <a:gridCol w="25908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Principal Investigator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#Samples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4-year #samples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Jordi Jimenez-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Hospital Del Mar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cases/controls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C.J.M. Klijn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of Utrecht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cases/more 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Alessandro Pezzini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of Brescia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cases/controls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Cathy Sudlow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of Edinburgh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cases/controls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Agnieszka Slowik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Jagiellonian University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cases/60 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Turgut Talitsumak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of Helsinki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cases/200 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Vincent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Thijs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of Leuven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cases/controls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David Werring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University College London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 cases by 2018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T.H.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Chang Gung Memorial Hospital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480 cases/controls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y.a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86524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ICH </a:t>
            </a:r>
            <a:r>
              <a:rPr lang="en-US" dirty="0" err="1" smtClean="0"/>
              <a:t>Exome</a:t>
            </a:r>
            <a:r>
              <a:rPr lang="en-US" dirty="0" smtClean="0"/>
              <a:t> Array: European Ancestry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8128976"/>
              </p:ext>
            </p:extLst>
          </p:nvPr>
        </p:nvGraphicFramePr>
        <p:xfrm>
          <a:off x="76200" y="2133600"/>
          <a:ext cx="8991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295400"/>
                <a:gridCol w="1600200"/>
                <a:gridCol w="1676400"/>
                <a:gridCol w="1143000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</a:t>
                      </a:r>
                      <a:r>
                        <a:rPr lang="en-US" sz="2000" baseline="0" dirty="0" smtClean="0"/>
                        <a:t> ICH (n)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Deep ICH (%)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Lobar ICH (%)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Controls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GOCHA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430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---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430 (100)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468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GERFHS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196 (61)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125 (39)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327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Malmo</a:t>
                      </a:r>
                      <a:r>
                        <a:rPr lang="en-US" sz="2000" baseline="0" dirty="0" smtClean="0"/>
                        <a:t> Diet and Cancer Study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McMaster</a:t>
                      </a:r>
                      <a:r>
                        <a:rPr lang="en-US" sz="2000" baseline="0" dirty="0" smtClean="0"/>
                        <a:t> University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468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791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196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555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1,263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9987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ERICH</a:t>
            </a:r>
          </a:p>
          <a:p>
            <a:pPr lvl="1"/>
            <a:r>
              <a:rPr lang="en-US" dirty="0" smtClean="0"/>
              <a:t>Recovery</a:t>
            </a:r>
          </a:p>
          <a:p>
            <a:pPr lvl="1"/>
            <a:r>
              <a:rPr lang="en-US" dirty="0" smtClean="0"/>
              <a:t>Recurrence</a:t>
            </a:r>
          </a:p>
          <a:p>
            <a:r>
              <a:rPr lang="en-US" dirty="0" smtClean="0"/>
              <a:t>RACE</a:t>
            </a:r>
          </a:p>
          <a:p>
            <a:r>
              <a:rPr lang="en-US" dirty="0" err="1" smtClean="0"/>
              <a:t>Megastroke</a:t>
            </a:r>
            <a:endParaRPr lang="en-US" dirty="0" smtClean="0"/>
          </a:p>
          <a:p>
            <a:r>
              <a:rPr lang="en-US" dirty="0" smtClean="0"/>
              <a:t>Sharing platform (R24 application)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0869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Platform for accelerating genetic discovery for cerebrovascular disease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662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142863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931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can do now: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Harmonize and align data </a:t>
            </a:r>
          </a:p>
          <a:p>
            <a:pPr lvl="1"/>
            <a:r>
              <a:rPr lang="en-US" dirty="0" err="1" smtClean="0"/>
              <a:t>MegaSTROKE</a:t>
            </a:r>
            <a:endParaRPr lang="en-US" dirty="0" smtClean="0"/>
          </a:p>
          <a:p>
            <a:pPr lvl="1"/>
            <a:r>
              <a:rPr lang="en-US" dirty="0" smtClean="0"/>
              <a:t>We need to set up a resource akin to the R24 no matter whether we are funded this time or next</a:t>
            </a:r>
          </a:p>
          <a:p>
            <a:endParaRPr lang="en-US" dirty="0" smtClean="0"/>
          </a:p>
          <a:p>
            <a:r>
              <a:rPr lang="en-US" dirty="0" smtClean="0"/>
              <a:t>Protocols exist, we’ve agreed on them</a:t>
            </a:r>
          </a:p>
          <a:p>
            <a:pPr lvl="1"/>
            <a:r>
              <a:rPr lang="en-US" dirty="0" err="1" smtClean="0"/>
              <a:t>Majersik</a:t>
            </a:r>
            <a:r>
              <a:rPr lang="en-US" dirty="0" smtClean="0"/>
              <a:t> et al. 2014, Battey et al. 2014</a:t>
            </a:r>
          </a:p>
          <a:p>
            <a:endParaRPr lang="en-US" dirty="0" smtClean="0"/>
          </a:p>
          <a:p>
            <a:r>
              <a:rPr lang="en-US" dirty="0" smtClean="0"/>
              <a:t>We can use this lead time productively to get a head start on the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05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905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ICH Exome Array: Single-SNP Association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57729"/>
            <a:ext cx="6096000" cy="559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5274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675" y="95250"/>
            <a:ext cx="8229600" cy="1143000"/>
          </a:xfrm>
        </p:spPr>
        <p:txBody>
          <a:bodyPr/>
          <a:lstStyle/>
          <a:p>
            <a:r>
              <a:rPr lang="en-US" dirty="0" smtClean="0"/>
              <a:t>ICH Exome Array</a:t>
            </a:r>
            <a:r>
              <a:rPr lang="en-US" smtClean="0"/>
              <a:t>: Underpowered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5019" y="990600"/>
            <a:ext cx="5700712" cy="535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6644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RosandPresentationTheme</Template>
  <TotalTime>14177</TotalTime>
  <Words>757</Words>
  <Application>Microsoft Office PowerPoint</Application>
  <PresentationFormat>On-screen Show (4:3)</PresentationFormat>
  <Paragraphs>290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ISGC Sites</vt:lpstr>
      <vt:lpstr>ICH meta-analysis phase 2: Discovery</vt:lpstr>
      <vt:lpstr>ICH GWAS Meta-analysis</vt:lpstr>
      <vt:lpstr>ICH GWAS Meta-analysis Phase 2: Replication</vt:lpstr>
      <vt:lpstr>Samples for future studies</vt:lpstr>
      <vt:lpstr>GERFHS IV</vt:lpstr>
      <vt:lpstr>GERFHS IV Recruitment</vt:lpstr>
      <vt:lpstr>ICH Exome Array: European Ancestry</vt:lpstr>
      <vt:lpstr>Additional studies</vt:lpstr>
      <vt:lpstr>Platform for accelerating genetic discovery for cerebrovascular disease </vt:lpstr>
      <vt:lpstr>Slide 11</vt:lpstr>
      <vt:lpstr>What we can do now:</vt:lpstr>
      <vt:lpstr>ICH Exome Array: Single-SNP Association</vt:lpstr>
      <vt:lpstr>ICH Exome Array: Underpowered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Valerie Valant</dc:creator>
  <cp:lastModifiedBy>Stephen Bevan</cp:lastModifiedBy>
  <cp:revision>595</cp:revision>
  <cp:lastPrinted>2013-01-30T11:37:04Z</cp:lastPrinted>
  <dcterms:created xsi:type="dcterms:W3CDTF">2012-10-18T15:00:03Z</dcterms:created>
  <dcterms:modified xsi:type="dcterms:W3CDTF">2014-12-05T16:04:58Z</dcterms:modified>
</cp:coreProperties>
</file>