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21"/>
  </p:notesMasterIdLst>
  <p:handoutMasterIdLst>
    <p:handoutMasterId r:id="rId22"/>
  </p:handoutMasterIdLst>
  <p:sldIdLst>
    <p:sldId id="257" r:id="rId3"/>
    <p:sldId id="451" r:id="rId4"/>
    <p:sldId id="452" r:id="rId5"/>
    <p:sldId id="476" r:id="rId6"/>
    <p:sldId id="455" r:id="rId7"/>
    <p:sldId id="469" r:id="rId8"/>
    <p:sldId id="471" r:id="rId9"/>
    <p:sldId id="445" r:id="rId10"/>
    <p:sldId id="457" r:id="rId11"/>
    <p:sldId id="472" r:id="rId12"/>
    <p:sldId id="473" r:id="rId13"/>
    <p:sldId id="479" r:id="rId14"/>
    <p:sldId id="444" r:id="rId15"/>
    <p:sldId id="474" r:id="rId16"/>
    <p:sldId id="475" r:id="rId17"/>
    <p:sldId id="477" r:id="rId18"/>
    <p:sldId id="480" r:id="rId19"/>
    <p:sldId id="462" r:id="rId20"/>
  </p:sldIdLst>
  <p:sldSz cx="9144000" cy="6858000" type="screen4x3"/>
  <p:notesSz cx="6858000" cy="9144000"/>
  <p:custDataLst>
    <p:tags r:id="rId23"/>
  </p:custDataLst>
  <p:defaultTex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showPr>
  <p:clrMru>
    <a:srgbClr val="FFCC00"/>
    <a:srgbClr val="FFFF66"/>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1" d="100"/>
          <a:sy n="81" d="100"/>
        </p:scale>
        <p:origin x="-1848" y="-6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24" d="100"/>
          <a:sy n="124" d="100"/>
        </p:scale>
        <p:origin x="-2896"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2" name="Rectangle 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Georgia" pitchFamily="18" charset="0"/>
                <a:ea typeface="ＭＳ Ｐゴシック" pitchFamily="-49" charset="-128"/>
                <a:cs typeface="+mn-cs"/>
              </a:defRPr>
            </a:lvl1pPr>
          </a:lstStyle>
          <a:p>
            <a:pPr>
              <a:defRPr/>
            </a:pPr>
            <a:r>
              <a:rPr lang="en-US"/>
              <a:t>[title of presentation]</a:t>
            </a:r>
          </a:p>
        </p:txBody>
      </p:sp>
      <p:sp>
        <p:nvSpPr>
          <p:cNvPr id="4103" name="Rectangle 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Georgia" pitchFamily="18" charset="0"/>
                <a:ea typeface="ＭＳ Ｐゴシック" pitchFamily="-49" charset="-128"/>
                <a:cs typeface="+mn-cs"/>
              </a:defRPr>
            </a:lvl1pPr>
          </a:lstStyle>
          <a:p>
            <a:pPr>
              <a:defRPr/>
            </a:pPr>
            <a:endParaRPr lang="en-US"/>
          </a:p>
        </p:txBody>
      </p:sp>
      <p:sp>
        <p:nvSpPr>
          <p:cNvPr id="14340" name="Rectangle 8"/>
          <p:cNvSpPr>
            <a:spLocks noChangeArrowheads="1"/>
          </p:cNvSpPr>
          <p:nvPr/>
        </p:nvSpPr>
        <p:spPr bwMode="auto">
          <a:xfrm>
            <a:off x="0" y="8686800"/>
            <a:ext cx="4495800" cy="457200"/>
          </a:xfrm>
          <a:prstGeom prst="rect">
            <a:avLst/>
          </a:prstGeom>
          <a:noFill/>
          <a:ln w="9525">
            <a:noFill/>
            <a:miter lim="800000"/>
            <a:headEnd/>
            <a:tailEnd/>
          </a:ln>
        </p:spPr>
        <p:txBody>
          <a:bodyPr anchor="b"/>
          <a:lstStyle/>
          <a:p>
            <a:r>
              <a:rPr lang="en-US" sz="1200">
                <a:latin typeface="Georgia" pitchFamily="18" charset="0"/>
              </a:rPr>
              <a:t>University of Virginia Health System</a:t>
            </a:r>
          </a:p>
        </p:txBody>
      </p:sp>
      <p:sp>
        <p:nvSpPr>
          <p:cNvPr id="14341" name="Rectangle 9"/>
          <p:cNvSpPr>
            <a:spLocks noChangeArrowheads="1"/>
          </p:cNvSpPr>
          <p:nvPr/>
        </p:nvSpPr>
        <p:spPr bwMode="auto">
          <a:xfrm>
            <a:off x="4800600" y="8686800"/>
            <a:ext cx="2057400" cy="457200"/>
          </a:xfrm>
          <a:prstGeom prst="rect">
            <a:avLst/>
          </a:prstGeom>
          <a:noFill/>
          <a:ln w="9525">
            <a:noFill/>
            <a:miter lim="800000"/>
            <a:headEnd/>
            <a:tailEnd/>
          </a:ln>
        </p:spPr>
        <p:txBody>
          <a:bodyPr anchor="b"/>
          <a:lstStyle/>
          <a:p>
            <a:pPr algn="r"/>
            <a:fld id="{9853E2A4-ADD7-4ED1-9314-E905009835A2}" type="slidenum">
              <a:rPr lang="en-US" sz="1200">
                <a:latin typeface="Georgia" pitchFamily="18" charset="0"/>
              </a:rPr>
              <a:pPr algn="r"/>
              <a:t>‹#›</a:t>
            </a:fld>
            <a:endParaRPr lang="en-US" sz="1200">
              <a:latin typeface="Georgia" pitchFamily="18"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Georgia" pitchFamily="18" charset="0"/>
                <a:ea typeface="ＭＳ Ｐゴシック" pitchFamily="-49" charset="-128"/>
                <a:cs typeface="+mn-cs"/>
              </a:defRPr>
            </a:lvl1pPr>
          </a:lstStyle>
          <a:p>
            <a:pPr>
              <a:defRPr/>
            </a:pPr>
            <a:r>
              <a:rPr lang="en-US"/>
              <a:t>[title of presentation]</a:t>
            </a:r>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Georgia" pitchFamily="18" charset="0"/>
                <a:ea typeface="ＭＳ Ｐゴシック" pitchFamily="-49" charset="-128"/>
                <a:cs typeface="+mn-cs"/>
              </a:defRPr>
            </a:lvl1pPr>
          </a:lstStyle>
          <a:p>
            <a:pPr>
              <a:defRPr/>
            </a:pPr>
            <a:endParaRPr lang="en-US"/>
          </a:p>
        </p:txBody>
      </p:sp>
      <p:sp>
        <p:nvSpPr>
          <p:cNvPr id="15364"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6800"/>
            <a:ext cx="4495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eorgia" pitchFamily="18" charset="0"/>
                <a:ea typeface="ＭＳ Ｐゴシック" pitchFamily="-49" charset="-128"/>
                <a:cs typeface="+mn-cs"/>
              </a:defRPr>
            </a:lvl1pPr>
          </a:lstStyle>
          <a:p>
            <a:pPr>
              <a:defRPr/>
            </a:pPr>
            <a:r>
              <a:rPr lang="en-US"/>
              <a:t>University of Virginia Health System</a:t>
            </a:r>
          </a:p>
        </p:txBody>
      </p:sp>
      <p:sp>
        <p:nvSpPr>
          <p:cNvPr id="8199" name="Rectangle 7"/>
          <p:cNvSpPr>
            <a:spLocks noGrp="1" noChangeArrowheads="1"/>
          </p:cNvSpPr>
          <p:nvPr>
            <p:ph type="sldNum" sz="quarter" idx="5"/>
          </p:nvPr>
        </p:nvSpPr>
        <p:spPr bwMode="auto">
          <a:xfrm>
            <a:off x="4800600" y="8686800"/>
            <a:ext cx="2057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eorgia" pitchFamily="18" charset="0"/>
              </a:defRPr>
            </a:lvl1pPr>
          </a:lstStyle>
          <a:p>
            <a:fld id="{DB017F13-0D72-46E3-839F-CB0A8A9BDD62}" type="slidenum">
              <a:rPr lang="en-US"/>
              <a:pPr/>
              <a:t>‹#›</a:t>
            </a:fld>
            <a:endParaRPr lang="en-US"/>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Georgia" pitchFamily="18" charset="0"/>
        <a:ea typeface="ＭＳ Ｐゴシック" pitchFamily="-49"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Georgia" pitchFamily="18" charset="0"/>
        <a:ea typeface="ＭＳ Ｐゴシック" pitchFamily="-49" charset="-128"/>
        <a:cs typeface="+mn-cs"/>
      </a:defRPr>
    </a:lvl2pPr>
    <a:lvl3pPr marL="914400" algn="l" rtl="0" eaLnBrk="0" fontAlgn="base" hangingPunct="0">
      <a:spcBef>
        <a:spcPct val="30000"/>
      </a:spcBef>
      <a:spcAft>
        <a:spcPct val="0"/>
      </a:spcAft>
      <a:defRPr sz="1200" kern="1200">
        <a:solidFill>
          <a:schemeClr val="tx1"/>
        </a:solidFill>
        <a:latin typeface="Georgia" pitchFamily="18" charset="0"/>
        <a:ea typeface="ＭＳ Ｐゴシック" pitchFamily="-49" charset="-128"/>
        <a:cs typeface="+mn-cs"/>
      </a:defRPr>
    </a:lvl3pPr>
    <a:lvl4pPr marL="1371600" algn="l" rtl="0" eaLnBrk="0" fontAlgn="base" hangingPunct="0">
      <a:spcBef>
        <a:spcPct val="30000"/>
      </a:spcBef>
      <a:spcAft>
        <a:spcPct val="0"/>
      </a:spcAft>
      <a:defRPr sz="1200" kern="1200">
        <a:solidFill>
          <a:schemeClr val="tx1"/>
        </a:solidFill>
        <a:latin typeface="Georgia" pitchFamily="18" charset="0"/>
        <a:ea typeface="ＭＳ Ｐゴシック" pitchFamily="-49" charset="-128"/>
        <a:cs typeface="+mn-cs"/>
      </a:defRPr>
    </a:lvl4pPr>
    <a:lvl5pPr marL="1828800" algn="l" rtl="0" eaLnBrk="0" fontAlgn="base" hangingPunct="0">
      <a:spcBef>
        <a:spcPct val="30000"/>
      </a:spcBef>
      <a:spcAft>
        <a:spcPct val="0"/>
      </a:spcAft>
      <a:defRPr sz="1200" kern="1200">
        <a:solidFill>
          <a:schemeClr val="tx1"/>
        </a:solidFill>
        <a:latin typeface="Georgia" pitchFamily="18" charset="0"/>
        <a:ea typeface="ＭＳ Ｐゴシック" pitchFamily="-49"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hdr" sz="quarter"/>
          </p:nvPr>
        </p:nvSpPr>
        <p:spPr>
          <a:noFill/>
        </p:spPr>
        <p:txBody>
          <a:bodyPr/>
          <a:lstStyle/>
          <a:p>
            <a:r>
              <a:rPr lang="en-US" smtClean="0">
                <a:ea typeface="ＭＳ Ｐゴシック" pitchFamily="34" charset="-128"/>
              </a:rPr>
              <a:t>[title of presentation]</a:t>
            </a:r>
          </a:p>
        </p:txBody>
      </p:sp>
      <p:sp>
        <p:nvSpPr>
          <p:cNvPr id="17410" name="Rectangle 6"/>
          <p:cNvSpPr>
            <a:spLocks noGrp="1" noChangeArrowheads="1"/>
          </p:cNvSpPr>
          <p:nvPr>
            <p:ph type="ftr" sz="quarter" idx="4"/>
          </p:nvPr>
        </p:nvSpPr>
        <p:spPr>
          <a:noFill/>
        </p:spPr>
        <p:txBody>
          <a:bodyPr/>
          <a:lstStyle/>
          <a:p>
            <a:r>
              <a:rPr lang="en-US" smtClean="0">
                <a:ea typeface="ＭＳ Ｐゴシック" pitchFamily="34" charset="-128"/>
              </a:rPr>
              <a:t>University of Virginia Health System</a:t>
            </a:r>
          </a:p>
        </p:txBody>
      </p:sp>
      <p:sp>
        <p:nvSpPr>
          <p:cNvPr id="17411" name="Rectangle 7"/>
          <p:cNvSpPr>
            <a:spLocks noGrp="1" noChangeArrowheads="1"/>
          </p:cNvSpPr>
          <p:nvPr>
            <p:ph type="sldNum" sz="quarter" idx="5"/>
          </p:nvPr>
        </p:nvSpPr>
        <p:spPr>
          <a:noFill/>
        </p:spPr>
        <p:txBody>
          <a:bodyPr/>
          <a:lstStyle/>
          <a:p>
            <a:fld id="{50121BD5-20E6-4E6D-839E-3CD8AA2F630E}" type="slidenum">
              <a:rPr lang="en-US"/>
              <a:pPr/>
              <a:t>1</a:t>
            </a:fld>
            <a:endParaRPr lang="en-US"/>
          </a:p>
        </p:txBody>
      </p:sp>
      <p:sp>
        <p:nvSpPr>
          <p:cNvPr id="17412" name="Rectangle 2"/>
          <p:cNvSpPr>
            <a:spLocks noChangeArrowheads="1" noTextEdit="1"/>
          </p:cNvSpPr>
          <p:nvPr>
            <p:ph type="sldImg"/>
          </p:nvPr>
        </p:nvSpPr>
        <p:spPr>
          <a:ln/>
        </p:spPr>
      </p:sp>
      <p:sp>
        <p:nvSpPr>
          <p:cNvPr id="17413"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r>
              <a:rPr lang="en-US" b="1" smtClean="0">
                <a:ea typeface="ＭＳ Ｐゴシック" pitchFamily="34" charset="-128"/>
              </a:rPr>
              <a:t>Author disclosures requested.</a:t>
            </a:r>
            <a:endParaRPr lang="en-US" smtClean="0">
              <a:ea typeface="ＭＳ Ｐゴシック" pitchFamily="34" charset="-128"/>
            </a:endParaRPr>
          </a:p>
          <a:p>
            <a:r>
              <a:rPr lang="en-US" smtClean="0">
                <a:ea typeface="ＭＳ Ｐゴシック" pitchFamily="34" charset="-128"/>
              </a:rPr>
              <a:t> </a:t>
            </a:r>
          </a:p>
          <a:p>
            <a:r>
              <a:rPr lang="en-US" i="1" smtClean="0">
                <a:ea typeface="ＭＳ Ｐゴシック" pitchFamily="34" charset="-128"/>
              </a:rPr>
              <a:t>Do Genetic Risk Variants Associated with Renal and Retinal Microvascular Disease also Contribute to Stroke Risk?</a:t>
            </a:r>
            <a:r>
              <a:rPr lang="en-US" smtClean="0">
                <a:ea typeface="ＭＳ Ｐゴシック" pitchFamily="34" charset="-128"/>
              </a:rPr>
              <a:t> - by Liz Holliday</a:t>
            </a:r>
            <a:r>
              <a:rPr lang="en-US" b="1" i="1" smtClean="0">
                <a:ea typeface="ＭＳ Ｐゴシック" pitchFamily="34" charset="-128"/>
              </a:rPr>
              <a:t>. </a:t>
            </a:r>
            <a:endParaRPr lang="en-US" smtClean="0">
              <a:ea typeface="ＭＳ Ｐゴシック" pitchFamily="34" charset="-128"/>
            </a:endParaRPr>
          </a:p>
          <a:p>
            <a:r>
              <a:rPr lang="en-US" smtClean="0">
                <a:ea typeface="ＭＳ Ｐゴシック" pitchFamily="34" charset="-128"/>
              </a:rPr>
              <a:t> </a:t>
            </a:r>
          </a:p>
          <a:p>
            <a:r>
              <a:rPr lang="en-US" i="1" smtClean="0">
                <a:ea typeface="ＭＳ Ｐゴシック" pitchFamily="34" charset="-128"/>
              </a:rPr>
              <a:t>Cross Replication of Susceptibility Loci for Migraine and Ischaemic Stroke and Meta Analysis </a:t>
            </a:r>
            <a:r>
              <a:rPr lang="en-US" smtClean="0">
                <a:ea typeface="ＭＳ Ｐゴシック" pitchFamily="34" charset="-128"/>
              </a:rPr>
              <a:t>– by Rainer Malik and Martin Dichgans. Under review in</a:t>
            </a:r>
            <a:r>
              <a:rPr lang="en-US" b="1" smtClean="0">
                <a:ea typeface="ＭＳ Ｐゴシック" pitchFamily="34" charset="-128"/>
              </a:rPr>
              <a:t> </a:t>
            </a:r>
            <a:r>
              <a:rPr lang="en-US" b="1" i="1" smtClean="0">
                <a:ea typeface="ＭＳ Ｐゴシック" pitchFamily="34" charset="-128"/>
              </a:rPr>
              <a:t>Neurology. Update: </a:t>
            </a:r>
            <a:r>
              <a:rPr lang="en-US" smtClean="0">
                <a:ea typeface="ＭＳ Ｐゴシック" pitchFamily="34" charset="-128"/>
              </a:rPr>
              <a:t>revision invited-</a:t>
            </a:r>
          </a:p>
          <a:p>
            <a:r>
              <a:rPr lang="en-US" b="1" i="1" smtClean="0">
                <a:ea typeface="ＭＳ Ｐゴシック" pitchFamily="34" charset="-128"/>
              </a:rPr>
              <a:t> </a:t>
            </a:r>
            <a:endParaRPr lang="en-US" smtClean="0">
              <a:ea typeface="ＭＳ Ｐゴシック" pitchFamily="34" charset="-128"/>
            </a:endParaRPr>
          </a:p>
          <a:p>
            <a:r>
              <a:rPr lang="en-US" i="1" smtClean="0">
                <a:ea typeface="ＭＳ Ｐゴシック" pitchFamily="34" charset="-128"/>
              </a:rPr>
              <a:t>Evidence of a shared genetic contribution to Ischaemic stroke and Alzheimer's Disease: results from genome-wide analyses </a:t>
            </a:r>
            <a:r>
              <a:rPr lang="en-US" smtClean="0">
                <a:ea typeface="ＭＳ Ｐゴシック" pitchFamily="34" charset="-128"/>
              </a:rPr>
              <a:t>by Mathew Traylor and Hugh Markus</a:t>
            </a:r>
            <a:r>
              <a:rPr lang="en-US" i="1" smtClean="0">
                <a:ea typeface="ＭＳ Ｐゴシック" pitchFamily="34" charset="-128"/>
              </a:rPr>
              <a:t>. </a:t>
            </a:r>
            <a:r>
              <a:rPr lang="en-US" smtClean="0">
                <a:ea typeface="ＭＳ Ｐゴシック" pitchFamily="34" charset="-128"/>
              </a:rPr>
              <a:t>Paper is being reworked and will consider resubmission after addressing concerns regarding participant overlap between AD and Stroke samples.</a:t>
            </a:r>
          </a:p>
          <a:p>
            <a:r>
              <a:rPr lang="en-US" smtClean="0">
                <a:ea typeface="ＭＳ Ｐゴシック" pitchFamily="34" charset="-128"/>
              </a:rPr>
              <a:t> </a:t>
            </a:r>
          </a:p>
          <a:p>
            <a:r>
              <a:rPr lang="en-US" i="1" smtClean="0">
                <a:ea typeface="ＭＳ Ｐゴシック" pitchFamily="34" charset="-128"/>
              </a:rPr>
              <a:t>Early Onset Stroke GWAS:</a:t>
            </a:r>
            <a:r>
              <a:rPr lang="en-US" b="1" smtClean="0">
                <a:ea typeface="ＭＳ Ｐゴシック" pitchFamily="34" charset="-128"/>
              </a:rPr>
              <a:t> </a:t>
            </a:r>
            <a:r>
              <a:rPr lang="en-US" smtClean="0">
                <a:ea typeface="ＭＳ Ｐゴシック" pitchFamily="34" charset="-128"/>
              </a:rPr>
              <a:t>by Yuching and Brachie Mitchell:</a:t>
            </a:r>
            <a:r>
              <a:rPr lang="en-US" b="1" smtClean="0">
                <a:ea typeface="ＭＳ Ｐゴシック" pitchFamily="34" charset="-128"/>
              </a:rPr>
              <a:t> </a:t>
            </a:r>
            <a:r>
              <a:rPr lang="en-US" smtClean="0">
                <a:ea typeface="ＭＳ Ｐゴシック" pitchFamily="34" charset="-128"/>
              </a:rPr>
              <a:t>Authorship is being worked out as per METASTROKE guidelines, new analyses ongoing with cut-off age of 60.</a:t>
            </a:r>
          </a:p>
          <a:p>
            <a:endParaRPr lang="en-US" smtClean="0">
              <a:ea typeface="ＭＳ Ｐゴシック" pitchFamily="34" charset="-128"/>
            </a:endParaRPr>
          </a:p>
        </p:txBody>
      </p:sp>
      <p:sp>
        <p:nvSpPr>
          <p:cNvPr id="4" name="Header Placeholder 3"/>
          <p:cNvSpPr>
            <a:spLocks noGrp="1"/>
          </p:cNvSpPr>
          <p:nvPr>
            <p:ph type="hdr" sz="quarter"/>
          </p:nvPr>
        </p:nvSpPr>
        <p:spPr/>
        <p:txBody>
          <a:bodyPr/>
          <a:lstStyle/>
          <a:p>
            <a:pPr>
              <a:defRPr/>
            </a:pPr>
            <a:r>
              <a:rPr lang="en-US" smtClean="0"/>
              <a:t>[title of presentation]</a:t>
            </a:r>
            <a:endParaRPr lang="en-US"/>
          </a:p>
        </p:txBody>
      </p:sp>
      <p:sp>
        <p:nvSpPr>
          <p:cNvPr id="5" name="Footer Placeholder 4"/>
          <p:cNvSpPr>
            <a:spLocks noGrp="1"/>
          </p:cNvSpPr>
          <p:nvPr>
            <p:ph type="ftr" sz="quarter" idx="4"/>
          </p:nvPr>
        </p:nvSpPr>
        <p:spPr/>
        <p:txBody>
          <a:bodyPr/>
          <a:lstStyle/>
          <a:p>
            <a:pPr>
              <a:defRPr/>
            </a:pPr>
            <a:r>
              <a:rPr lang="en-US" smtClean="0"/>
              <a:t>University of Virginia Health System</a:t>
            </a:r>
            <a:endParaRPr lang="en-US"/>
          </a:p>
        </p:txBody>
      </p:sp>
      <p:sp>
        <p:nvSpPr>
          <p:cNvPr id="26629" name="Slide Number Placeholder 5"/>
          <p:cNvSpPr>
            <a:spLocks noGrp="1"/>
          </p:cNvSpPr>
          <p:nvPr>
            <p:ph type="sldNum" sz="quarter" idx="5"/>
          </p:nvPr>
        </p:nvSpPr>
        <p:spPr>
          <a:noFill/>
        </p:spPr>
        <p:txBody>
          <a:bodyPr/>
          <a:lstStyle/>
          <a:p>
            <a:fld id="{7A0907E2-93FA-4AA7-A9B6-833753E9AFB2}" type="slidenum">
              <a:rPr lang="en-US"/>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p:spPr>
        <p:txBody>
          <a:bodyPr/>
          <a:lstStyle/>
          <a:p>
            <a:r>
              <a:rPr lang="en-US" smtClean="0">
                <a:ea typeface="ＭＳ Ｐゴシック" pitchFamily="34" charset="-128"/>
              </a:rPr>
              <a:t>  </a:t>
            </a:r>
          </a:p>
          <a:p>
            <a:r>
              <a:rPr lang="en-US" i="1" smtClean="0">
                <a:ea typeface="ＭＳ Ｐゴシック" pitchFamily="34" charset="-128"/>
              </a:rPr>
              <a:t>Early Onset Stroke GWAS:</a:t>
            </a:r>
            <a:r>
              <a:rPr lang="en-US" b="1" smtClean="0">
                <a:ea typeface="ＭＳ Ｐゴシック" pitchFamily="34" charset="-128"/>
              </a:rPr>
              <a:t> </a:t>
            </a:r>
            <a:r>
              <a:rPr lang="en-US" smtClean="0">
                <a:ea typeface="ＭＳ Ｐゴシック" pitchFamily="34" charset="-128"/>
              </a:rPr>
              <a:t>by Yuching and Brachie Mitchell:</a:t>
            </a:r>
            <a:r>
              <a:rPr lang="en-US" b="1" smtClean="0">
                <a:ea typeface="ＭＳ Ｐゴシック" pitchFamily="34" charset="-128"/>
              </a:rPr>
              <a:t> </a:t>
            </a:r>
            <a:r>
              <a:rPr lang="en-US" smtClean="0">
                <a:ea typeface="ＭＳ Ｐゴシック" pitchFamily="34" charset="-128"/>
              </a:rPr>
              <a:t>Authorship is being worked out as per METASTROKE guidelines, new analyses ongoing with cut-off age of 60.</a:t>
            </a:r>
          </a:p>
          <a:p>
            <a:endParaRPr lang="en-US" smtClean="0">
              <a:ea typeface="ＭＳ Ｐゴシック" pitchFamily="34" charset="-128"/>
            </a:endParaRPr>
          </a:p>
        </p:txBody>
      </p:sp>
      <p:sp>
        <p:nvSpPr>
          <p:cNvPr id="4" name="Header Placeholder 3"/>
          <p:cNvSpPr>
            <a:spLocks noGrp="1"/>
          </p:cNvSpPr>
          <p:nvPr>
            <p:ph type="hdr" sz="quarter"/>
          </p:nvPr>
        </p:nvSpPr>
        <p:spPr/>
        <p:txBody>
          <a:bodyPr/>
          <a:lstStyle/>
          <a:p>
            <a:pPr>
              <a:defRPr/>
            </a:pPr>
            <a:r>
              <a:rPr lang="en-US" smtClean="0"/>
              <a:t>[title of presentation]</a:t>
            </a:r>
            <a:endParaRPr lang="en-US"/>
          </a:p>
        </p:txBody>
      </p:sp>
      <p:sp>
        <p:nvSpPr>
          <p:cNvPr id="5" name="Footer Placeholder 4"/>
          <p:cNvSpPr>
            <a:spLocks noGrp="1"/>
          </p:cNvSpPr>
          <p:nvPr>
            <p:ph type="ftr" sz="quarter" idx="4"/>
          </p:nvPr>
        </p:nvSpPr>
        <p:spPr/>
        <p:txBody>
          <a:bodyPr/>
          <a:lstStyle/>
          <a:p>
            <a:pPr>
              <a:defRPr/>
            </a:pPr>
            <a:r>
              <a:rPr lang="en-US" smtClean="0"/>
              <a:t>University of Virginia Health System</a:t>
            </a:r>
            <a:endParaRPr lang="en-US"/>
          </a:p>
        </p:txBody>
      </p:sp>
      <p:sp>
        <p:nvSpPr>
          <p:cNvPr id="28677" name="Slide Number Placeholder 5"/>
          <p:cNvSpPr>
            <a:spLocks noGrp="1"/>
          </p:cNvSpPr>
          <p:nvPr>
            <p:ph type="sldNum" sz="quarter" idx="5"/>
          </p:nvPr>
        </p:nvSpPr>
        <p:spPr>
          <a:noFill/>
        </p:spPr>
        <p:txBody>
          <a:bodyPr/>
          <a:lstStyle/>
          <a:p>
            <a:fld id="{BCC05918-BE99-4E74-9847-0E44E093FF9C}" type="slidenum">
              <a:rPr lang="en-US"/>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p:spPr>
        <p:txBody>
          <a:bodyPr/>
          <a:lstStyle/>
          <a:p>
            <a:r>
              <a:rPr lang="en-US" smtClean="0">
                <a:ea typeface="ＭＳ Ｐゴシック" pitchFamily="34" charset="-128"/>
              </a:rPr>
              <a:t>  </a:t>
            </a:r>
          </a:p>
          <a:p>
            <a:r>
              <a:rPr lang="en-US" smtClean="0">
                <a:ea typeface="ＭＳ Ｐゴシック" pitchFamily="34" charset="-128"/>
              </a:rPr>
              <a:t>:</a:t>
            </a:r>
            <a:r>
              <a:rPr lang="en-US" b="1" smtClean="0">
                <a:ea typeface="ＭＳ Ｐゴシック" pitchFamily="34" charset="-128"/>
              </a:rPr>
              <a:t> </a:t>
            </a:r>
            <a:r>
              <a:rPr lang="en-US" smtClean="0">
                <a:ea typeface="ＭＳ Ｐゴシック" pitchFamily="34" charset="-128"/>
              </a:rPr>
              <a:t>Authorship is being worked out as per METASTROKE guidelines, new analyses ongoing with cut-off age of 60.</a:t>
            </a:r>
          </a:p>
          <a:p>
            <a:endParaRPr lang="en-US" smtClean="0">
              <a:ea typeface="ＭＳ Ｐゴシック" pitchFamily="34" charset="-128"/>
            </a:endParaRPr>
          </a:p>
        </p:txBody>
      </p:sp>
      <p:sp>
        <p:nvSpPr>
          <p:cNvPr id="4" name="Header Placeholder 3"/>
          <p:cNvSpPr>
            <a:spLocks noGrp="1"/>
          </p:cNvSpPr>
          <p:nvPr>
            <p:ph type="hdr" sz="quarter"/>
          </p:nvPr>
        </p:nvSpPr>
        <p:spPr/>
        <p:txBody>
          <a:bodyPr/>
          <a:lstStyle/>
          <a:p>
            <a:pPr>
              <a:defRPr/>
            </a:pPr>
            <a:r>
              <a:rPr lang="en-US" smtClean="0"/>
              <a:t>[title of presentation]</a:t>
            </a:r>
            <a:endParaRPr lang="en-US"/>
          </a:p>
        </p:txBody>
      </p:sp>
      <p:sp>
        <p:nvSpPr>
          <p:cNvPr id="5" name="Footer Placeholder 4"/>
          <p:cNvSpPr>
            <a:spLocks noGrp="1"/>
          </p:cNvSpPr>
          <p:nvPr>
            <p:ph type="ftr" sz="quarter" idx="4"/>
          </p:nvPr>
        </p:nvSpPr>
        <p:spPr/>
        <p:txBody>
          <a:bodyPr/>
          <a:lstStyle/>
          <a:p>
            <a:pPr>
              <a:defRPr/>
            </a:pPr>
            <a:r>
              <a:rPr lang="en-US" smtClean="0"/>
              <a:t>University of Virginia Health System</a:t>
            </a:r>
            <a:endParaRPr lang="en-US"/>
          </a:p>
        </p:txBody>
      </p:sp>
      <p:sp>
        <p:nvSpPr>
          <p:cNvPr id="30725" name="Slide Number Placeholder 5"/>
          <p:cNvSpPr>
            <a:spLocks noGrp="1"/>
          </p:cNvSpPr>
          <p:nvPr>
            <p:ph type="sldNum" sz="quarter" idx="5"/>
          </p:nvPr>
        </p:nvSpPr>
        <p:spPr>
          <a:noFill/>
        </p:spPr>
        <p:txBody>
          <a:bodyPr/>
          <a:lstStyle/>
          <a:p>
            <a:fld id="{C32C3BD9-4B88-4D2D-8D9C-BDF95BC7DA4B}" type="slidenum">
              <a:rPr lang="en-US"/>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4505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9812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19812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609600"/>
            <a:ext cx="179070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609600"/>
            <a:ext cx="52197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914400" eaLnBrk="0" hangingPunct="0">
              <a:defRPr/>
            </a:lvl1pPr>
          </a:lstStyle>
          <a:p>
            <a:fld id="{13E5A72C-A11D-44CD-8839-FE99C4AB22AD}" type="datetimeFigureOut">
              <a:rPr lang="en-US"/>
              <a:pPr/>
              <a:t>12/5/2014</a:t>
            </a:fld>
            <a:endParaRPr lang="en-US"/>
          </a:p>
        </p:txBody>
      </p:sp>
      <p:sp>
        <p:nvSpPr>
          <p:cNvPr id="5" name="Footer Placeholder 4"/>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eaLnBrk="0" hangingPunct="0">
              <a:defRPr/>
            </a:lvl1pPr>
          </a:lstStyle>
          <a:p>
            <a:fld id="{2E3015F3-9CB2-4253-9E45-E2A9CB86FF3F}"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eaLnBrk="0" hangingPunct="0">
              <a:defRPr/>
            </a:lvl1pPr>
          </a:lstStyle>
          <a:p>
            <a:fld id="{B016CFB8-F60E-4995-970B-0F1692CA0B26}" type="datetimeFigureOut">
              <a:rPr lang="en-US"/>
              <a:pPr/>
              <a:t>12/5/2014</a:t>
            </a:fld>
            <a:endParaRPr lang="en-US"/>
          </a:p>
        </p:txBody>
      </p:sp>
      <p:sp>
        <p:nvSpPr>
          <p:cNvPr id="5" name="Footer Placeholder 4"/>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eaLnBrk="0" hangingPunct="0">
              <a:defRPr/>
            </a:lvl1pPr>
          </a:lstStyle>
          <a:p>
            <a:fld id="{EF6830A6-6E79-43CF-81E3-D2DB54A81ADA}"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14400" eaLnBrk="0" hangingPunct="0">
              <a:defRPr/>
            </a:lvl1pPr>
          </a:lstStyle>
          <a:p>
            <a:fld id="{7BA80970-E1BB-4B2F-9EC2-021B896E3403}" type="datetimeFigureOut">
              <a:rPr lang="en-US"/>
              <a:pPr/>
              <a:t>12/5/2014</a:t>
            </a:fld>
            <a:endParaRPr lang="en-US"/>
          </a:p>
        </p:txBody>
      </p:sp>
      <p:sp>
        <p:nvSpPr>
          <p:cNvPr id="5" name="Footer Placeholder 4"/>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eaLnBrk="0" hangingPunct="0">
              <a:defRPr/>
            </a:lvl1pPr>
          </a:lstStyle>
          <a:p>
            <a:fld id="{96D0C328-7A18-4DE7-A1BF-75286247AB69}"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914400" eaLnBrk="0" hangingPunct="0">
              <a:defRPr/>
            </a:lvl1pPr>
          </a:lstStyle>
          <a:p>
            <a:fld id="{6055D336-BCC0-481C-9E60-0570766C7C7D}" type="datetimeFigureOut">
              <a:rPr lang="en-US"/>
              <a:pPr/>
              <a:t>12/5/2014</a:t>
            </a:fld>
            <a:endParaRPr lang="en-US"/>
          </a:p>
        </p:txBody>
      </p:sp>
      <p:sp>
        <p:nvSpPr>
          <p:cNvPr id="6" name="Footer Placeholder 5"/>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eaLnBrk="0" hangingPunct="0">
              <a:defRPr/>
            </a:lvl1pPr>
          </a:lstStyle>
          <a:p>
            <a:fld id="{98FF3BF8-3533-47BF-8A7D-08BE3E036E3B}"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914400" eaLnBrk="0" hangingPunct="0">
              <a:defRPr/>
            </a:lvl1pPr>
          </a:lstStyle>
          <a:p>
            <a:fld id="{C28F2DA4-0C04-4D39-87FE-73F59748C86C}" type="datetimeFigureOut">
              <a:rPr lang="en-US"/>
              <a:pPr/>
              <a:t>12/5/2014</a:t>
            </a:fld>
            <a:endParaRPr lang="en-US"/>
          </a:p>
        </p:txBody>
      </p:sp>
      <p:sp>
        <p:nvSpPr>
          <p:cNvPr id="8" name="Footer Placeholder 7"/>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defTabSz="914400" eaLnBrk="0" hangingPunct="0">
              <a:defRPr/>
            </a:lvl1pPr>
          </a:lstStyle>
          <a:p>
            <a:fld id="{7B7B1E11-78C3-447B-B7AE-6574402CBF8E}"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914400" eaLnBrk="0" hangingPunct="0">
              <a:defRPr/>
            </a:lvl1pPr>
          </a:lstStyle>
          <a:p>
            <a:fld id="{C38DC3FD-E29F-4952-AAD0-2432FCB3317E}" type="datetimeFigureOut">
              <a:rPr lang="en-US"/>
              <a:pPr/>
              <a:t>12/5/2014</a:t>
            </a:fld>
            <a:endParaRPr lang="en-US"/>
          </a:p>
        </p:txBody>
      </p:sp>
      <p:sp>
        <p:nvSpPr>
          <p:cNvPr id="4" name="Footer Placeholder 3"/>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defTabSz="914400" eaLnBrk="0" hangingPunct="0">
              <a:defRPr/>
            </a:lvl1pPr>
          </a:lstStyle>
          <a:p>
            <a:fld id="{822B040C-4421-439E-A3B7-510405843ADD}"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eaLnBrk="0" hangingPunct="0">
              <a:defRPr/>
            </a:lvl1pPr>
          </a:lstStyle>
          <a:p>
            <a:fld id="{E0EFD6ED-5106-4FDB-BDA4-49CB64088BD7}" type="datetimeFigureOut">
              <a:rPr lang="en-US"/>
              <a:pPr/>
              <a:t>12/5/2014</a:t>
            </a:fld>
            <a:endParaRPr lang="en-US"/>
          </a:p>
        </p:txBody>
      </p:sp>
      <p:sp>
        <p:nvSpPr>
          <p:cNvPr id="3" name="Footer Placeholder 2"/>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914400" eaLnBrk="0" hangingPunct="0">
              <a:defRPr/>
            </a:lvl1pPr>
          </a:lstStyle>
          <a:p>
            <a:fld id="{D06CA64E-847A-4878-95AD-4734FF5760E9}"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400" eaLnBrk="0" hangingPunct="0">
              <a:defRPr/>
            </a:lvl1pPr>
          </a:lstStyle>
          <a:p>
            <a:fld id="{F3ABBE4C-3E78-4AAA-9C18-AA6E6BB67234}" type="datetimeFigureOut">
              <a:rPr lang="en-US"/>
              <a:pPr/>
              <a:t>12/5/2014</a:t>
            </a:fld>
            <a:endParaRPr lang="en-US"/>
          </a:p>
        </p:txBody>
      </p:sp>
      <p:sp>
        <p:nvSpPr>
          <p:cNvPr id="6" name="Footer Placeholder 5"/>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eaLnBrk="0" hangingPunct="0">
              <a:defRPr/>
            </a:lvl1pPr>
          </a:lstStyle>
          <a:p>
            <a:fld id="{B2496879-13F0-4DB3-8826-AA8D765701A8}"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400" eaLnBrk="0" hangingPunct="0">
              <a:defRPr/>
            </a:lvl1pPr>
          </a:lstStyle>
          <a:p>
            <a:fld id="{7B1EEA14-5DE9-4CB9-81A5-D7177D0F1A29}" type="datetimeFigureOut">
              <a:rPr lang="en-US"/>
              <a:pPr/>
              <a:t>12/5/2014</a:t>
            </a:fld>
            <a:endParaRPr lang="en-US"/>
          </a:p>
        </p:txBody>
      </p:sp>
      <p:sp>
        <p:nvSpPr>
          <p:cNvPr id="6" name="Footer Placeholder 5"/>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eaLnBrk="0" hangingPunct="0">
              <a:defRPr/>
            </a:lvl1pPr>
          </a:lstStyle>
          <a:p>
            <a:fld id="{F23F86A0-08F0-4B63-807B-FE60263974C9}"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eaLnBrk="0" hangingPunct="0">
              <a:defRPr/>
            </a:lvl1pPr>
          </a:lstStyle>
          <a:p>
            <a:fld id="{3267E48B-2A92-482E-B796-500F481D317E}" type="datetimeFigureOut">
              <a:rPr lang="en-US"/>
              <a:pPr/>
              <a:t>12/5/2014</a:t>
            </a:fld>
            <a:endParaRPr lang="en-US"/>
          </a:p>
        </p:txBody>
      </p:sp>
      <p:sp>
        <p:nvSpPr>
          <p:cNvPr id="5" name="Footer Placeholder 4"/>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eaLnBrk="0" hangingPunct="0">
              <a:defRPr/>
            </a:lvl1pPr>
          </a:lstStyle>
          <a:p>
            <a:fld id="{89DE9F53-5806-4F82-B2FA-DBE33859D365}"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eaLnBrk="0" hangingPunct="0">
              <a:defRPr/>
            </a:lvl1pPr>
          </a:lstStyle>
          <a:p>
            <a:fld id="{DFCADBD3-E907-49B9-A665-FA3C7C97B2AF}" type="datetimeFigureOut">
              <a:rPr lang="en-US"/>
              <a:pPr/>
              <a:t>12/5/2014</a:t>
            </a:fld>
            <a:endParaRPr lang="en-US"/>
          </a:p>
        </p:txBody>
      </p:sp>
      <p:sp>
        <p:nvSpPr>
          <p:cNvPr id="5" name="Footer Placeholder 4"/>
          <p:cNvSpPr>
            <a:spLocks noGrp="1"/>
          </p:cNvSpPr>
          <p:nvPr>
            <p:ph type="ftr" sz="quarter" idx="11"/>
          </p:nvPr>
        </p:nvSpPr>
        <p:spPr/>
        <p:txBody>
          <a:bodyPr/>
          <a:lstStyle>
            <a:lvl1pPr defTabSz="914400"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eaLnBrk="0" hangingPunct="0">
              <a:defRPr/>
            </a:lvl1pPr>
          </a:lstStyle>
          <a:p>
            <a:fld id="{67709D12-1453-4A69-99B6-88FA1590442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95400" y="609600"/>
            <a:ext cx="716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295400" y="1981200"/>
            <a:ext cx="71628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ctr" rtl="0" eaLnBrk="0" fontAlgn="base" hangingPunct="0">
        <a:spcBef>
          <a:spcPct val="0"/>
        </a:spcBef>
        <a:spcAft>
          <a:spcPct val="0"/>
        </a:spcAft>
        <a:defRPr sz="4000" b="1">
          <a:solidFill>
            <a:schemeClr val="bg1"/>
          </a:solidFill>
          <a:latin typeface="+mj-lt"/>
          <a:ea typeface="+mj-ea"/>
          <a:cs typeface="ＭＳ Ｐゴシック" charset="0"/>
        </a:defRPr>
      </a:lvl1pPr>
      <a:lvl2pPr algn="ctr" rtl="0" eaLnBrk="0" fontAlgn="base" hangingPunct="0">
        <a:spcBef>
          <a:spcPct val="0"/>
        </a:spcBef>
        <a:spcAft>
          <a:spcPct val="0"/>
        </a:spcAft>
        <a:defRPr sz="4000" b="1">
          <a:solidFill>
            <a:schemeClr val="bg1"/>
          </a:solidFill>
          <a:latin typeface="Arial" pitchFamily="34" charset="0"/>
          <a:ea typeface="ＭＳ Ｐゴシック" pitchFamily="-49" charset="-128"/>
          <a:cs typeface="ＭＳ Ｐゴシック" charset="0"/>
        </a:defRPr>
      </a:lvl2pPr>
      <a:lvl3pPr algn="ctr" rtl="0" eaLnBrk="0" fontAlgn="base" hangingPunct="0">
        <a:spcBef>
          <a:spcPct val="0"/>
        </a:spcBef>
        <a:spcAft>
          <a:spcPct val="0"/>
        </a:spcAft>
        <a:defRPr sz="4000" b="1">
          <a:solidFill>
            <a:schemeClr val="bg1"/>
          </a:solidFill>
          <a:latin typeface="Arial" pitchFamily="34" charset="0"/>
          <a:ea typeface="ＭＳ Ｐゴシック" pitchFamily="-49" charset="-128"/>
          <a:cs typeface="ＭＳ Ｐゴシック" charset="0"/>
        </a:defRPr>
      </a:lvl3pPr>
      <a:lvl4pPr algn="ctr" rtl="0" eaLnBrk="0" fontAlgn="base" hangingPunct="0">
        <a:spcBef>
          <a:spcPct val="0"/>
        </a:spcBef>
        <a:spcAft>
          <a:spcPct val="0"/>
        </a:spcAft>
        <a:defRPr sz="4000" b="1">
          <a:solidFill>
            <a:schemeClr val="bg1"/>
          </a:solidFill>
          <a:latin typeface="Arial" pitchFamily="34" charset="0"/>
          <a:ea typeface="ＭＳ Ｐゴシック" pitchFamily="-49" charset="-128"/>
          <a:cs typeface="ＭＳ Ｐゴシック" charset="0"/>
        </a:defRPr>
      </a:lvl4pPr>
      <a:lvl5pPr algn="ctr" rtl="0" eaLnBrk="0" fontAlgn="base" hangingPunct="0">
        <a:spcBef>
          <a:spcPct val="0"/>
        </a:spcBef>
        <a:spcAft>
          <a:spcPct val="0"/>
        </a:spcAft>
        <a:defRPr sz="4000" b="1">
          <a:solidFill>
            <a:schemeClr val="bg1"/>
          </a:solidFill>
          <a:latin typeface="Arial" pitchFamily="34" charset="0"/>
          <a:ea typeface="ＭＳ Ｐゴシック" pitchFamily="-49" charset="-128"/>
          <a:cs typeface="ＭＳ Ｐゴシック" charset="0"/>
        </a:defRPr>
      </a:lvl5pPr>
      <a:lvl6pPr marL="457200" algn="ctr" rtl="0" fontAlgn="base">
        <a:spcBef>
          <a:spcPct val="0"/>
        </a:spcBef>
        <a:spcAft>
          <a:spcPct val="0"/>
        </a:spcAft>
        <a:defRPr sz="4000" b="1">
          <a:solidFill>
            <a:schemeClr val="bg1"/>
          </a:solidFill>
          <a:latin typeface="Arial" pitchFamily="34" charset="0"/>
          <a:ea typeface="ＭＳ Ｐゴシック" pitchFamily="-49" charset="-128"/>
        </a:defRPr>
      </a:lvl6pPr>
      <a:lvl7pPr marL="914400" algn="ctr" rtl="0" fontAlgn="base">
        <a:spcBef>
          <a:spcPct val="0"/>
        </a:spcBef>
        <a:spcAft>
          <a:spcPct val="0"/>
        </a:spcAft>
        <a:defRPr sz="4000" b="1">
          <a:solidFill>
            <a:schemeClr val="bg1"/>
          </a:solidFill>
          <a:latin typeface="Arial" pitchFamily="34" charset="0"/>
          <a:ea typeface="ＭＳ Ｐゴシック" pitchFamily="-49" charset="-128"/>
        </a:defRPr>
      </a:lvl7pPr>
      <a:lvl8pPr marL="1371600" algn="ctr" rtl="0" fontAlgn="base">
        <a:spcBef>
          <a:spcPct val="0"/>
        </a:spcBef>
        <a:spcAft>
          <a:spcPct val="0"/>
        </a:spcAft>
        <a:defRPr sz="4000" b="1">
          <a:solidFill>
            <a:schemeClr val="bg1"/>
          </a:solidFill>
          <a:latin typeface="Arial" pitchFamily="34" charset="0"/>
          <a:ea typeface="ＭＳ Ｐゴシック" pitchFamily="-49" charset="-128"/>
        </a:defRPr>
      </a:lvl8pPr>
      <a:lvl9pPr marL="1828800" algn="ctr" rtl="0" fontAlgn="base">
        <a:spcBef>
          <a:spcPct val="0"/>
        </a:spcBef>
        <a:spcAft>
          <a:spcPct val="0"/>
        </a:spcAft>
        <a:defRPr sz="4000" b="1">
          <a:solidFill>
            <a:schemeClr val="bg1"/>
          </a:solidFill>
          <a:latin typeface="Arial" pitchFamily="34" charset="0"/>
          <a:ea typeface="ＭＳ Ｐゴシック" pitchFamily="-49" charset="-128"/>
        </a:defRPr>
      </a:lvl9pPr>
    </p:titleStyle>
    <p:bodyStyle>
      <a:lvl1pPr marL="342900" indent="-342900" algn="l" rtl="0" eaLnBrk="0" fontAlgn="base" hangingPunct="0">
        <a:spcBef>
          <a:spcPct val="20000"/>
        </a:spcBef>
        <a:spcAft>
          <a:spcPct val="0"/>
        </a:spcAft>
        <a:buChar char="•"/>
        <a:defRPr sz="3000">
          <a:solidFill>
            <a:srgbClr val="C0C0C0"/>
          </a:solidFill>
          <a:latin typeface="+mn-lt"/>
          <a:ea typeface="+mn-ea"/>
          <a:cs typeface="ＭＳ Ｐゴシック" charset="0"/>
        </a:defRPr>
      </a:lvl1pPr>
      <a:lvl2pPr marL="742950" indent="-285750" algn="l" rtl="0" eaLnBrk="0" fontAlgn="base" hangingPunct="0">
        <a:spcBef>
          <a:spcPct val="20000"/>
        </a:spcBef>
        <a:spcAft>
          <a:spcPct val="0"/>
        </a:spcAft>
        <a:buChar char="–"/>
        <a:defRPr sz="2000">
          <a:solidFill>
            <a:srgbClr val="C0C0C0"/>
          </a:solidFill>
          <a:latin typeface="+mj-lt"/>
          <a:ea typeface="+mn-ea"/>
        </a:defRPr>
      </a:lvl2pPr>
      <a:lvl3pPr marL="1143000" indent="-228600" algn="l" rtl="0" eaLnBrk="0" fontAlgn="base" hangingPunct="0">
        <a:spcBef>
          <a:spcPct val="20000"/>
        </a:spcBef>
        <a:spcAft>
          <a:spcPct val="0"/>
        </a:spcAft>
        <a:buChar char="•"/>
        <a:defRPr sz="2000">
          <a:solidFill>
            <a:srgbClr val="C0C0C0"/>
          </a:solidFill>
          <a:latin typeface="+mj-lt"/>
          <a:ea typeface="+mn-ea"/>
        </a:defRPr>
      </a:lvl3pPr>
      <a:lvl4pPr marL="1600200" indent="-228600" algn="l" rtl="0" eaLnBrk="0" fontAlgn="base" hangingPunct="0">
        <a:spcBef>
          <a:spcPct val="20000"/>
        </a:spcBef>
        <a:spcAft>
          <a:spcPct val="0"/>
        </a:spcAft>
        <a:buChar char="–"/>
        <a:defRPr sz="2000">
          <a:solidFill>
            <a:srgbClr val="C0C0C0"/>
          </a:solidFill>
          <a:latin typeface="+mj-lt"/>
          <a:ea typeface="+mn-ea"/>
        </a:defRPr>
      </a:lvl4pPr>
      <a:lvl5pPr marL="2057400" indent="-228600" algn="l" rtl="0" eaLnBrk="0" fontAlgn="base" hangingPunct="0">
        <a:spcBef>
          <a:spcPct val="20000"/>
        </a:spcBef>
        <a:spcAft>
          <a:spcPct val="0"/>
        </a:spcAft>
        <a:buSzPct val="125000"/>
        <a:buFont typeface="Times" charset="0"/>
        <a:buChar char="·"/>
        <a:defRPr sz="2000">
          <a:solidFill>
            <a:srgbClr val="C0C0C0"/>
          </a:solidFill>
          <a:latin typeface="+mj-lt"/>
          <a:ea typeface="+mn-ea"/>
        </a:defRPr>
      </a:lvl5pPr>
      <a:lvl6pPr marL="2514600" indent="-228600" algn="l" rtl="0" fontAlgn="base">
        <a:spcBef>
          <a:spcPct val="20000"/>
        </a:spcBef>
        <a:spcAft>
          <a:spcPct val="0"/>
        </a:spcAft>
        <a:buSzPct val="125000"/>
        <a:buFont typeface="Times" pitchFamily="-49" charset="0"/>
        <a:buChar char="·"/>
        <a:defRPr sz="2000">
          <a:solidFill>
            <a:srgbClr val="C0C0C0"/>
          </a:solidFill>
          <a:latin typeface="+mj-lt"/>
          <a:ea typeface="+mn-ea"/>
        </a:defRPr>
      </a:lvl6pPr>
      <a:lvl7pPr marL="2971800" indent="-228600" algn="l" rtl="0" fontAlgn="base">
        <a:spcBef>
          <a:spcPct val="20000"/>
        </a:spcBef>
        <a:spcAft>
          <a:spcPct val="0"/>
        </a:spcAft>
        <a:buSzPct val="125000"/>
        <a:buFont typeface="Times" pitchFamily="-49" charset="0"/>
        <a:buChar char="·"/>
        <a:defRPr sz="2000">
          <a:solidFill>
            <a:srgbClr val="C0C0C0"/>
          </a:solidFill>
          <a:latin typeface="+mj-lt"/>
          <a:ea typeface="+mn-ea"/>
        </a:defRPr>
      </a:lvl7pPr>
      <a:lvl8pPr marL="3429000" indent="-228600" algn="l" rtl="0" fontAlgn="base">
        <a:spcBef>
          <a:spcPct val="20000"/>
        </a:spcBef>
        <a:spcAft>
          <a:spcPct val="0"/>
        </a:spcAft>
        <a:buSzPct val="125000"/>
        <a:buFont typeface="Times" pitchFamily="-49" charset="0"/>
        <a:buChar char="·"/>
        <a:defRPr sz="2000">
          <a:solidFill>
            <a:srgbClr val="C0C0C0"/>
          </a:solidFill>
          <a:latin typeface="+mj-lt"/>
          <a:ea typeface="+mn-ea"/>
        </a:defRPr>
      </a:lvl8pPr>
      <a:lvl9pPr marL="3886200" indent="-228600" algn="l" rtl="0" fontAlgn="base">
        <a:spcBef>
          <a:spcPct val="20000"/>
        </a:spcBef>
        <a:spcAft>
          <a:spcPct val="0"/>
        </a:spcAft>
        <a:buSzPct val="125000"/>
        <a:buFont typeface="Times" pitchFamily="-49" charset="0"/>
        <a:buChar char="·"/>
        <a:defRPr sz="2000">
          <a:solidFill>
            <a:srgbClr val="C0C0C0"/>
          </a:solidFill>
          <a:latin typeface="+mj-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defTabSz="457200" eaLnBrk="1" hangingPunct="1">
              <a:defRPr sz="1200">
                <a:solidFill>
                  <a:srgbClr val="898989"/>
                </a:solidFill>
                <a:latin typeface="Calibri" pitchFamily="34" charset="0"/>
              </a:defRPr>
            </a:lvl1pPr>
          </a:lstStyle>
          <a:p>
            <a:fld id="{4A677047-FA5F-4AC8-B769-BF538B5E4F77}" type="datetimeFigureOut">
              <a:rPr lang="en-US"/>
              <a:pPr/>
              <a:t>12/5/2014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457200"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defTabSz="457200" eaLnBrk="1" hangingPunct="1">
              <a:defRPr sz="1200">
                <a:solidFill>
                  <a:srgbClr val="898989"/>
                </a:solidFill>
                <a:latin typeface="Calibri" pitchFamily="34" charset="0"/>
              </a:defRPr>
            </a:lvl1pPr>
          </a:lstStyle>
          <a:p>
            <a:fld id="{D73126B8-C9C9-438E-A7CA-55C3AF595BB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ncbi.nlm.nih.gov/pubmed/2507845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927100" y="2227263"/>
            <a:ext cx="8023225" cy="1470025"/>
          </a:xfrm>
        </p:spPr>
        <p:txBody>
          <a:bodyPr/>
          <a:lstStyle/>
          <a:p>
            <a:pPr eaLnBrk="1" hangingPunct="1"/>
            <a:r>
              <a:rPr lang="en-US" sz="5400" smtClean="0"/>
              <a:t>METASTROKE </a:t>
            </a:r>
            <a:r>
              <a:rPr lang="en-US" sz="5400" smtClean="0">
                <a:solidFill>
                  <a:srgbClr val="FFCC00"/>
                </a:solidFill>
              </a:rPr>
              <a:t>update</a:t>
            </a:r>
          </a:p>
        </p:txBody>
      </p:sp>
      <p:sp>
        <p:nvSpPr>
          <p:cNvPr id="16386" name="Rectangle 3"/>
          <p:cNvSpPr>
            <a:spLocks noGrp="1" noChangeArrowheads="1"/>
          </p:cNvSpPr>
          <p:nvPr>
            <p:ph type="subTitle" idx="1"/>
          </p:nvPr>
        </p:nvSpPr>
        <p:spPr>
          <a:xfrm>
            <a:off x="1371600" y="3776663"/>
            <a:ext cx="6400800" cy="1752600"/>
          </a:xfrm>
        </p:spPr>
        <p:txBody>
          <a:bodyPr/>
          <a:lstStyle/>
          <a:p>
            <a:r>
              <a:rPr lang="de-DE" sz="2400" smtClean="0">
                <a:solidFill>
                  <a:srgbClr val="FFCC00"/>
                </a:solidFill>
              </a:rPr>
              <a:t>International Stroke Genetics Consortium (ISGC) Meeting</a:t>
            </a:r>
          </a:p>
          <a:p>
            <a:r>
              <a:rPr lang="de-DE" sz="2400" smtClean="0">
                <a:solidFill>
                  <a:srgbClr val="FFCC00"/>
                </a:solidFill>
              </a:rPr>
              <a:t>Paris, November 6, 2014</a:t>
            </a:r>
          </a:p>
          <a:p>
            <a:endParaRPr lang="de-DE" sz="2400" smtClean="0"/>
          </a:p>
          <a:p>
            <a:pPr eaLnBrk="1" hangingPunct="1">
              <a:lnSpc>
                <a:spcPct val="90000"/>
              </a:lnSpc>
            </a:pPr>
            <a:r>
              <a:rPr lang="en-US" sz="2100" b="1" smtClean="0">
                <a:solidFill>
                  <a:schemeClr val="bg1"/>
                </a:solidFill>
              </a:rPr>
              <a:t>Bradford B Worrall</a:t>
            </a:r>
          </a:p>
        </p:txBody>
      </p:sp>
    </p:spTree>
  </p:cSld>
  <p:clrMapOvr>
    <a:masterClrMapping/>
  </p:clrMapOvr>
  <p:transition advTm="3641"/>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de-DE" smtClean="0"/>
              <a:t>METASTROKE  | </a:t>
            </a:r>
            <a:r>
              <a:rPr lang="de-DE" smtClean="0">
                <a:solidFill>
                  <a:srgbClr val="FFCC00"/>
                </a:solidFill>
              </a:rPr>
              <a:t>News</a:t>
            </a:r>
            <a:endParaRPr lang="en-US" smtClean="0">
              <a:solidFill>
                <a:srgbClr val="FFCC00"/>
              </a:solidFill>
            </a:endParaRPr>
          </a:p>
        </p:txBody>
      </p:sp>
      <p:sp>
        <p:nvSpPr>
          <p:cNvPr id="18434" name="Rectangle 3"/>
          <p:cNvSpPr>
            <a:spLocks noGrp="1" noChangeArrowheads="1"/>
          </p:cNvSpPr>
          <p:nvPr>
            <p:ph idx="1"/>
          </p:nvPr>
        </p:nvSpPr>
        <p:spPr>
          <a:xfrm>
            <a:off x="1295400" y="1981200"/>
            <a:ext cx="7683500" cy="4413250"/>
          </a:xfrm>
        </p:spPr>
        <p:txBody>
          <a:bodyPr/>
          <a:lstStyle/>
          <a:p>
            <a:r>
              <a:rPr lang="en-AU" sz="3600" smtClean="0">
                <a:solidFill>
                  <a:schemeClr val="bg1"/>
                </a:solidFill>
              </a:rPr>
              <a:t>METASTROKE Collaboration continues to be very fruitful</a:t>
            </a:r>
          </a:p>
          <a:p>
            <a:pPr lvl="1"/>
            <a:r>
              <a:rPr lang="en-AU" sz="2400" smtClean="0">
                <a:solidFill>
                  <a:schemeClr val="bg1"/>
                </a:solidFill>
              </a:rPr>
              <a:t>Monthly calls</a:t>
            </a:r>
          </a:p>
          <a:p>
            <a:pPr lvl="1"/>
            <a:r>
              <a:rPr lang="en-AU" sz="2400" smtClean="0">
                <a:solidFill>
                  <a:schemeClr val="bg1"/>
                </a:solidFill>
              </a:rPr>
              <a:t>Review new project proposals (both internal and external)</a:t>
            </a:r>
          </a:p>
          <a:p>
            <a:pPr lvl="1"/>
            <a:r>
              <a:rPr lang="en-AU" sz="2400" smtClean="0">
                <a:solidFill>
                  <a:schemeClr val="bg1"/>
                </a:solidFill>
              </a:rPr>
              <a:t>Discuss status updates for all active/ open project</a:t>
            </a:r>
          </a:p>
          <a:p>
            <a:pPr lvl="1"/>
            <a:r>
              <a:rPr lang="en-AU" sz="2400" smtClean="0">
                <a:solidFill>
                  <a:schemeClr val="bg1"/>
                </a:solidFill>
              </a:rPr>
              <a:t>Up dates from the other consortia</a:t>
            </a:r>
          </a:p>
          <a:p>
            <a:pPr lvl="1"/>
            <a:r>
              <a:rPr lang="en-AU" sz="2400" smtClean="0">
                <a:solidFill>
                  <a:schemeClr val="bg1"/>
                </a:solidFill>
              </a:rPr>
              <a:t>Up dates from the analysis committee</a:t>
            </a:r>
            <a:endParaRPr lang="de-DE" sz="3600" smtClean="0">
              <a:solidFill>
                <a:schemeClr val="bg1"/>
              </a:solidFill>
            </a:endParaRPr>
          </a:p>
          <a:p>
            <a:pPr>
              <a:lnSpc>
                <a:spcPct val="90000"/>
              </a:lnSpc>
              <a:buFont typeface="Wingdings" pitchFamily="2" charset="2"/>
              <a:buNone/>
            </a:pPr>
            <a:endParaRPr lang="en-US" sz="3200" smtClean="0">
              <a:solidFill>
                <a:schemeClr val="bg1"/>
              </a:solidFill>
            </a:endParaRPr>
          </a:p>
          <a:p>
            <a:pPr>
              <a:lnSpc>
                <a:spcPct val="90000"/>
              </a:lnSpc>
              <a:buFont typeface="Wingdings" pitchFamily="2" charset="2"/>
              <a:buNone/>
            </a:pPr>
            <a:endParaRPr lang="en-US" sz="3200" smtClean="0">
              <a:solidFill>
                <a:schemeClr val="bg1"/>
              </a:solidFill>
            </a:endParaRPr>
          </a:p>
          <a:p>
            <a:pPr lvl="1">
              <a:lnSpc>
                <a:spcPct val="90000"/>
              </a:lnSpc>
            </a:pPr>
            <a:endParaRPr lang="en-US" sz="3200" smtClean="0">
              <a:solidFill>
                <a:schemeClr val="bg1"/>
              </a:solidFill>
            </a:endParaRPr>
          </a:p>
          <a:p>
            <a:pPr lvl="1">
              <a:lnSpc>
                <a:spcPct val="90000"/>
              </a:lnSpc>
            </a:pPr>
            <a:endParaRPr lang="en-US" sz="320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r>
              <a:rPr lang="de-DE" smtClean="0"/>
              <a:t>METASTROKE  | </a:t>
            </a:r>
            <a:r>
              <a:rPr lang="de-DE" smtClean="0">
                <a:solidFill>
                  <a:srgbClr val="FFCC00"/>
                </a:solidFill>
              </a:rPr>
              <a:t>Leadership</a:t>
            </a:r>
            <a:endParaRPr lang="en-US" smtClean="0">
              <a:solidFill>
                <a:srgbClr val="FFCC00"/>
              </a:solidFill>
            </a:endParaRPr>
          </a:p>
        </p:txBody>
      </p:sp>
      <p:sp>
        <p:nvSpPr>
          <p:cNvPr id="19458" name="Rectangle 3"/>
          <p:cNvSpPr>
            <a:spLocks noGrp="1" noChangeArrowheads="1"/>
          </p:cNvSpPr>
          <p:nvPr>
            <p:ph idx="1"/>
          </p:nvPr>
        </p:nvSpPr>
        <p:spPr>
          <a:xfrm>
            <a:off x="1295400" y="1981200"/>
            <a:ext cx="7683500" cy="4413250"/>
          </a:xfrm>
        </p:spPr>
        <p:txBody>
          <a:bodyPr/>
          <a:lstStyle/>
          <a:p>
            <a:r>
              <a:rPr lang="en-AU" sz="3800" smtClean="0">
                <a:solidFill>
                  <a:schemeClr val="bg1"/>
                </a:solidFill>
                <a:sym typeface="Wingdings" pitchFamily="2" charset="2"/>
              </a:rPr>
              <a:t>Brad Worrall, Chair</a:t>
            </a:r>
          </a:p>
          <a:p>
            <a:r>
              <a:rPr lang="en-AU" sz="3800" smtClean="0">
                <a:solidFill>
                  <a:schemeClr val="bg1"/>
                </a:solidFill>
                <a:sym typeface="Wingdings" pitchFamily="2" charset="2"/>
              </a:rPr>
              <a:t>Sudha Seshadri, Chair Elect</a:t>
            </a:r>
          </a:p>
          <a:p>
            <a:r>
              <a:rPr lang="en-AU" sz="3800" smtClean="0">
                <a:solidFill>
                  <a:schemeClr val="bg1"/>
                </a:solidFill>
                <a:sym typeface="Wingdings" pitchFamily="2" charset="2"/>
              </a:rPr>
              <a:t>Ranier Malik, Analyst</a:t>
            </a:r>
          </a:p>
          <a:p>
            <a:r>
              <a:rPr lang="en-AU" sz="3600" smtClean="0">
                <a:solidFill>
                  <a:schemeClr val="bg1"/>
                </a:solidFill>
              </a:rPr>
              <a:t>Qiong Yang, Analyst</a:t>
            </a:r>
            <a:endParaRPr lang="en-US" sz="3600" smtClean="0">
              <a:solidFill>
                <a:schemeClr val="bg1"/>
              </a:solidFill>
            </a:endParaRPr>
          </a:p>
          <a:p>
            <a:pPr lvl="1">
              <a:lnSpc>
                <a:spcPct val="90000"/>
              </a:lnSpc>
            </a:pPr>
            <a:endParaRPr lang="en-US" sz="3600" smtClean="0">
              <a:solidFill>
                <a:schemeClr val="bg1"/>
              </a:solidFill>
            </a:endParaRPr>
          </a:p>
          <a:p>
            <a:pPr lvl="1">
              <a:lnSpc>
                <a:spcPct val="90000"/>
              </a:lnSpc>
            </a:pPr>
            <a:endParaRPr lang="en-US" sz="3600" smtClean="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ctrTitle"/>
          </p:nvPr>
        </p:nvSpPr>
        <p:spPr/>
        <p:txBody>
          <a:bodyPr/>
          <a:lstStyle/>
          <a:p>
            <a:r>
              <a:rPr lang="en-US" smtClean="0"/>
              <a:t>5 new publications (11 total)</a:t>
            </a:r>
          </a:p>
        </p:txBody>
      </p:sp>
      <p:sp>
        <p:nvSpPr>
          <p:cNvPr id="20482" name="Subtitle 2"/>
          <p:cNvSpPr>
            <a:spLocks noGrp="1"/>
          </p:cNvSpPr>
          <p:nvPr>
            <p:ph type="subTitle" idx="1"/>
          </p:nvPr>
        </p:nvSpPr>
        <p:spPr/>
        <p:txBody>
          <a:bodyPr/>
          <a:lstStyle/>
          <a:p>
            <a:r>
              <a:rPr lang="en-US" smtClean="0">
                <a:solidFill>
                  <a:srgbClr val="FFCC00"/>
                </a:solidFill>
              </a:rPr>
              <a:t>3 additional accepted for publication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de-DE" smtClean="0"/>
              <a:t>METASTROKE | </a:t>
            </a:r>
            <a:r>
              <a:rPr lang="de-DE" smtClean="0">
                <a:solidFill>
                  <a:srgbClr val="FFCC00"/>
                </a:solidFill>
              </a:rPr>
              <a:t>Papers</a:t>
            </a:r>
            <a:endParaRPr lang="en-US" smtClean="0">
              <a:solidFill>
                <a:srgbClr val="FFCC00"/>
              </a:solidFill>
            </a:endParaRPr>
          </a:p>
        </p:txBody>
      </p:sp>
      <p:sp>
        <p:nvSpPr>
          <p:cNvPr id="21506" name="Rectangle 3"/>
          <p:cNvSpPr>
            <a:spLocks noGrp="1" noChangeArrowheads="1"/>
          </p:cNvSpPr>
          <p:nvPr>
            <p:ph idx="1"/>
          </p:nvPr>
        </p:nvSpPr>
        <p:spPr/>
        <p:txBody>
          <a:bodyPr/>
          <a:lstStyle/>
          <a:p>
            <a:r>
              <a:rPr lang="en-US" sz="2000" u="sng" smtClean="0">
                <a:solidFill>
                  <a:srgbClr val="FFCC00"/>
                </a:solidFill>
              </a:rPr>
              <a:t>The Causal Effect of Vitamin D Binding Protein (DBP) Levels on Calcemic and Cardiometabolic Diseases: A Mendelian Randomization Study. </a:t>
            </a:r>
            <a:r>
              <a:rPr lang="en-US" sz="2000" smtClean="0">
                <a:solidFill>
                  <a:schemeClr val="bg1"/>
                </a:solidFill>
              </a:rPr>
              <a:t>Leong A, Rehman W, Dastani Z, Greenwood C, Timpson N, Langsetmo L, Berger C; </a:t>
            </a:r>
            <a:r>
              <a:rPr lang="en-US" sz="2000" b="1" smtClean="0">
                <a:solidFill>
                  <a:schemeClr val="bg1"/>
                </a:solidFill>
              </a:rPr>
              <a:t>METASTROKE</a:t>
            </a:r>
            <a:r>
              <a:rPr lang="en-US" sz="2000" smtClean="0">
                <a:solidFill>
                  <a:schemeClr val="bg1"/>
                </a:solidFill>
              </a:rPr>
              <a:t>, Fu L, Wong BY, Malik S, Malik R, Hanley DA, Cole DE, Goltzman D, Richards JB. PLoS Med. 2014 Oct 28;11(10):e1001751.2.</a:t>
            </a:r>
          </a:p>
          <a:p>
            <a:r>
              <a:rPr lang="en-US" sz="2000" u="sng" smtClean="0">
                <a:solidFill>
                  <a:srgbClr val="FFCC00"/>
                </a:solidFill>
              </a:rPr>
              <a:t>Integrating genetic, transcriptional, and functional analyses to identify 5 novel genes for atrial fibrillation. </a:t>
            </a:r>
            <a:r>
              <a:rPr lang="en-US" sz="2000" smtClean="0">
                <a:solidFill>
                  <a:schemeClr val="bg1"/>
                </a:solidFill>
              </a:rPr>
              <a:t>Sinner MF, Tucker NR, Lunetta KL, …, Malik R, Dichgans M, Rosand J, Van Wagoner DR; </a:t>
            </a:r>
            <a:r>
              <a:rPr lang="en-US" sz="2000" b="1" smtClean="0">
                <a:solidFill>
                  <a:schemeClr val="bg1"/>
                </a:solidFill>
              </a:rPr>
              <a:t>METASTROKE</a:t>
            </a:r>
            <a:r>
              <a:rPr lang="en-US" sz="2000" smtClean="0">
                <a:solidFill>
                  <a:schemeClr val="bg1"/>
                </a:solidFill>
              </a:rPr>
              <a:t> Consortium; AFGen Consortium, Benjamin EJ, Milan DJ, Melander O, Heckbert SR, Ford I, Liu Y, Barnard J, Olesen MS, Stricker BH, Tanaka T, Kääb S, Ellinor PT. </a:t>
            </a:r>
            <a:r>
              <a:rPr lang="fr-FR" sz="2000" smtClean="0">
                <a:solidFill>
                  <a:schemeClr val="bg1"/>
                </a:solidFill>
              </a:rPr>
              <a:t>Circulation. 2014 Oct 7;130(15):1225-35. </a:t>
            </a:r>
            <a:endParaRPr lang="en-US" sz="2000" smtClean="0">
              <a:solidFill>
                <a:schemeClr val="bg1"/>
              </a:solidFill>
            </a:endParaRPr>
          </a:p>
          <a:p>
            <a:endParaRPr lang="en-US" sz="2000" smtClean="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de-DE" smtClean="0"/>
              <a:t>METASTROKE | </a:t>
            </a:r>
            <a:r>
              <a:rPr lang="de-DE" smtClean="0">
                <a:solidFill>
                  <a:srgbClr val="FFCC00"/>
                </a:solidFill>
              </a:rPr>
              <a:t>Papers</a:t>
            </a:r>
            <a:endParaRPr lang="en-US" smtClean="0">
              <a:solidFill>
                <a:srgbClr val="FFCC00"/>
              </a:solidFill>
            </a:endParaRPr>
          </a:p>
        </p:txBody>
      </p:sp>
      <p:sp>
        <p:nvSpPr>
          <p:cNvPr id="22530" name="Rectangle 3"/>
          <p:cNvSpPr>
            <a:spLocks noGrp="1" noChangeArrowheads="1"/>
          </p:cNvSpPr>
          <p:nvPr>
            <p:ph idx="1"/>
          </p:nvPr>
        </p:nvSpPr>
        <p:spPr/>
        <p:txBody>
          <a:bodyPr/>
          <a:lstStyle/>
          <a:p>
            <a:r>
              <a:rPr lang="en-US" sz="2000" u="sng" smtClean="0">
                <a:solidFill>
                  <a:srgbClr val="FFCC00"/>
                </a:solidFill>
              </a:rPr>
              <a:t>A novel MMP12 locus is associated with large artery atherosclerotic stroke using a genome-wide age-at-onset informed approach.</a:t>
            </a:r>
            <a:endParaRPr lang="en-US" sz="2000" u="sng" smtClean="0">
              <a:solidFill>
                <a:srgbClr val="FFCC00"/>
              </a:solidFill>
              <a:hlinkClick r:id="rId2"/>
            </a:endParaRPr>
          </a:p>
          <a:p>
            <a:r>
              <a:rPr lang="en-US" sz="2000" smtClean="0">
                <a:solidFill>
                  <a:srgbClr val="FFFFFF"/>
                </a:solidFill>
              </a:rPr>
              <a:t>Traylor M, Mäkelä KM, Kilarski LL, Holliday EG, Devan WJ, Nalls MA, Wiggins KL, Zhao W, Cheng YC, Achterberg S, Malik R, Sudlow C, Bevan S, Raitoharju E; </a:t>
            </a:r>
            <a:r>
              <a:rPr lang="en-US" sz="2000" b="1" smtClean="0">
                <a:solidFill>
                  <a:srgbClr val="FFFFFF"/>
                </a:solidFill>
              </a:rPr>
              <a:t>METASTROKE</a:t>
            </a:r>
            <a:r>
              <a:rPr lang="en-US" sz="2000" smtClean="0">
                <a:solidFill>
                  <a:srgbClr val="FFFFFF"/>
                </a:solidFill>
              </a:rPr>
              <a:t>, ISGC, WTCCC2, Oksala N, Thijs V, Lemmens R, Lindgren A, Slowik A, Maguire JM, Walters M, Algra A, Sharma P, Attia JR, Boncoraglio GB, Rothwell PM, de Bakker PI, Bis JC, Saleheen D, Kittner SJ, Mitchell BD, Rosand J, Meschia JF, Levi C, Dichgans M, Lehtimäki T, Lewis CM, Markus HS. </a:t>
            </a:r>
            <a:r>
              <a:rPr lang="fr-FR" sz="2000" smtClean="0">
                <a:solidFill>
                  <a:srgbClr val="FFFFFF"/>
                </a:solidFill>
              </a:rPr>
              <a:t>PLoS Genet. 2014 Jul 31;10(7):e1004469.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de-DE" smtClean="0"/>
              <a:t>METASTROKE | </a:t>
            </a:r>
            <a:r>
              <a:rPr lang="de-DE" smtClean="0">
                <a:solidFill>
                  <a:srgbClr val="FFCC00"/>
                </a:solidFill>
              </a:rPr>
              <a:t>Papers</a:t>
            </a:r>
            <a:endParaRPr lang="en-US" smtClean="0">
              <a:solidFill>
                <a:srgbClr val="FFCC00"/>
              </a:solidFill>
            </a:endParaRPr>
          </a:p>
        </p:txBody>
      </p:sp>
      <p:sp>
        <p:nvSpPr>
          <p:cNvPr id="23554" name="Rectangle 3"/>
          <p:cNvSpPr>
            <a:spLocks noGrp="1" noChangeArrowheads="1"/>
          </p:cNvSpPr>
          <p:nvPr>
            <p:ph idx="1"/>
          </p:nvPr>
        </p:nvSpPr>
        <p:spPr>
          <a:xfrm>
            <a:off x="1295400" y="1839913"/>
            <a:ext cx="7162800" cy="3886200"/>
          </a:xfrm>
        </p:spPr>
        <p:txBody>
          <a:bodyPr/>
          <a:lstStyle/>
          <a:p>
            <a:r>
              <a:rPr lang="en-US" sz="2400" smtClean="0">
                <a:solidFill>
                  <a:srgbClr val="FFCC00"/>
                </a:solidFill>
              </a:rPr>
              <a:t>Meta-analysis in more than 17,900 cases of ischemic stroke reveals a novel association at 12q24.12. </a:t>
            </a:r>
            <a:r>
              <a:rPr lang="en-US" sz="1800" smtClean="0">
                <a:solidFill>
                  <a:schemeClr val="bg1"/>
                </a:solidFill>
              </a:rPr>
              <a:t>Kilarski LL, Achterberg S, Devan WJ, Traylor M, Malik R, Lindgren A, Pare G, Sharma P, Slowik A, Thijs V, Walters M, Worrall BB, Sale MM, Algra A, Kappelle LJ, Wijmenga C, Norrving B, Sandling JK, Rönnblom L, Goris A, Franke A, Sudlow C, Rothwell PM, Levi C, Holliday EG, Fornage M, Psaty B, Gretarsdottir S, Thorsteinsdottir U, Seshadri S, Mitchell BD, Kittner S, Clarke R, Hopewell JC, Bis JC, Boncoraglio GB, Meschia J, Ikram MA, Hansen BM, Montaner J, Thorleifsson G, Stefanson K, Rosand J, de Bakker PI, Farrall M, Dichgans M, Markus HS, Bevan S; GARNET Collaborative Research Group, Wellcome Trust Case Control Consortium 2, Australian Stroke Genetic Collaborative, the </a:t>
            </a:r>
            <a:r>
              <a:rPr lang="en-US" sz="1800" b="1" smtClean="0">
                <a:solidFill>
                  <a:schemeClr val="bg1"/>
                </a:solidFill>
              </a:rPr>
              <a:t>METASTROKE</a:t>
            </a:r>
            <a:r>
              <a:rPr lang="en-US" sz="1800" smtClean="0">
                <a:solidFill>
                  <a:schemeClr val="bg1"/>
                </a:solidFill>
              </a:rPr>
              <a:t> Consortium, and the International Stroke Genetics Consortium. </a:t>
            </a:r>
            <a:r>
              <a:rPr lang="en-US" sz="2000" smtClean="0">
                <a:solidFill>
                  <a:schemeClr val="bg1"/>
                </a:solidFill>
              </a:rPr>
              <a:t>Neurology. 2014 Aug 19;83(8):678-85. </a:t>
            </a:r>
            <a:endParaRPr lang="en-US" sz="2400" smtClean="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de-DE" smtClean="0"/>
              <a:t>METASTROKE | </a:t>
            </a:r>
            <a:r>
              <a:rPr lang="de-DE" smtClean="0">
                <a:solidFill>
                  <a:srgbClr val="FFCC00"/>
                </a:solidFill>
              </a:rPr>
              <a:t>Papers</a:t>
            </a:r>
            <a:endParaRPr lang="en-US" smtClean="0">
              <a:solidFill>
                <a:srgbClr val="FFCC00"/>
              </a:solidFill>
            </a:endParaRPr>
          </a:p>
        </p:txBody>
      </p:sp>
      <p:sp>
        <p:nvSpPr>
          <p:cNvPr id="10242" name="Rectangle 3"/>
          <p:cNvSpPr>
            <a:spLocks noGrp="1" noChangeArrowheads="1"/>
          </p:cNvSpPr>
          <p:nvPr>
            <p:ph idx="1"/>
          </p:nvPr>
        </p:nvSpPr>
        <p:spPr/>
        <p:txBody>
          <a:bodyPr/>
          <a:lstStyle/>
          <a:p>
            <a:r>
              <a:rPr lang="en-US" sz="2400" u="sng" smtClean="0">
                <a:solidFill>
                  <a:srgbClr val="FFCC00"/>
                </a:solidFill>
              </a:rPr>
              <a:t>Effect of genetic variants associated with plasma homocysteine levels on stroke risk. </a:t>
            </a:r>
            <a:r>
              <a:rPr lang="en-US" sz="2400" smtClean="0">
                <a:solidFill>
                  <a:srgbClr val="FFFFFF"/>
                </a:solidFill>
              </a:rPr>
              <a:t>Cotlarciuc I, Malik R, Holliday EG, Ahmadi KR, Paré G, Psaty BM, Fornage M, Hasan N, Rinne PE, Ikram MA, Markus HS, Rosand J, Mitchell BD, Kittner SJ, Meschia JF, van Meurs JB, Uitterlinden AG, Worrall BB, Dichgans M, Sharma P; </a:t>
            </a:r>
            <a:r>
              <a:rPr lang="en-US" sz="2400" b="1" smtClean="0">
                <a:solidFill>
                  <a:srgbClr val="FFFFFF"/>
                </a:solidFill>
              </a:rPr>
              <a:t>METASTROKE</a:t>
            </a:r>
            <a:r>
              <a:rPr lang="en-US" sz="2400" smtClean="0">
                <a:solidFill>
                  <a:srgbClr val="FFFFFF"/>
                </a:solidFill>
              </a:rPr>
              <a:t> and the International Stroke Genetics Consortium. </a:t>
            </a:r>
            <a:r>
              <a:rPr lang="nl-NL" sz="2400" smtClean="0">
                <a:solidFill>
                  <a:srgbClr val="FFFFFF"/>
                </a:solidFill>
              </a:rPr>
              <a:t>Stroke. 2014 Jul;45(7):1920-4</a:t>
            </a:r>
            <a:endParaRPr lang="de-DE" sz="2400" smtClean="0">
              <a:solidFill>
                <a:srgbClr val="FFFFFF"/>
              </a:solidFill>
            </a:endParaRPr>
          </a:p>
          <a:p>
            <a:pPr>
              <a:lnSpc>
                <a:spcPct val="90000"/>
              </a:lnSpc>
              <a:buFont typeface="Wingdings" pitchFamily="2" charset="2"/>
              <a:buNone/>
            </a:pPr>
            <a:endParaRPr lang="en-US" sz="2200" smtClean="0">
              <a:solidFill>
                <a:schemeClr val="bg1"/>
              </a:solidFill>
            </a:endParaRPr>
          </a:p>
          <a:p>
            <a:pPr>
              <a:lnSpc>
                <a:spcPct val="90000"/>
              </a:lnSpc>
              <a:buFont typeface="Wingdings" pitchFamily="2" charset="2"/>
              <a:buNone/>
            </a:pPr>
            <a:endParaRPr lang="en-US" sz="2200" smtClean="0">
              <a:solidFill>
                <a:schemeClr val="bg1"/>
              </a:solidFill>
            </a:endParaRPr>
          </a:p>
          <a:p>
            <a:pPr lvl="1">
              <a:lnSpc>
                <a:spcPct val="90000"/>
              </a:lnSpc>
            </a:pPr>
            <a:endParaRPr lang="en-US" sz="2200" smtClean="0">
              <a:solidFill>
                <a:schemeClr val="bg1"/>
              </a:solidFill>
            </a:endParaRPr>
          </a:p>
          <a:p>
            <a:pPr>
              <a:buFontTx/>
              <a:buNone/>
            </a:pPr>
            <a:endParaRPr lang="de-DE" sz="2400" smtClean="0">
              <a:solidFill>
                <a:schemeClr val="bg1"/>
              </a:solidFill>
            </a:endParaRPr>
          </a:p>
          <a:p>
            <a:pPr>
              <a:lnSpc>
                <a:spcPct val="90000"/>
              </a:lnSpc>
              <a:buFont typeface="Wingdings" pitchFamily="2" charset="2"/>
              <a:buNone/>
            </a:pPr>
            <a:endParaRPr lang="en-US" sz="2200" smtClean="0">
              <a:solidFill>
                <a:schemeClr val="bg1"/>
              </a:solidFill>
            </a:endParaRPr>
          </a:p>
          <a:p>
            <a:pPr>
              <a:lnSpc>
                <a:spcPct val="90000"/>
              </a:lnSpc>
              <a:buFont typeface="Wingdings" pitchFamily="2" charset="2"/>
              <a:buNone/>
            </a:pPr>
            <a:endParaRPr lang="en-US" sz="2200" smtClean="0">
              <a:solidFill>
                <a:schemeClr val="bg1"/>
              </a:solidFill>
            </a:endParaRPr>
          </a:p>
          <a:p>
            <a:pPr lvl="1">
              <a:lnSpc>
                <a:spcPct val="90000"/>
              </a:lnSpc>
            </a:pPr>
            <a:endParaRPr lang="en-US" sz="2200" smtClean="0">
              <a:solidFill>
                <a:schemeClr val="bg1"/>
              </a:solidFill>
            </a:endParaRPr>
          </a:p>
          <a:p>
            <a:pPr lvl="1">
              <a:lnSpc>
                <a:spcPct val="90000"/>
              </a:lnSpc>
            </a:pPr>
            <a:endParaRPr lang="en-US" sz="2200" smtClean="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de-DE" smtClean="0"/>
              <a:t>METASTROKE | </a:t>
            </a:r>
            <a:r>
              <a:rPr lang="de-DE" smtClean="0">
                <a:solidFill>
                  <a:srgbClr val="FFCC00"/>
                </a:solidFill>
              </a:rPr>
              <a:t>Manuscripts</a:t>
            </a:r>
            <a:endParaRPr lang="en-US" smtClean="0">
              <a:solidFill>
                <a:srgbClr val="FFCC00"/>
              </a:solidFill>
            </a:endParaRPr>
          </a:p>
        </p:txBody>
      </p:sp>
      <p:sp>
        <p:nvSpPr>
          <p:cNvPr id="30723" name="Rectangle 3"/>
          <p:cNvSpPr>
            <a:spLocks noGrp="1" noChangeArrowheads="1"/>
          </p:cNvSpPr>
          <p:nvPr>
            <p:ph idx="1"/>
          </p:nvPr>
        </p:nvSpPr>
        <p:spPr/>
        <p:txBody>
          <a:bodyPr/>
          <a:lstStyle/>
          <a:p>
            <a:pPr>
              <a:spcBef>
                <a:spcPct val="0"/>
              </a:spcBef>
              <a:spcAft>
                <a:spcPts val="1600"/>
              </a:spcAft>
            </a:pPr>
            <a:r>
              <a:rPr lang="en-GB" sz="2400" smtClean="0">
                <a:solidFill>
                  <a:srgbClr val="FFCC00"/>
                </a:solidFill>
              </a:rPr>
              <a:t>Associations of common variation in the COL4A1/COL4A2 genomic region with sporadic cerebral small vessel disease – </a:t>
            </a:r>
            <a:r>
              <a:rPr lang="en-GB" sz="2400" smtClean="0">
                <a:solidFill>
                  <a:schemeClr val="bg1"/>
                </a:solidFill>
              </a:rPr>
              <a:t>by Kristiina Rannikmäe and Cathie Sudlow. Accepted by Neurology.</a:t>
            </a:r>
            <a:r>
              <a:rPr lang="en-GB" sz="2400" smtClean="0">
                <a:solidFill>
                  <a:srgbClr val="FFCC00"/>
                </a:solidFill>
              </a:rPr>
              <a:t> </a:t>
            </a:r>
            <a:endParaRPr lang="en-GB" sz="2400" smtClean="0">
              <a:solidFill>
                <a:schemeClr val="bg1"/>
              </a:solidFill>
            </a:endParaRPr>
          </a:p>
          <a:p>
            <a:r>
              <a:rPr lang="en-GB" sz="2400" smtClean="0">
                <a:solidFill>
                  <a:srgbClr val="FFCC00"/>
                </a:solidFill>
              </a:rPr>
              <a:t>Do Genetic Risk Variants Associated with Renal and Retinal Microvascular Disease also Contribute to Stroke Risk? </a:t>
            </a:r>
            <a:r>
              <a:rPr lang="en-US" sz="2400" smtClean="0">
                <a:solidFill>
                  <a:schemeClr val="bg1"/>
                </a:solidFill>
              </a:rPr>
              <a:t>Liz Holliday. Accepted by Stroke</a:t>
            </a:r>
          </a:p>
          <a:p>
            <a:endParaRPr lang="en-AU" sz="2400" smtClean="0">
              <a:solidFill>
                <a:schemeClr val="bg1"/>
              </a:solidFill>
            </a:endParaRPr>
          </a:p>
          <a:p>
            <a:endParaRPr lang="de-DE" sz="2400" smtClean="0">
              <a:solidFill>
                <a:schemeClr val="bg1"/>
              </a:solidFill>
            </a:endParaRPr>
          </a:p>
          <a:p>
            <a:pPr>
              <a:lnSpc>
                <a:spcPct val="90000"/>
              </a:lnSpc>
              <a:buFont typeface="Wingdings" pitchFamily="2" charset="2"/>
              <a:buNone/>
            </a:pPr>
            <a:endParaRPr lang="en-US" sz="2200" smtClean="0">
              <a:solidFill>
                <a:schemeClr val="bg1"/>
              </a:solidFill>
            </a:endParaRPr>
          </a:p>
          <a:p>
            <a:pPr>
              <a:lnSpc>
                <a:spcPct val="90000"/>
              </a:lnSpc>
              <a:buFont typeface="Wingdings" pitchFamily="2" charset="2"/>
              <a:buNone/>
            </a:pPr>
            <a:endParaRPr lang="en-US" sz="2200" smtClean="0">
              <a:solidFill>
                <a:schemeClr val="bg1"/>
              </a:solidFill>
            </a:endParaRPr>
          </a:p>
          <a:p>
            <a:pPr lvl="1">
              <a:lnSpc>
                <a:spcPct val="90000"/>
              </a:lnSpc>
            </a:pPr>
            <a:endParaRPr lang="en-US" sz="2200" smtClean="0">
              <a:solidFill>
                <a:schemeClr val="bg1"/>
              </a:solidFill>
            </a:endParaRPr>
          </a:p>
          <a:p>
            <a:pPr lvl="1">
              <a:lnSpc>
                <a:spcPct val="90000"/>
              </a:lnSpc>
            </a:pPr>
            <a:endParaRPr lang="en-US" sz="2200" smtClean="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r>
              <a:rPr lang="de-DE" smtClean="0"/>
              <a:t>METASTROKE | </a:t>
            </a:r>
            <a:r>
              <a:rPr lang="de-DE" smtClean="0">
                <a:solidFill>
                  <a:srgbClr val="FFCC00"/>
                </a:solidFill>
              </a:rPr>
              <a:t>Manuscripts</a:t>
            </a:r>
            <a:endParaRPr lang="en-US" smtClean="0">
              <a:solidFill>
                <a:srgbClr val="FFCC00"/>
              </a:solidFill>
            </a:endParaRPr>
          </a:p>
        </p:txBody>
      </p:sp>
      <p:sp>
        <p:nvSpPr>
          <p:cNvPr id="27650" name="Rectangle 3"/>
          <p:cNvSpPr>
            <a:spLocks noGrp="1" noChangeArrowheads="1"/>
          </p:cNvSpPr>
          <p:nvPr>
            <p:ph idx="1"/>
          </p:nvPr>
        </p:nvSpPr>
        <p:spPr/>
        <p:txBody>
          <a:bodyPr/>
          <a:lstStyle/>
          <a:p>
            <a:pPr>
              <a:spcBef>
                <a:spcPct val="0"/>
              </a:spcBef>
              <a:spcAft>
                <a:spcPts val="1600"/>
              </a:spcAft>
            </a:pPr>
            <a:r>
              <a:rPr lang="en-GB" sz="2400" smtClean="0">
                <a:solidFill>
                  <a:srgbClr val="FFCC00"/>
                </a:solidFill>
              </a:rPr>
              <a:t>Cross Replication of Susceptibility Loci for Migraine and Ischaemic Stroke and Meta Analysis – </a:t>
            </a:r>
            <a:r>
              <a:rPr lang="en-GB" sz="2400" smtClean="0">
                <a:solidFill>
                  <a:schemeClr val="bg1"/>
                </a:solidFill>
              </a:rPr>
              <a:t>by Rainer Malik and Martin Dichgans. Revision invited by Neurology.</a:t>
            </a:r>
            <a:r>
              <a:rPr lang="en-GB" sz="2400" smtClean="0">
                <a:solidFill>
                  <a:srgbClr val="FFCC00"/>
                </a:solidFill>
              </a:rPr>
              <a:t> </a:t>
            </a:r>
            <a:endParaRPr lang="en-GB" sz="2400" smtClean="0">
              <a:solidFill>
                <a:schemeClr val="bg1"/>
              </a:solidFill>
            </a:endParaRPr>
          </a:p>
          <a:p>
            <a:pPr>
              <a:lnSpc>
                <a:spcPct val="90000"/>
              </a:lnSpc>
              <a:buFont typeface="Wingdings" pitchFamily="2" charset="2"/>
              <a:buNone/>
            </a:pPr>
            <a:endParaRPr lang="en-US" sz="2200" smtClean="0">
              <a:solidFill>
                <a:schemeClr val="bg1"/>
              </a:solidFill>
            </a:endParaRPr>
          </a:p>
          <a:p>
            <a:pPr>
              <a:lnSpc>
                <a:spcPct val="90000"/>
              </a:lnSpc>
              <a:buFont typeface="Wingdings" pitchFamily="2" charset="2"/>
              <a:buNone/>
            </a:pPr>
            <a:endParaRPr lang="en-US" sz="2200" smtClean="0">
              <a:solidFill>
                <a:schemeClr val="bg1"/>
              </a:solidFill>
            </a:endParaRPr>
          </a:p>
          <a:p>
            <a:pPr lvl="1">
              <a:lnSpc>
                <a:spcPct val="90000"/>
              </a:lnSpc>
            </a:pPr>
            <a:endParaRPr lang="en-US" sz="2200" smtClean="0">
              <a:solidFill>
                <a:schemeClr val="bg1"/>
              </a:solidFill>
            </a:endParaRPr>
          </a:p>
          <a:p>
            <a:pPr lvl="1">
              <a:lnSpc>
                <a:spcPct val="90000"/>
              </a:lnSpc>
            </a:pPr>
            <a:endParaRPr lang="en-US" sz="2200" smtClean="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de-DE" smtClean="0"/>
              <a:t>METASTROKE | </a:t>
            </a:r>
            <a:r>
              <a:rPr lang="de-DE" smtClean="0">
                <a:solidFill>
                  <a:srgbClr val="FFCC00"/>
                </a:solidFill>
              </a:rPr>
              <a:t>Ready to go</a:t>
            </a:r>
            <a:endParaRPr lang="en-US" smtClean="0">
              <a:solidFill>
                <a:srgbClr val="FFCC00"/>
              </a:solidFill>
            </a:endParaRPr>
          </a:p>
        </p:txBody>
      </p:sp>
      <p:sp>
        <p:nvSpPr>
          <p:cNvPr id="29698" name="Rectangle 3"/>
          <p:cNvSpPr>
            <a:spLocks noGrp="1" noChangeArrowheads="1"/>
          </p:cNvSpPr>
          <p:nvPr>
            <p:ph idx="1"/>
          </p:nvPr>
        </p:nvSpPr>
        <p:spPr>
          <a:xfrm>
            <a:off x="1295400" y="1981200"/>
            <a:ext cx="7358063" cy="3886200"/>
          </a:xfrm>
        </p:spPr>
        <p:txBody>
          <a:bodyPr/>
          <a:lstStyle/>
          <a:p>
            <a:r>
              <a:rPr lang="en-GB" sz="2400" smtClean="0">
                <a:solidFill>
                  <a:srgbClr val="FFCC00"/>
                </a:solidFill>
              </a:rPr>
              <a:t>Evidence of a shared genetic contribution to Ischaemic stroke and Alzheimer's Disease: results from genome-wide analyses. </a:t>
            </a:r>
            <a:r>
              <a:rPr lang="en-GB" sz="2400" smtClean="0">
                <a:solidFill>
                  <a:schemeClr val="bg1"/>
                </a:solidFill>
              </a:rPr>
              <a:t>by Mathew Traylor and Hugh Markus</a:t>
            </a:r>
            <a:r>
              <a:rPr lang="en-US" sz="2400" smtClean="0">
                <a:solidFill>
                  <a:schemeClr val="bg1"/>
                </a:solidFill>
              </a:rPr>
              <a:t>. Ready for resubmission after decline.</a:t>
            </a:r>
          </a:p>
          <a:p>
            <a:r>
              <a:rPr lang="en-GB" sz="2400" smtClean="0">
                <a:solidFill>
                  <a:srgbClr val="FFCC00"/>
                </a:solidFill>
              </a:rPr>
              <a:t>Early Onset Stroke GWAS. </a:t>
            </a:r>
            <a:r>
              <a:rPr lang="en-GB" sz="2400" smtClean="0">
                <a:solidFill>
                  <a:schemeClr val="bg1"/>
                </a:solidFill>
              </a:rPr>
              <a:t>by Yuching and Brackie Mitchell</a:t>
            </a:r>
            <a:r>
              <a:rPr lang="en-US" sz="2400" smtClean="0">
                <a:solidFill>
                  <a:schemeClr val="bg1"/>
                </a:solidFill>
              </a:rPr>
              <a:t>. Ready for submission after decline.</a:t>
            </a:r>
          </a:p>
          <a:p>
            <a:r>
              <a:rPr lang="en-US" sz="2400" smtClean="0">
                <a:solidFill>
                  <a:srgbClr val="FFCC00"/>
                </a:solidFill>
              </a:rPr>
              <a:t>The Association Between Polygenic Risk for Ischaemic Stroke &amp; Cognitive Functions Lifetime Cognitive Change &amp; Structural Brain Parameters in Older Age </a:t>
            </a:r>
            <a:r>
              <a:rPr lang="en-US" sz="2400" smtClean="0">
                <a:solidFill>
                  <a:schemeClr val="bg1"/>
                </a:solidFill>
              </a:rPr>
              <a:t>by Ian Deary ready for submission</a:t>
            </a:r>
            <a:endParaRPr lang="en-AU" sz="2400" smtClean="0">
              <a:solidFill>
                <a:schemeClr val="bg1"/>
              </a:solidFill>
            </a:endParaRPr>
          </a:p>
          <a:p>
            <a:endParaRPr lang="de-DE" sz="2400" smtClean="0">
              <a:solidFill>
                <a:schemeClr val="bg1"/>
              </a:solidFill>
            </a:endParaRPr>
          </a:p>
          <a:p>
            <a:pPr>
              <a:lnSpc>
                <a:spcPct val="90000"/>
              </a:lnSpc>
              <a:buFont typeface="Wingdings" pitchFamily="2" charset="2"/>
              <a:buNone/>
            </a:pPr>
            <a:endParaRPr lang="en-US" sz="2200" smtClean="0">
              <a:solidFill>
                <a:schemeClr val="bg1"/>
              </a:solidFill>
            </a:endParaRPr>
          </a:p>
          <a:p>
            <a:pPr>
              <a:lnSpc>
                <a:spcPct val="90000"/>
              </a:lnSpc>
              <a:buFont typeface="Wingdings" pitchFamily="2" charset="2"/>
              <a:buNone/>
            </a:pPr>
            <a:endParaRPr lang="en-US" sz="2200" smtClean="0">
              <a:solidFill>
                <a:schemeClr val="bg1"/>
              </a:solidFill>
            </a:endParaRPr>
          </a:p>
          <a:p>
            <a:pPr lvl="1">
              <a:lnSpc>
                <a:spcPct val="90000"/>
              </a:lnSpc>
            </a:pPr>
            <a:endParaRPr lang="en-US" sz="2200" smtClean="0">
              <a:solidFill>
                <a:schemeClr val="bg1"/>
              </a:solidFill>
            </a:endParaRPr>
          </a:p>
          <a:p>
            <a:pPr lvl="1">
              <a:lnSpc>
                <a:spcPct val="90000"/>
              </a:lnSpc>
            </a:pPr>
            <a:endParaRPr lang="en-US" sz="2200" smtClean="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ctrTitle"/>
          </p:nvPr>
        </p:nvSpPr>
        <p:spPr/>
        <p:txBody>
          <a:bodyPr/>
          <a:lstStyle/>
          <a:p>
            <a:r>
              <a:rPr lang="en-US" smtClean="0"/>
              <a:t>6 new and 1 revised in last 6 months</a:t>
            </a:r>
          </a:p>
        </p:txBody>
      </p:sp>
      <p:sp>
        <p:nvSpPr>
          <p:cNvPr id="31746" name="Subtitle 2"/>
          <p:cNvSpPr>
            <a:spLocks noGrp="1"/>
          </p:cNvSpPr>
          <p:nvPr>
            <p:ph type="subTitle" idx="1"/>
          </p:nvPr>
        </p:nvSpPr>
        <p:spPr/>
        <p:txBody>
          <a:bodyPr/>
          <a:lstStyle/>
          <a:p>
            <a:r>
              <a:rPr lang="en-US" smtClean="0">
                <a:solidFill>
                  <a:srgbClr val="FFCC00"/>
                </a:solidFill>
              </a:rPr>
              <a:t>Total of 30 open projects</a:t>
            </a:r>
          </a:p>
          <a:p>
            <a:r>
              <a:rPr lang="en-US" smtClean="0">
                <a:solidFill>
                  <a:srgbClr val="FFCC00"/>
                </a:solidFill>
              </a:rPr>
              <a:t>23 closed projects </a:t>
            </a:r>
          </a:p>
          <a:p>
            <a:r>
              <a:rPr lang="en-US" smtClean="0">
                <a:solidFill>
                  <a:srgbClr val="FFCC00"/>
                </a:solidFill>
              </a:rPr>
              <a:t>Completed (18) and abandoned or consolidated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1050925" y="609600"/>
            <a:ext cx="7827963" cy="1143000"/>
          </a:xfrm>
        </p:spPr>
        <p:txBody>
          <a:bodyPr/>
          <a:lstStyle/>
          <a:p>
            <a:r>
              <a:rPr lang="de-DE" smtClean="0"/>
              <a:t>METASTROKE  | </a:t>
            </a:r>
            <a:r>
              <a:rPr lang="de-DE" smtClean="0">
                <a:solidFill>
                  <a:srgbClr val="FFCC00"/>
                </a:solidFill>
              </a:rPr>
              <a:t>New Projects</a:t>
            </a:r>
            <a:endParaRPr lang="en-US" smtClean="0">
              <a:solidFill>
                <a:srgbClr val="FFCC00"/>
              </a:solidFill>
            </a:endParaRPr>
          </a:p>
        </p:txBody>
      </p:sp>
      <p:sp>
        <p:nvSpPr>
          <p:cNvPr id="32770" name="Rectangle 3"/>
          <p:cNvSpPr>
            <a:spLocks noGrp="1" noChangeArrowheads="1"/>
          </p:cNvSpPr>
          <p:nvPr>
            <p:ph idx="1"/>
          </p:nvPr>
        </p:nvSpPr>
        <p:spPr>
          <a:xfrm>
            <a:off x="1112838" y="1981200"/>
            <a:ext cx="7697787" cy="3886200"/>
          </a:xfrm>
        </p:spPr>
        <p:txBody>
          <a:bodyPr/>
          <a:lstStyle/>
          <a:p>
            <a:pPr>
              <a:spcBef>
                <a:spcPct val="0"/>
              </a:spcBef>
              <a:spcAft>
                <a:spcPts val="1600"/>
              </a:spcAft>
            </a:pPr>
            <a:r>
              <a:rPr lang="en-GB" altLang="en-US" sz="2800" smtClean="0">
                <a:solidFill>
                  <a:srgbClr val="FFCC00"/>
                </a:solidFill>
              </a:rPr>
              <a:t>“</a:t>
            </a:r>
            <a:r>
              <a:rPr lang="en-GB" sz="2800" smtClean="0">
                <a:solidFill>
                  <a:srgbClr val="FFCC00"/>
                </a:solidFill>
              </a:rPr>
              <a:t>Genetic predictors of testosterone and cardio-vascular disease outcomes.</a:t>
            </a:r>
            <a:r>
              <a:rPr lang="en-GB" altLang="en-US" sz="2800" smtClean="0">
                <a:solidFill>
                  <a:srgbClr val="FFCC00"/>
                </a:solidFill>
              </a:rPr>
              <a:t>”</a:t>
            </a:r>
            <a:r>
              <a:rPr lang="en-GB" sz="2800" smtClean="0">
                <a:solidFill>
                  <a:srgbClr val="FFCC00"/>
                </a:solidFill>
              </a:rPr>
              <a:t> </a:t>
            </a:r>
            <a:r>
              <a:rPr lang="en-GB" sz="2800" smtClean="0">
                <a:solidFill>
                  <a:schemeClr val="bg1"/>
                </a:solidFill>
              </a:rPr>
              <a:t>PI: Stephen Burgess, Steve Bevan, and Hugh Markus</a:t>
            </a:r>
          </a:p>
          <a:p>
            <a:pPr>
              <a:spcBef>
                <a:spcPct val="0"/>
              </a:spcBef>
              <a:spcAft>
                <a:spcPts val="1600"/>
              </a:spcAft>
            </a:pPr>
            <a:r>
              <a:rPr lang="en-GB" altLang="en-US" sz="2800" smtClean="0">
                <a:solidFill>
                  <a:srgbClr val="FFCC00"/>
                </a:solidFill>
              </a:rPr>
              <a:t>“</a:t>
            </a:r>
            <a:r>
              <a:rPr lang="en-GB" sz="2800" smtClean="0">
                <a:solidFill>
                  <a:srgbClr val="FFCC00"/>
                </a:solidFill>
              </a:rPr>
              <a:t>Human validation of genes associated with a murine atherosclerotic phenotype</a:t>
            </a:r>
            <a:r>
              <a:rPr lang="en-GB" altLang="en-US" sz="2800" smtClean="0">
                <a:solidFill>
                  <a:srgbClr val="FFCC00"/>
                </a:solidFill>
              </a:rPr>
              <a:t>”</a:t>
            </a:r>
            <a:r>
              <a:rPr lang="en-GB" sz="2800" smtClean="0">
                <a:solidFill>
                  <a:srgbClr val="FFCC00"/>
                </a:solidFill>
              </a:rPr>
              <a:t> </a:t>
            </a:r>
            <a:r>
              <a:rPr lang="en-GB" sz="2800" smtClean="0">
                <a:solidFill>
                  <a:schemeClr val="bg1"/>
                </a:solidFill>
              </a:rPr>
              <a:t>PI: G Pasterkamp</a:t>
            </a:r>
          </a:p>
          <a:p>
            <a:pPr>
              <a:spcBef>
                <a:spcPct val="0"/>
              </a:spcBef>
              <a:spcAft>
                <a:spcPts val="1600"/>
              </a:spcAft>
            </a:pPr>
            <a:r>
              <a:rPr lang="en-US" altLang="en-US" sz="2800" smtClean="0">
                <a:solidFill>
                  <a:srgbClr val="FFCC00"/>
                </a:solidFill>
              </a:rPr>
              <a:t>“</a:t>
            </a:r>
            <a:r>
              <a:rPr lang="en-US" sz="2800" smtClean="0">
                <a:solidFill>
                  <a:srgbClr val="FFCC00"/>
                </a:solidFill>
              </a:rPr>
              <a:t>Genetic predictors of testosterone and cardio-vascular disease outcomes</a:t>
            </a:r>
            <a:r>
              <a:rPr lang="en-US" altLang="en-US" sz="2800" smtClean="0">
                <a:solidFill>
                  <a:srgbClr val="FFCC00"/>
                </a:solidFill>
              </a:rPr>
              <a:t>”</a:t>
            </a:r>
            <a:r>
              <a:rPr lang="en-US" sz="2800" smtClean="0">
                <a:solidFill>
                  <a:srgbClr val="FFCC00"/>
                </a:solidFill>
              </a:rPr>
              <a:t> </a:t>
            </a:r>
            <a:r>
              <a:rPr lang="en-US" sz="2800" smtClean="0">
                <a:solidFill>
                  <a:schemeClr val="bg1"/>
                </a:solidFill>
              </a:rPr>
              <a:t>PI Stephen Burgess</a:t>
            </a:r>
            <a:endParaRPr lang="en-GB" sz="2800" smtClean="0">
              <a:solidFill>
                <a:srgbClr val="FFCC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1050925" y="609600"/>
            <a:ext cx="7827963" cy="1143000"/>
          </a:xfrm>
        </p:spPr>
        <p:txBody>
          <a:bodyPr/>
          <a:lstStyle/>
          <a:p>
            <a:r>
              <a:rPr lang="de-DE" smtClean="0"/>
              <a:t>METASTROKE  | </a:t>
            </a:r>
            <a:r>
              <a:rPr lang="de-DE" smtClean="0">
                <a:solidFill>
                  <a:srgbClr val="FFCC00"/>
                </a:solidFill>
              </a:rPr>
              <a:t>New Projects</a:t>
            </a:r>
            <a:endParaRPr lang="en-US" smtClean="0">
              <a:solidFill>
                <a:srgbClr val="FFCC00"/>
              </a:solidFill>
            </a:endParaRPr>
          </a:p>
        </p:txBody>
      </p:sp>
      <p:sp>
        <p:nvSpPr>
          <p:cNvPr id="33794" name="Rectangle 3"/>
          <p:cNvSpPr>
            <a:spLocks noGrp="1" noChangeArrowheads="1"/>
          </p:cNvSpPr>
          <p:nvPr>
            <p:ph idx="1"/>
          </p:nvPr>
        </p:nvSpPr>
        <p:spPr/>
        <p:txBody>
          <a:bodyPr/>
          <a:lstStyle/>
          <a:p>
            <a:pPr>
              <a:spcBef>
                <a:spcPct val="0"/>
              </a:spcBef>
              <a:spcAft>
                <a:spcPts val="1600"/>
              </a:spcAft>
            </a:pPr>
            <a:r>
              <a:rPr lang="en-GB" altLang="en-US" sz="2800" smtClean="0">
                <a:solidFill>
                  <a:srgbClr val="FFCC00"/>
                </a:solidFill>
              </a:rPr>
              <a:t>“</a:t>
            </a:r>
            <a:r>
              <a:rPr lang="en-GB" altLang="ja-JP" sz="2800" smtClean="0">
                <a:solidFill>
                  <a:srgbClr val="FFCC00"/>
                </a:solidFill>
              </a:rPr>
              <a:t>The STARNET-IS (STARNET and Ischaemic Stroke) Study</a:t>
            </a:r>
            <a:r>
              <a:rPr lang="en-GB" altLang="en-US" sz="2800" smtClean="0">
                <a:solidFill>
                  <a:srgbClr val="FFCC00"/>
                </a:solidFill>
              </a:rPr>
              <a:t>”</a:t>
            </a:r>
            <a:r>
              <a:rPr lang="en-GB" altLang="ja-JP" sz="2800" smtClean="0">
                <a:solidFill>
                  <a:srgbClr val="FFCC00"/>
                </a:solidFill>
              </a:rPr>
              <a:t> </a:t>
            </a:r>
            <a:r>
              <a:rPr lang="en-GB" altLang="ja-JP" sz="2800" smtClean="0">
                <a:solidFill>
                  <a:schemeClr val="bg1"/>
                </a:solidFill>
              </a:rPr>
              <a:t>PI: Johan Bjorkegren, Yvonne Chan</a:t>
            </a:r>
          </a:p>
          <a:p>
            <a:pPr>
              <a:spcBef>
                <a:spcPct val="0"/>
              </a:spcBef>
              <a:spcAft>
                <a:spcPts val="1600"/>
              </a:spcAft>
            </a:pPr>
            <a:r>
              <a:rPr lang="en-GB" altLang="en-US" sz="2800" smtClean="0">
                <a:solidFill>
                  <a:srgbClr val="FFCC00"/>
                </a:solidFill>
              </a:rPr>
              <a:t>“</a:t>
            </a:r>
            <a:r>
              <a:rPr lang="en-GB" sz="2800" smtClean="0">
                <a:solidFill>
                  <a:srgbClr val="FFCC00"/>
                </a:solidFill>
              </a:rPr>
              <a:t>Age-at-onset Informed Analysis in Ischaemic Stroke</a:t>
            </a:r>
            <a:r>
              <a:rPr lang="en-GB" altLang="en-US" sz="2800" smtClean="0">
                <a:solidFill>
                  <a:srgbClr val="FFCC00"/>
                </a:solidFill>
              </a:rPr>
              <a:t>”</a:t>
            </a:r>
            <a:r>
              <a:rPr lang="en-GB" sz="2800" smtClean="0">
                <a:solidFill>
                  <a:srgbClr val="FFCC00"/>
                </a:solidFill>
              </a:rPr>
              <a:t> </a:t>
            </a:r>
            <a:r>
              <a:rPr lang="en-GB" sz="2800" smtClean="0">
                <a:solidFill>
                  <a:schemeClr val="bg1"/>
                </a:solidFill>
              </a:rPr>
              <a:t>PI: Matthew Traylor</a:t>
            </a:r>
          </a:p>
          <a:p>
            <a:pPr>
              <a:spcBef>
                <a:spcPct val="0"/>
              </a:spcBef>
              <a:spcAft>
                <a:spcPts val="1600"/>
              </a:spcAft>
            </a:pPr>
            <a:r>
              <a:rPr lang="en-US" altLang="en-US" sz="2800" smtClean="0">
                <a:solidFill>
                  <a:srgbClr val="FFCC00"/>
                </a:solidFill>
              </a:rPr>
              <a:t>“</a:t>
            </a:r>
            <a:r>
              <a:rPr lang="en-US" sz="2800" smtClean="0">
                <a:solidFill>
                  <a:srgbClr val="FFCC00"/>
                </a:solidFill>
              </a:rPr>
              <a:t>Genome-wide Association Study of MRI-defined brain infarcts</a:t>
            </a:r>
            <a:r>
              <a:rPr lang="en-US" altLang="en-US" sz="2800" smtClean="0">
                <a:solidFill>
                  <a:srgbClr val="FFCC00"/>
                </a:solidFill>
              </a:rPr>
              <a:t>”</a:t>
            </a:r>
            <a:r>
              <a:rPr lang="en-US" sz="2800" smtClean="0">
                <a:solidFill>
                  <a:srgbClr val="FFCC00"/>
                </a:solidFill>
              </a:rPr>
              <a:t> </a:t>
            </a:r>
            <a:r>
              <a:rPr lang="en-US" sz="2800" smtClean="0">
                <a:solidFill>
                  <a:schemeClr val="bg1"/>
                </a:solidFill>
              </a:rPr>
              <a:t>PI: Ganesh Chauhan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1050925" y="609600"/>
            <a:ext cx="7827963" cy="1143000"/>
          </a:xfrm>
        </p:spPr>
        <p:txBody>
          <a:bodyPr/>
          <a:lstStyle/>
          <a:p>
            <a:r>
              <a:rPr lang="de-DE" smtClean="0"/>
              <a:t>METASTROKE  | </a:t>
            </a:r>
            <a:r>
              <a:rPr lang="de-DE" sz="3200" smtClean="0">
                <a:solidFill>
                  <a:srgbClr val="FFCC00"/>
                </a:solidFill>
              </a:rPr>
              <a:t>Revised Projects</a:t>
            </a:r>
            <a:endParaRPr lang="en-US" sz="3200" smtClean="0">
              <a:solidFill>
                <a:srgbClr val="FFCC00"/>
              </a:solidFill>
            </a:endParaRPr>
          </a:p>
        </p:txBody>
      </p:sp>
      <p:sp>
        <p:nvSpPr>
          <p:cNvPr id="34818" name="Rectangle 3"/>
          <p:cNvSpPr>
            <a:spLocks noGrp="1" noChangeArrowheads="1"/>
          </p:cNvSpPr>
          <p:nvPr>
            <p:ph idx="1"/>
          </p:nvPr>
        </p:nvSpPr>
        <p:spPr/>
        <p:txBody>
          <a:bodyPr/>
          <a:lstStyle/>
          <a:p>
            <a:pPr>
              <a:spcBef>
                <a:spcPct val="0"/>
              </a:spcBef>
              <a:spcAft>
                <a:spcPts val="1600"/>
              </a:spcAft>
            </a:pPr>
            <a:r>
              <a:rPr lang="en-US" altLang="en-US" sz="2800" smtClean="0">
                <a:solidFill>
                  <a:srgbClr val="FFCC00"/>
                </a:solidFill>
              </a:rPr>
              <a:t>“</a:t>
            </a:r>
            <a:r>
              <a:rPr lang="en-US" altLang="ja-JP" sz="2800" smtClean="0">
                <a:solidFill>
                  <a:srgbClr val="FFCC00"/>
                </a:solidFill>
              </a:rPr>
              <a:t>Update of proposal look up associations found using WES in a small LA stroke dataset in METASTROKE results, now using 1000G data.</a:t>
            </a:r>
            <a:r>
              <a:rPr lang="en-US" altLang="en-US" sz="2800" smtClean="0">
                <a:solidFill>
                  <a:srgbClr val="FFCC00"/>
                </a:solidFill>
              </a:rPr>
              <a:t>”</a:t>
            </a:r>
            <a:r>
              <a:rPr lang="en-US" altLang="ja-JP" sz="2800" smtClean="0">
                <a:solidFill>
                  <a:srgbClr val="FFCC00"/>
                </a:solidFill>
              </a:rPr>
              <a:t> </a:t>
            </a:r>
            <a:r>
              <a:rPr lang="en-US" altLang="ja-JP" sz="2800" smtClean="0">
                <a:solidFill>
                  <a:schemeClr val="bg1"/>
                </a:solidFill>
              </a:rPr>
              <a:t>PI: Israel Fernandez</a:t>
            </a:r>
            <a:endParaRPr lang="en-US" sz="2800" smtClean="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de-DE" smtClean="0"/>
              <a:t>METASTROKE  | </a:t>
            </a:r>
            <a:r>
              <a:rPr lang="de-DE" smtClean="0">
                <a:solidFill>
                  <a:srgbClr val="FFCC00"/>
                </a:solidFill>
              </a:rPr>
              <a:t>Activities</a:t>
            </a:r>
            <a:endParaRPr lang="en-US" smtClean="0">
              <a:solidFill>
                <a:srgbClr val="FFCC00"/>
              </a:solidFill>
            </a:endParaRPr>
          </a:p>
        </p:txBody>
      </p:sp>
      <p:sp>
        <p:nvSpPr>
          <p:cNvPr id="30723" name="Rectangle 3"/>
          <p:cNvSpPr>
            <a:spLocks noGrp="1" noChangeArrowheads="1"/>
          </p:cNvSpPr>
          <p:nvPr>
            <p:ph idx="1"/>
          </p:nvPr>
        </p:nvSpPr>
        <p:spPr>
          <a:xfrm>
            <a:off x="1295400" y="1981200"/>
            <a:ext cx="7358063" cy="4667250"/>
          </a:xfrm>
        </p:spPr>
        <p:txBody>
          <a:bodyPr>
            <a:normAutofit fontScale="70000" lnSpcReduction="20000"/>
          </a:bodyPr>
          <a:lstStyle/>
          <a:p>
            <a:pPr>
              <a:lnSpc>
                <a:spcPct val="120000"/>
              </a:lnSpc>
              <a:spcBef>
                <a:spcPts val="0"/>
              </a:spcBef>
              <a:spcAft>
                <a:spcPts val="1200"/>
              </a:spcAft>
              <a:buFont typeface="Wingdings" pitchFamily="2" charset="2"/>
              <a:buChar char="§"/>
              <a:defRPr/>
            </a:pPr>
            <a:r>
              <a:rPr lang="en-AU" sz="3600" dirty="0" smtClean="0">
                <a:solidFill>
                  <a:srgbClr val="FFFFFF"/>
                </a:solidFill>
              </a:rPr>
              <a:t>Analyses of </a:t>
            </a:r>
            <a:r>
              <a:rPr lang="en-AU" sz="3600" dirty="0">
                <a:solidFill>
                  <a:srgbClr val="FFFFFF"/>
                </a:solidFill>
              </a:rPr>
              <a:t>data imputed to 1000 Genomes </a:t>
            </a:r>
            <a:r>
              <a:rPr lang="en-AU" sz="3600" dirty="0" smtClean="0">
                <a:solidFill>
                  <a:srgbClr val="FFFFFF"/>
                </a:solidFill>
              </a:rPr>
              <a:t>(Rainer to present today)</a:t>
            </a:r>
            <a:endParaRPr lang="en-AU" sz="3600" dirty="0">
              <a:solidFill>
                <a:srgbClr val="FFFFFF"/>
              </a:solidFill>
            </a:endParaRPr>
          </a:p>
          <a:p>
            <a:pPr>
              <a:lnSpc>
                <a:spcPct val="120000"/>
              </a:lnSpc>
              <a:spcBef>
                <a:spcPts val="0"/>
              </a:spcBef>
              <a:spcAft>
                <a:spcPts val="1200"/>
              </a:spcAft>
              <a:buFont typeface="Wingdings" pitchFamily="2" charset="2"/>
              <a:buChar char="§"/>
              <a:defRPr/>
            </a:pPr>
            <a:r>
              <a:rPr lang="en-AU" sz="3600" dirty="0">
                <a:solidFill>
                  <a:srgbClr val="FFFFFF"/>
                </a:solidFill>
              </a:rPr>
              <a:t>Meta-Analyse with data from </a:t>
            </a:r>
            <a:r>
              <a:rPr lang="en-AU" sz="3600" dirty="0" smtClean="0">
                <a:solidFill>
                  <a:srgbClr val="FFFFFF"/>
                </a:solidFill>
              </a:rPr>
              <a:t>CHARGE (in progress)</a:t>
            </a:r>
            <a:endParaRPr lang="en-AU" sz="3600" dirty="0">
              <a:solidFill>
                <a:srgbClr val="FFFFFF"/>
              </a:solidFill>
            </a:endParaRPr>
          </a:p>
          <a:p>
            <a:pPr>
              <a:lnSpc>
                <a:spcPct val="120000"/>
              </a:lnSpc>
              <a:spcBef>
                <a:spcPts val="0"/>
              </a:spcBef>
              <a:spcAft>
                <a:spcPts val="1200"/>
              </a:spcAft>
              <a:buFont typeface="Wingdings" pitchFamily="2" charset="2"/>
              <a:buChar char="§"/>
              <a:defRPr/>
            </a:pPr>
            <a:r>
              <a:rPr lang="en-AU" sz="3600" dirty="0">
                <a:solidFill>
                  <a:srgbClr val="FFFFFF"/>
                </a:solidFill>
              </a:rPr>
              <a:t>Meta-Analyse with data from COMPASS (imputed to </a:t>
            </a:r>
            <a:r>
              <a:rPr lang="en-AU" sz="3600" dirty="0" smtClean="0">
                <a:solidFill>
                  <a:srgbClr val="FFFFFF"/>
                </a:solidFill>
              </a:rPr>
              <a:t>HapMap2, 1000 Genomes)</a:t>
            </a:r>
            <a:endParaRPr lang="en-AU" sz="3600" dirty="0">
              <a:solidFill>
                <a:srgbClr val="FFFFFF"/>
              </a:solidFill>
            </a:endParaRPr>
          </a:p>
          <a:p>
            <a:pPr>
              <a:lnSpc>
                <a:spcPct val="120000"/>
              </a:lnSpc>
              <a:spcBef>
                <a:spcPts val="0"/>
              </a:spcBef>
              <a:spcAft>
                <a:spcPts val="1200"/>
              </a:spcAft>
              <a:buFont typeface="Wingdings" pitchFamily="2" charset="2"/>
              <a:buChar char="§"/>
              <a:defRPr/>
            </a:pPr>
            <a:r>
              <a:rPr lang="en-AU" sz="3600" dirty="0">
                <a:solidFill>
                  <a:srgbClr val="FFFFFF"/>
                </a:solidFill>
              </a:rPr>
              <a:t>Translational science working group</a:t>
            </a:r>
          </a:p>
          <a:p>
            <a:pPr>
              <a:lnSpc>
                <a:spcPct val="120000"/>
              </a:lnSpc>
              <a:spcBef>
                <a:spcPts val="0"/>
              </a:spcBef>
              <a:spcAft>
                <a:spcPts val="1200"/>
              </a:spcAft>
              <a:buFont typeface="Wingdings" pitchFamily="2" charset="2"/>
              <a:buChar char="§"/>
              <a:defRPr/>
            </a:pPr>
            <a:r>
              <a:rPr lang="en-AU" sz="3600" dirty="0" smtClean="0">
                <a:solidFill>
                  <a:srgbClr val="FFFFFF"/>
                </a:solidFill>
              </a:rPr>
              <a:t>MEGASTROKE with </a:t>
            </a:r>
            <a:r>
              <a:rPr lang="en-AU" sz="3600" dirty="0">
                <a:solidFill>
                  <a:srgbClr val="FFFFFF"/>
                </a:solidFill>
              </a:rPr>
              <a:t>data from NINDS </a:t>
            </a:r>
            <a:r>
              <a:rPr lang="en-AU" sz="3600" dirty="0" smtClean="0">
                <a:solidFill>
                  <a:srgbClr val="FFFFFF"/>
                </a:solidFill>
              </a:rPr>
              <a:t>SiGN, CHARGE and others</a:t>
            </a:r>
            <a:endParaRPr lang="en-AU" sz="3600" dirty="0">
              <a:solidFill>
                <a:srgbClr val="FFFFFF"/>
              </a:solidFill>
            </a:endParaRPr>
          </a:p>
          <a:p>
            <a:pPr lvl="1">
              <a:lnSpc>
                <a:spcPct val="90000"/>
              </a:lnSpc>
              <a:defRPr/>
            </a:pPr>
            <a:endParaRPr lang="en-US" sz="2200"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ctrTitle"/>
          </p:nvPr>
        </p:nvSpPr>
        <p:spPr>
          <a:xfrm>
            <a:off x="685800" y="2130425"/>
            <a:ext cx="8175625" cy="2978150"/>
          </a:xfrm>
        </p:spPr>
        <p:txBody>
          <a:bodyPr/>
          <a:lstStyle/>
          <a:p>
            <a:pPr algn="l" eaLnBrk="1" hangingPunct="1"/>
            <a:r>
              <a:rPr lang="en-US" sz="7200" smtClean="0">
                <a:ea typeface="ＭＳ Ｐゴシック" pitchFamily="34" charset="-128"/>
              </a:rPr>
              <a:t>ME</a:t>
            </a:r>
            <a:r>
              <a:rPr lang="en-US" sz="7200" baseline="30000" smtClean="0">
                <a:ea typeface="ＭＳ Ｐゴシック" pitchFamily="34" charset="-128"/>
              </a:rPr>
              <a:t>G</a:t>
            </a:r>
            <a:r>
              <a:rPr lang="en-US" sz="7200" smtClean="0">
                <a:ea typeface="ＭＳ Ｐゴシック" pitchFamily="34" charset="-128"/>
              </a:rPr>
              <a:t>/</a:t>
            </a:r>
            <a:r>
              <a:rPr lang="en-US" sz="7200" baseline="-25000" smtClean="0">
                <a:ea typeface="ＭＳ Ｐゴシック" pitchFamily="34" charset="-128"/>
              </a:rPr>
              <a:t>T</a:t>
            </a:r>
            <a:r>
              <a:rPr lang="en-US" sz="7200" smtClean="0">
                <a:ea typeface="ＭＳ Ｐゴシック" pitchFamily="34" charset="-128"/>
              </a:rPr>
              <a:t>A-         TROKE</a:t>
            </a:r>
          </a:p>
        </p:txBody>
      </p:sp>
      <p:pic>
        <p:nvPicPr>
          <p:cNvPr id="36866" name="Picture 4"/>
          <p:cNvPicPr>
            <a:picLocks noChangeAspect="1"/>
          </p:cNvPicPr>
          <p:nvPr/>
        </p:nvPicPr>
        <p:blipFill>
          <a:blip r:embed="rId2" cstate="print"/>
          <a:srcRect l="32704" t="25140" r="33099" b="25044"/>
          <a:stretch>
            <a:fillRect/>
          </a:stretch>
        </p:blipFill>
        <p:spPr bwMode="auto">
          <a:xfrm>
            <a:off x="3890963" y="2720975"/>
            <a:ext cx="1736725" cy="189865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smtClean="0"/>
              <a:t>www.strokegenetics.net </a:t>
            </a:r>
          </a:p>
        </p:txBody>
      </p:sp>
      <p:pic>
        <p:nvPicPr>
          <p:cNvPr id="37890" name="Content Placeholder 7" descr="ISGC-Logo5.jpg"/>
          <p:cNvPicPr>
            <a:picLocks noGrp="1" noChangeAspect="1"/>
          </p:cNvPicPr>
          <p:nvPr>
            <p:ph idx="1"/>
          </p:nvPr>
        </p:nvPicPr>
        <p:blipFill>
          <a:blip r:embed="rId2" cstate="print"/>
          <a:srcRect l="6633" t="11559" r="3047" b="18237"/>
          <a:stretch>
            <a:fillRect/>
          </a:stretch>
        </p:blipFill>
        <p:spPr>
          <a:xfrm>
            <a:off x="893763" y="2022475"/>
            <a:ext cx="2711450" cy="2728913"/>
          </a:xfrm>
        </p:spPr>
      </p:pic>
      <p:sp>
        <p:nvSpPr>
          <p:cNvPr id="37891" name="TextBox 9"/>
          <p:cNvSpPr txBox="1">
            <a:spLocks noChangeArrowheads="1"/>
          </p:cNvSpPr>
          <p:nvPr/>
        </p:nvSpPr>
        <p:spPr bwMode="auto">
          <a:xfrm>
            <a:off x="7040563" y="2366963"/>
            <a:ext cx="1517650" cy="461962"/>
          </a:xfrm>
          <a:prstGeom prst="rect">
            <a:avLst/>
          </a:prstGeom>
          <a:noFill/>
          <a:ln w="9525">
            <a:noFill/>
            <a:miter lim="800000"/>
            <a:headEnd/>
            <a:tailEnd/>
          </a:ln>
        </p:spPr>
        <p:txBody>
          <a:bodyPr wrap="none">
            <a:spAutoFit/>
          </a:bodyPr>
          <a:lstStyle/>
          <a:p>
            <a:r>
              <a:rPr lang="en-US">
                <a:solidFill>
                  <a:schemeClr val="bg1"/>
                </a:solidFill>
              </a:rPr>
              <a:t>THANKS!</a:t>
            </a:r>
          </a:p>
        </p:txBody>
      </p:sp>
      <p:pic>
        <p:nvPicPr>
          <p:cNvPr id="37892" name="Picture 1"/>
          <p:cNvPicPr>
            <a:picLocks noChangeAspect="1"/>
          </p:cNvPicPr>
          <p:nvPr/>
        </p:nvPicPr>
        <p:blipFill>
          <a:blip r:embed="rId3" cstate="print"/>
          <a:srcRect/>
          <a:stretch>
            <a:fillRect/>
          </a:stretch>
        </p:blipFill>
        <p:spPr bwMode="auto">
          <a:xfrm>
            <a:off x="4608513" y="4594225"/>
            <a:ext cx="4359275" cy="1347788"/>
          </a:xfrm>
          <a:prstGeom prst="rect">
            <a:avLst/>
          </a:prstGeom>
          <a:noFill/>
          <a:ln w="9525">
            <a:noFill/>
            <a:miter lim="800000"/>
            <a:headEnd/>
            <a:tailEnd/>
          </a:ln>
        </p:spPr>
      </p:pic>
      <p:sp>
        <p:nvSpPr>
          <p:cNvPr id="37893" name="TextBox 8"/>
          <p:cNvSpPr txBox="1">
            <a:spLocks noChangeArrowheads="1"/>
          </p:cNvSpPr>
          <p:nvPr/>
        </p:nvSpPr>
        <p:spPr bwMode="auto">
          <a:xfrm rot="-2005950">
            <a:off x="1770063" y="3905250"/>
            <a:ext cx="5429250" cy="1014413"/>
          </a:xfrm>
          <a:prstGeom prst="rect">
            <a:avLst/>
          </a:prstGeom>
          <a:noFill/>
          <a:ln w="9525">
            <a:noFill/>
            <a:miter lim="800000"/>
            <a:headEnd/>
            <a:tailEnd/>
          </a:ln>
        </p:spPr>
        <p:txBody>
          <a:bodyPr wrap="none">
            <a:spAutoFit/>
          </a:bodyPr>
          <a:lstStyle/>
          <a:p>
            <a:r>
              <a:rPr lang="en-US" sz="6000">
                <a:solidFill>
                  <a:srgbClr val="FFCC00"/>
                </a:solidFill>
              </a:rPr>
              <a:t>METASTROKE</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WMTOOLS" val="&lt;WMTools ver=&quot;1.0&quot;&gt;&lt;Timings time=&quot;5/23/2007 10:02:31 AM&quot;&gt;&lt;Slide id=&quot;257&quot; dur=&quot;3.641&quot;/&gt;&lt;/Timings&gt;&lt;/WMTools&gt;"/>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Georgi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pitchFamily="-49"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ＭＳ Ｐゴシック" pitchFamily="-49"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1513</TotalTime>
  <Words>1138</Words>
  <Application>Microsoft Office PowerPoint</Application>
  <PresentationFormat>On-screen Show (4:3)</PresentationFormat>
  <Paragraphs>104</Paragraphs>
  <Slides>18</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ＭＳ Ｐゴシック</vt:lpstr>
      <vt:lpstr>Georgia</vt:lpstr>
      <vt:lpstr>Times</vt:lpstr>
      <vt:lpstr>Calibri</vt:lpstr>
      <vt:lpstr>Wingdings</vt:lpstr>
      <vt:lpstr>Blank Presentation</vt:lpstr>
      <vt:lpstr>Office Theme</vt:lpstr>
      <vt:lpstr>METASTROKE update</vt:lpstr>
      <vt:lpstr>METASTROKE  | News</vt:lpstr>
      <vt:lpstr>METASTROKE  | Leadership</vt:lpstr>
      <vt:lpstr>5 new publications (11 total)</vt:lpstr>
      <vt:lpstr>METASTROKE | Papers</vt:lpstr>
      <vt:lpstr>METASTROKE | Papers</vt:lpstr>
      <vt:lpstr>METASTROKE | Papers</vt:lpstr>
      <vt:lpstr>METASTROKE | Papers</vt:lpstr>
      <vt:lpstr>METASTROKE | Manuscripts</vt:lpstr>
      <vt:lpstr>METASTROKE | Manuscripts</vt:lpstr>
      <vt:lpstr>METASTROKE | Ready to go</vt:lpstr>
      <vt:lpstr>6 new and 1 revised in last 6 months</vt:lpstr>
      <vt:lpstr>METASTROKE  | New Projects</vt:lpstr>
      <vt:lpstr>METASTROKE  | New Projects</vt:lpstr>
      <vt:lpstr>METASTROKE  | Revised Projects</vt:lpstr>
      <vt:lpstr>METASTROKE  | Activities</vt:lpstr>
      <vt:lpstr>MEG/TA-         TROKE</vt:lpstr>
      <vt:lpstr>www.strokegenetics.net </vt:lpstr>
    </vt:vector>
  </TitlesOfParts>
  <Company>Birch Studio Graphics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Robinson</dc:creator>
  <cp:lastModifiedBy>Stephen Bevan</cp:lastModifiedBy>
  <cp:revision>249</cp:revision>
  <cp:lastPrinted>2014-11-06T07:59:14Z</cp:lastPrinted>
  <dcterms:created xsi:type="dcterms:W3CDTF">2006-02-10T19:00:52Z</dcterms:created>
  <dcterms:modified xsi:type="dcterms:W3CDTF">2014-12-05T16:03:50Z</dcterms:modified>
</cp:coreProperties>
</file>