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sldIdLst>
    <p:sldId id="256" r:id="rId2"/>
    <p:sldId id="307" r:id="rId3"/>
    <p:sldId id="298" r:id="rId4"/>
    <p:sldId id="295" r:id="rId5"/>
    <p:sldId id="301" r:id="rId6"/>
    <p:sldId id="302" r:id="rId7"/>
    <p:sldId id="284" r:id="rId8"/>
    <p:sldId id="285" r:id="rId9"/>
    <p:sldId id="283" r:id="rId10"/>
    <p:sldId id="290" r:id="rId11"/>
    <p:sldId id="287" r:id="rId12"/>
    <p:sldId id="286" r:id="rId13"/>
    <p:sldId id="293" r:id="rId14"/>
    <p:sldId id="294" r:id="rId15"/>
    <p:sldId id="291" r:id="rId16"/>
    <p:sldId id="305" r:id="rId17"/>
    <p:sldId id="303" r:id="rId18"/>
    <p:sldId id="304" r:id="rId19"/>
    <p:sldId id="299" r:id="rId20"/>
    <p:sldId id="30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Hugh Markus" initials="" lastIdx="2" clrIdx="0"/>
  <p:cmAuthor id="1" name="Matthew Traylor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93" autoAdjust="0"/>
    <p:restoredTop sz="94677" autoAdjust="0"/>
  </p:normalViewPr>
  <p:slideViewPr>
    <p:cSldViewPr snapToGrid="0" snapToObjects="1">
      <p:cViewPr>
        <p:scale>
          <a:sx n="90" d="100"/>
          <a:sy n="90" d="100"/>
        </p:scale>
        <p:origin x="-1872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624388" y="228600"/>
            <a:ext cx="2057400" cy="203911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502920" y="1985963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502920" y="4164965"/>
            <a:ext cx="3657413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3451225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5" y="2571750"/>
            <a:ext cx="3255264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68775" y="273050"/>
            <a:ext cx="4597399" cy="585311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3" y="3733800"/>
            <a:ext cx="325526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59305" y="6423585"/>
            <a:ext cx="331694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9404" y="3124200"/>
            <a:ext cx="3898272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6" y="228600"/>
            <a:ext cx="3460658" cy="63452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69404" y="3995737"/>
            <a:ext cx="3898272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990110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6505" y="4424082"/>
            <a:ext cx="6191157" cy="83371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28600"/>
            <a:ext cx="637838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6505" y="5257799"/>
            <a:ext cx="6191157" cy="885825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6802438" y="2377440"/>
            <a:ext cx="2057400" cy="20391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327212" y="4632792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4" y="228600"/>
            <a:ext cx="6387167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6181611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6179566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212262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46481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49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6802438" y="4535424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2575" y="228600"/>
            <a:ext cx="423545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554" y="2571750"/>
            <a:ext cx="4016633" cy="1162050"/>
          </a:xfrm>
        </p:spPr>
        <p:txBody>
          <a:bodyPr anchor="b">
            <a:normAutofit/>
          </a:bodyPr>
          <a:lstStyle>
            <a:lvl1pPr algn="l">
              <a:defRPr sz="2600" b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94" y="3733800"/>
            <a:ext cx="4015304" cy="2392363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0" y="6235607"/>
            <a:ext cx="13483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95" y="6235607"/>
            <a:ext cx="25907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4624388" y="4534726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4624388" y="2381663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6803136" y="2381662"/>
            <a:ext cx="2057400" cy="418795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s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3124200"/>
            <a:ext cx="3108960" cy="871538"/>
          </a:xfrm>
        </p:spPr>
        <p:txBody>
          <a:bodyPr anchor="b">
            <a:normAutofit/>
          </a:bodyPr>
          <a:lstStyle>
            <a:lvl1pPr algn="l">
              <a:defRPr sz="2600" b="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7905" y="2365248"/>
            <a:ext cx="4240119" cy="418795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3995737"/>
            <a:ext cx="3108960" cy="2147888"/>
          </a:xfrm>
        </p:spPr>
        <p:txBody>
          <a:bodyPr/>
          <a:lstStyle>
            <a:lvl1pPr marL="0" indent="0">
              <a:spcBef>
                <a:spcPts val="6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91399" y="6423585"/>
            <a:ext cx="1537447" cy="365125"/>
          </a:xfrm>
        </p:spPr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91000" y="6423585"/>
            <a:ext cx="300513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750361" y="3370730"/>
            <a:ext cx="22056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2400" b="1" baseline="0">
                <a:solidFill>
                  <a:schemeClr val="accent1">
                    <a:lumMod val="60000"/>
                    <a:lumOff val="40000"/>
                  </a:schemeClr>
                </a:solidFill>
              </a:rPr>
              <a:t>+ 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7790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2460625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Rectangle 9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3"/>
            <a:ext cx="685800" cy="3022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95772" y="954742"/>
            <a:ext cx="681318" cy="5171422"/>
          </a:xfrm>
        </p:spPr>
        <p:txBody>
          <a:bodyPr vert="eaVert" anchor="t" anchorCtr="0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58756"/>
            <a:ext cx="6858000" cy="518486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16200000">
            <a:off x="8593111" y="561668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474" y="134471"/>
            <a:ext cx="7556313" cy="995082"/>
          </a:xfrm>
        </p:spPr>
        <p:txBody>
          <a:bodyPr anchor="b" anchorCtr="0"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518" y="1129553"/>
            <a:ext cx="7558960" cy="774700"/>
          </a:xfrm>
        </p:spPr>
        <p:txBody>
          <a:bodyPr vert="horz" lIns="91440" tIns="45720" rIns="91440" bIns="45720" rtlCol="0" anchor="t" anchorCtr="0">
            <a:noAutofit/>
          </a:bodyPr>
          <a:lstStyle>
            <a:lvl1pPr marL="0" indent="0">
              <a:buNone/>
              <a:defRPr kumimoji="0" sz="2400" b="0" i="0" u="none" strike="noStrike" kern="1200" cap="none" spc="0" normalizeH="0" baseline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00600" y="4624668"/>
            <a:ext cx="4038600" cy="93345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00600" y="5562599"/>
            <a:ext cx="4038600" cy="748553"/>
          </a:xfrm>
        </p:spPr>
        <p:txBody>
          <a:bodyPr>
            <a:normAutofit/>
          </a:bodyPr>
          <a:lstStyle>
            <a:lvl1pPr marL="0" indent="0" algn="l">
              <a:spcBef>
                <a:spcPts val="300"/>
              </a:spcBef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00600" y="6425640"/>
            <a:ext cx="1232647" cy="365125"/>
          </a:xfrm>
        </p:spPr>
        <p:txBody>
          <a:bodyPr/>
          <a:lstStyle>
            <a:lvl1pPr algn="l">
              <a:defRPr/>
            </a:lvl1pPr>
          </a:lstStyle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311153" y="6425640"/>
            <a:ext cx="2617694" cy="365125"/>
          </a:xfrm>
        </p:spPr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2575" y="228600"/>
            <a:ext cx="4235450" cy="4187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802438" y="228600"/>
            <a:ext cx="2057400" cy="20391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624388" y="2377440"/>
            <a:ext cx="2057400" cy="203911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4624388" y="22860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6802438" y="2377440"/>
            <a:ext cx="2057400" cy="2039112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GB" smtClean="0"/>
              <a:t>Drag picture to placeholder or click icon to add</a:t>
            </a:r>
            <a:endParaRPr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1779494"/>
            <a:ext cx="3086100" cy="2040905"/>
          </a:xfrm>
        </p:spPr>
        <p:txBody>
          <a:bodyPr lIns="45720" tIns="45720" rIns="45720" anchor="t">
            <a:noAutofit/>
          </a:bodyPr>
          <a:lstStyle>
            <a:lvl1pPr marL="0" indent="0" algn="ctr">
              <a:spcBef>
                <a:spcPts val="600"/>
              </a:spcBef>
              <a:buNone/>
              <a:defRPr sz="46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GB" smtClean="0"/>
              <a:t>Click to edit Master text styles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4891" y="174812"/>
            <a:ext cx="413309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54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58907" y="228600"/>
            <a:ext cx="8200930" cy="6345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124200"/>
            <a:ext cx="5638800" cy="1362075"/>
          </a:xfrm>
        </p:spPr>
        <p:txBody>
          <a:bodyPr anchor="b" anchorCtr="0">
            <a:normAutofit/>
          </a:bodyPr>
          <a:lstStyle>
            <a:lvl1pPr algn="l">
              <a:defRPr sz="3200" b="0" cap="none" baseline="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4495800"/>
            <a:ext cx="5638800" cy="1500187"/>
          </a:xfrm>
        </p:spPr>
        <p:txBody>
          <a:bodyPr anchor="t" anchorCtr="0">
            <a:normAutofit/>
          </a:bodyPr>
          <a:lstStyle>
            <a:lvl1pPr marL="0" indent="0">
              <a:spcBef>
                <a:spcPts val="300"/>
              </a:spcBef>
              <a:buNone/>
              <a:defRPr sz="14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906" y="6248774"/>
            <a:ext cx="1474694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86000" y="6248774"/>
            <a:ext cx="5638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305800" y="624877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003612" y="3110754"/>
            <a:ext cx="26090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40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9" name="Rectangle 8"/>
          <p:cNvSpPr/>
          <p:nvPr/>
        </p:nvSpPr>
        <p:spPr>
          <a:xfrm>
            <a:off x="285750" y="228600"/>
            <a:ext cx="212725" cy="63452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210550" y="282574"/>
            <a:ext cx="642097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8068235" y="282574"/>
            <a:ext cx="91440" cy="1600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9987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7541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399878" y="2447365"/>
            <a:ext cx="3657600" cy="367879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7541" y="2070847"/>
            <a:ext cx="3657600" cy="322729"/>
          </a:xfrm>
          <a:prstGeom prst="rect">
            <a:avLst/>
          </a:prstGeom>
          <a:solidFill>
            <a:schemeClr val="accent3"/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99878" y="2070847"/>
            <a:ext cx="3657600" cy="3227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tIns="0" bIns="0" anchor="ctr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8517" y="1985963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498517" y="4164965"/>
            <a:ext cx="7569157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4" name="Rectangle 13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05800" y="242234"/>
            <a:ext cx="554038" cy="365125"/>
          </a:xfrm>
        </p:spPr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66847" y="282574"/>
            <a:ext cx="685800" cy="1600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23185" y="228600"/>
            <a:ext cx="2609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sz="3600" b="1">
                <a:solidFill>
                  <a:schemeClr val="accent1">
                    <a:lumMod val="60000"/>
                    <a:lumOff val="40000"/>
                  </a:schemeClr>
                </a:solidFill>
              </a:rPr>
              <a:t>+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10075" y="1985963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sz="half" idx="15"/>
          </p:nvPr>
        </p:nvSpPr>
        <p:spPr>
          <a:xfrm>
            <a:off x="498518" y="1985963"/>
            <a:ext cx="3657600" cy="4140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6"/>
          </p:nvPr>
        </p:nvSpPr>
        <p:spPr>
          <a:xfrm>
            <a:off x="4410075" y="4169664"/>
            <a:ext cx="36576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474" y="484094"/>
            <a:ext cx="7556313" cy="111610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GB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474" y="1981200"/>
            <a:ext cx="7556313" cy="4144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5247" y="642358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728701E-CAF4-4159-9B3E-41C86DFFA30D}" type="datetimeFigureOut">
              <a:rPr lang="en-US" smtClean="0"/>
              <a:pPr/>
              <a:t>12/5/2014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1706" y="6423585"/>
            <a:ext cx="61228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5800" y="242234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fld id="{162F1D00-BD13-4404-86B0-79703945A0A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</p:sldLayoutIdLst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2000"/>
        </a:spcBef>
        <a:buClr>
          <a:schemeClr val="accent1"/>
        </a:buClr>
        <a:buSzPct val="75000"/>
        <a:buFont typeface="Wingdings" pitchFamily="2" charset="2"/>
        <a:buChar char="n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75000"/>
        <a:buFont typeface="Wingdings" pitchFamily="2" charset="2"/>
        <a:buChar char="n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75000"/>
        <a:buFont typeface="Wingdings" pitchFamily="2" charset="2"/>
        <a:buChar char=""/>
        <a:defRPr lang="en-US" sz="1800" kern="1200" baseline="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SzPct val="75000"/>
        <a:buFont typeface="Wingdings" pitchFamily="2" charset="2"/>
        <a:buChar char=""/>
        <a:defRPr lang="en-US" sz="1800" kern="1200" baseline="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974" y="331694"/>
            <a:ext cx="7556313" cy="1116106"/>
          </a:xfrm>
        </p:spPr>
        <p:txBody>
          <a:bodyPr>
            <a:normAutofit fontScale="90000"/>
          </a:bodyPr>
          <a:lstStyle/>
          <a:p>
            <a:r>
              <a:rPr lang="en-US" dirty="0"/>
              <a:t>WMH in </a:t>
            </a:r>
            <a:r>
              <a:rPr lang="en-US" dirty="0" smtClean="0"/>
              <a:t>ischaemic </a:t>
            </a:r>
            <a:r>
              <a:rPr lang="en-US" dirty="0"/>
              <a:t>stroke GWAS Study </a:t>
            </a:r>
            <a:r>
              <a:rPr lang="en-US" dirty="0" smtClean="0"/>
              <a:t>Collaboration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00074" y="2070100"/>
            <a:ext cx="5191126" cy="1600200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50000"/>
              </a:lnSpc>
              <a:buNone/>
            </a:pPr>
            <a:r>
              <a:rPr lang="en-US" dirty="0">
                <a:solidFill>
                  <a:schemeClr val="bg2"/>
                </a:solidFill>
              </a:rPr>
              <a:t>Matthew Traylor </a:t>
            </a:r>
          </a:p>
          <a:p>
            <a:pPr marL="0" indent="0">
              <a:lnSpc>
                <a:spcPct val="50000"/>
              </a:lnSpc>
              <a:buNone/>
            </a:pPr>
            <a:r>
              <a:rPr lang="en-US" dirty="0">
                <a:solidFill>
                  <a:schemeClr val="bg2"/>
                </a:solidFill>
              </a:rPr>
              <a:t>for the </a:t>
            </a:r>
            <a:r>
              <a:rPr lang="en-US" dirty="0" smtClean="0">
                <a:solidFill>
                  <a:schemeClr val="bg2"/>
                </a:solidFill>
              </a:rPr>
              <a:t>WMH in ischaemic stroke study group</a:t>
            </a:r>
            <a:endParaRPr lang="en-US" dirty="0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2"/>
                </a:solidFill>
              </a:rPr>
              <a:t>Clinical Neurosciences, University of Cambridge</a:t>
            </a:r>
          </a:p>
        </p:txBody>
      </p:sp>
    </p:spTree>
    <p:extLst>
      <p:ext uri="{BB962C8B-B14F-4D97-AF65-F5344CB8AC3E}">
        <p14:creationId xmlns:p14="http://schemas.microsoft.com/office/powerpoint/2010/main" xmlns="" val="13551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893" y="246380"/>
            <a:ext cx="4114528" cy="2880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3593" y="284480"/>
            <a:ext cx="4114528" cy="288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5893" y="3600450"/>
            <a:ext cx="4114528" cy="28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3593" y="3638550"/>
            <a:ext cx="4114528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535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2"/>
          <p:cNvSpPr>
            <a:spLocks noGrp="1"/>
          </p:cNvSpPr>
          <p:nvPr>
            <p:ph type="title" idx="4294967295"/>
          </p:nvPr>
        </p:nvSpPr>
        <p:spPr>
          <a:xfrm>
            <a:off x="498123" y="346076"/>
            <a:ext cx="7556500" cy="1116012"/>
          </a:xfrm>
        </p:spPr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US" sz="2000" dirty="0" smtClean="0">
                <a:solidFill>
                  <a:srgbClr val="6F6D5D"/>
                </a:solidFill>
              </a:rPr>
              <a:t>Hypertensive–only analysis : N=2,250</a:t>
            </a:r>
            <a:br>
              <a:rPr lang="en-US" sz="2000" dirty="0" smtClean="0">
                <a:solidFill>
                  <a:srgbClr val="6F6D5D"/>
                </a:solidFill>
              </a:rPr>
            </a:br>
            <a:r>
              <a:rPr lang="en-US" dirty="0" smtClean="0">
                <a:latin typeface="News Gothic MT" charset="0"/>
              </a:rPr>
              <a:t>(coded positive if </a:t>
            </a:r>
            <a:r>
              <a:rPr lang="en-US" dirty="0" err="1" smtClean="0">
                <a:latin typeface="News Gothic MT" charset="0"/>
              </a:rPr>
              <a:t>sbp</a:t>
            </a:r>
            <a:r>
              <a:rPr lang="en-US" dirty="0" smtClean="0">
                <a:latin typeface="News Gothic MT" charset="0"/>
              </a:rPr>
              <a:t>/</a:t>
            </a:r>
            <a:r>
              <a:rPr lang="en-US" dirty="0" err="1" smtClean="0">
                <a:latin typeface="News Gothic MT" charset="0"/>
              </a:rPr>
              <a:t>dbp</a:t>
            </a:r>
            <a:r>
              <a:rPr lang="en-US" dirty="0" smtClean="0">
                <a:latin typeface="News Gothic MT" charset="0"/>
              </a:rPr>
              <a:t> &gt; 140/90 OR on hypertensive medication, negative otherwise)</a:t>
            </a:r>
            <a:br>
              <a:rPr lang="en-US" dirty="0" smtClean="0">
                <a:latin typeface="News Gothic MT" charset="0"/>
              </a:rPr>
            </a:br>
            <a:endParaRPr lang="en-US" sz="2000" dirty="0">
              <a:solidFill>
                <a:srgbClr val="6F6D5D"/>
              </a:solidFill>
            </a:endParaRPr>
          </a:p>
        </p:txBody>
      </p:sp>
      <p:pic>
        <p:nvPicPr>
          <p:cNvPr id="3" name="Picture 2" descr="WMH_htn_INFO_0.7_1705141.12studies_het0.001_chr.bp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69999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406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69809568"/>
              </p:ext>
            </p:extLst>
          </p:nvPr>
        </p:nvGraphicFramePr>
        <p:xfrm>
          <a:off x="854118" y="1354889"/>
          <a:ext cx="7347376" cy="458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2722"/>
                <a:gridCol w="1266430"/>
                <a:gridCol w="886168"/>
                <a:gridCol w="398780"/>
                <a:gridCol w="398780"/>
                <a:gridCol w="544116"/>
                <a:gridCol w="1109980"/>
                <a:gridCol w="833096"/>
                <a:gridCol w="64730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SNP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err="1" smtClean="0"/>
                        <a:t>Chr:position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Gene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RA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OA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RAF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OR</a:t>
                      </a:r>
                      <a:r>
                        <a:rPr lang="en-US" sz="1300" b="0" baseline="0" dirty="0" smtClean="0"/>
                        <a:t> </a:t>
                      </a:r>
                    </a:p>
                    <a:p>
                      <a:pPr algn="ctr"/>
                      <a:r>
                        <a:rPr lang="en-US" sz="1300" b="0" baseline="0" dirty="0" smtClean="0"/>
                        <a:t>(95% CI)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P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Het</a:t>
                      </a:r>
                      <a:r>
                        <a:rPr lang="en-US" sz="1300" b="0" baseline="0" dirty="0" smtClean="0"/>
                        <a:t> p</a:t>
                      </a:r>
                      <a:endParaRPr lang="en-US" sz="13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rs13289619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9:139936141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NPDC1, </a:t>
                      </a:r>
                    </a:p>
                    <a:p>
                      <a:pPr algn="ctr"/>
                      <a:r>
                        <a:rPr lang="en-US" sz="1300" b="0" dirty="0" smtClean="0"/>
                        <a:t>ABCA2, </a:t>
                      </a:r>
                    </a:p>
                    <a:p>
                      <a:pPr algn="ctr"/>
                      <a:r>
                        <a:rPr lang="en-US" sz="1300" b="0" dirty="0" smtClean="0"/>
                        <a:t>FUT7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G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A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0.92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1.38 </a:t>
                      </a:r>
                    </a:p>
                    <a:p>
                      <a:pPr algn="ctr"/>
                      <a:r>
                        <a:rPr lang="en-US" sz="1300" b="0" dirty="0" smtClean="0"/>
                        <a:t>(1.22–1.57)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4.9x10</a:t>
                      </a:r>
                      <a:r>
                        <a:rPr lang="en-US" sz="1300" b="0" baseline="30000" dirty="0" smtClean="0"/>
                        <a:t>-7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0.33</a:t>
                      </a:r>
                      <a:endParaRPr lang="en-US" sz="13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rs4970496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1:27367686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FAM46B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C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T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0.82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1.23 </a:t>
                      </a:r>
                    </a:p>
                    <a:p>
                      <a:pPr algn="ctr"/>
                      <a:r>
                        <a:rPr lang="en-US" sz="1300" b="0" dirty="0" smtClean="0"/>
                        <a:t>(1.13–1.34)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6.3x10</a:t>
                      </a:r>
                      <a:r>
                        <a:rPr lang="en-US" sz="1300" b="0" baseline="30000" dirty="0" smtClean="0"/>
                        <a:t>-7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0.49</a:t>
                      </a:r>
                      <a:endParaRPr lang="en-US" sz="13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rs150910570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11:7561481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PPFIBP2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TG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T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0.37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1.17 </a:t>
                      </a:r>
                    </a:p>
                    <a:p>
                      <a:pPr algn="ctr"/>
                      <a:r>
                        <a:rPr lang="en-US" sz="1300" b="0" dirty="0" smtClean="0"/>
                        <a:t>(1.10–1.24)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8.5x10</a:t>
                      </a:r>
                      <a:r>
                        <a:rPr lang="en-US" sz="1300" b="0" baseline="30000" dirty="0" smtClean="0"/>
                        <a:t>-7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0.45</a:t>
                      </a:r>
                      <a:endParaRPr lang="en-US" sz="13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rs77457270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5:149709264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TCOF1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T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C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0.95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1.44</a:t>
                      </a:r>
                      <a:r>
                        <a:rPr lang="en-US" sz="1300" b="0" baseline="0" dirty="0" smtClean="0"/>
                        <a:t> </a:t>
                      </a:r>
                    </a:p>
                    <a:p>
                      <a:pPr algn="ctr"/>
                      <a:r>
                        <a:rPr lang="en-US" sz="1300" b="0" baseline="0" dirty="0" smtClean="0"/>
                        <a:t>(1.24–1.67)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6.6x10</a:t>
                      </a:r>
                      <a:r>
                        <a:rPr lang="en-US" sz="1300" b="0" baseline="30000" dirty="0" smtClean="0"/>
                        <a:t>-7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0.45</a:t>
                      </a:r>
                      <a:endParaRPr lang="en-US" sz="13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rs12438704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15:24422603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PWRN2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C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T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0.75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1.19 </a:t>
                      </a:r>
                    </a:p>
                    <a:p>
                      <a:pPr algn="ctr"/>
                      <a:r>
                        <a:rPr lang="en-US" sz="1300" b="0" dirty="0" smtClean="0"/>
                        <a:t>(1.11–1.29)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1.6x10</a:t>
                      </a:r>
                      <a:r>
                        <a:rPr lang="en-US" sz="1300" b="0" baseline="30000" dirty="0" smtClean="0"/>
                        <a:t>-6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0.85</a:t>
                      </a:r>
                      <a:endParaRPr lang="en-US" sz="13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rs73062799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12:17672547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N/A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C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G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0.07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1.34 </a:t>
                      </a:r>
                    </a:p>
                    <a:p>
                      <a:pPr algn="ctr"/>
                      <a:r>
                        <a:rPr lang="en-US" sz="1300" b="0" dirty="0" smtClean="0"/>
                        <a:t>(1.19–1.51)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1.8x10</a:t>
                      </a:r>
                      <a:r>
                        <a:rPr lang="en-US" sz="1300" b="0" baseline="30000" dirty="0" smtClean="0"/>
                        <a:t>-6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>
                          <a:solidFill>
                            <a:schemeClr val="tx1"/>
                          </a:solidFill>
                        </a:rPr>
                        <a:t>0.77</a:t>
                      </a:r>
                      <a:endParaRPr lang="en-US" sz="13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rs12664532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6:110180571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FIG4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T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C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0.25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1.19 </a:t>
                      </a:r>
                    </a:p>
                    <a:p>
                      <a:pPr algn="ctr"/>
                      <a:r>
                        <a:rPr lang="en-US" sz="1300" b="0" dirty="0" smtClean="0"/>
                        <a:t>(1.11–1.29)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1.9x10</a:t>
                      </a:r>
                      <a:r>
                        <a:rPr lang="en-US" sz="1300" b="0" baseline="30000" dirty="0" smtClean="0"/>
                        <a:t>-6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0.10</a:t>
                      </a:r>
                      <a:endParaRPr lang="en-US" sz="13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rs142253994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8:65886433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N/A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A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C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0.03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1.58 </a:t>
                      </a:r>
                    </a:p>
                    <a:p>
                      <a:pPr algn="ctr"/>
                      <a:r>
                        <a:rPr lang="en-US" sz="1300" b="0" dirty="0" smtClean="0"/>
                        <a:t>(1.31–1.91)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2.2x10</a:t>
                      </a:r>
                      <a:r>
                        <a:rPr lang="en-US" sz="1300" b="0" baseline="30000" dirty="0" smtClean="0"/>
                        <a:t>-6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0.003</a:t>
                      </a:r>
                      <a:endParaRPr lang="en-US" sz="1300" b="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727118" y="361434"/>
            <a:ext cx="34487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6F6D5D"/>
                </a:solidFill>
              </a:rPr>
              <a:t>Hypertensive–only analysis</a:t>
            </a:r>
          </a:p>
        </p:txBody>
      </p:sp>
    </p:spTree>
    <p:extLst>
      <p:ext uri="{BB962C8B-B14F-4D97-AF65-F5344CB8AC3E}">
        <p14:creationId xmlns:p14="http://schemas.microsoft.com/office/powerpoint/2010/main" xmlns="" val="404066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8918" y="377825"/>
            <a:ext cx="8686165" cy="6102350"/>
            <a:chOff x="0" y="0"/>
            <a:chExt cx="8686165" cy="610235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2000" y="0"/>
              <a:ext cx="4114165" cy="28797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114165" cy="28797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635" y="3222625"/>
              <a:ext cx="4114165" cy="28797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2000" y="3222625"/>
              <a:ext cx="4114165" cy="2879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45532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29235" y="498158"/>
            <a:ext cx="8685530" cy="5861685"/>
            <a:chOff x="0" y="0"/>
            <a:chExt cx="8685530" cy="586168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22225"/>
              <a:ext cx="4114165" cy="287972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1365" y="0"/>
              <a:ext cx="4114165" cy="28797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0" y="2959735"/>
              <a:ext cx="4114165" cy="28797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571365" y="2981960"/>
              <a:ext cx="4114165" cy="28797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17208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856633427"/>
              </p:ext>
            </p:extLst>
          </p:nvPr>
        </p:nvGraphicFramePr>
        <p:xfrm>
          <a:off x="825353" y="1584326"/>
          <a:ext cx="7604300" cy="1783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9846"/>
                <a:gridCol w="1027663"/>
                <a:gridCol w="984115"/>
                <a:gridCol w="1069471"/>
                <a:gridCol w="422465"/>
                <a:gridCol w="385810"/>
                <a:gridCol w="517616"/>
                <a:gridCol w="1546510"/>
                <a:gridCol w="620804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SNP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err="1" smtClean="0">
                          <a:effectLst/>
                          <a:latin typeface="+mn-lt"/>
                          <a:ea typeface="ＭＳ 明朝"/>
                          <a:cs typeface="Arial"/>
                        </a:rPr>
                        <a:t>Chr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ＭＳ 明朝"/>
                          <a:cs typeface="Arial"/>
                        </a:rPr>
                        <a:t> </a:t>
                      </a:r>
                      <a:r>
                        <a:rPr lang="en-US" sz="1300" dirty="0" smtClean="0">
                          <a:effectLst/>
                          <a:latin typeface="+mn-lt"/>
                          <a:ea typeface="ＭＳ 明朝"/>
                          <a:cs typeface="Arial"/>
                        </a:rPr>
                        <a:t>position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Gene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Trait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RA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OA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RAF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OR (95% CI),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p-value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ＭＳ 明朝"/>
                          <a:cs typeface="Arial"/>
                        </a:rPr>
                        <a:t>Het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ＭＳ 明朝"/>
                          <a:cs typeface="Arial"/>
                        </a:rPr>
                        <a:t> p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rs7214628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17q25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TRIM65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WMH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G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A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0.20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1.08 (1.01–1.14),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ＭＳ 明朝"/>
                          <a:cs typeface="Arial"/>
                        </a:rPr>
                        <a:t>0.015*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0.012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rs2984613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1q22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120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MF1-BGLAP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ＭＳ 明朝"/>
                          <a:cs typeface="Arial"/>
                        </a:rPr>
                        <a:t>non</a:t>
                      </a: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-lobar ICH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C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T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Arial"/>
                        </a:rPr>
                        <a:t>0.66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1.06 (1.01–1.12),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ＭＳ 明朝"/>
                          <a:cs typeface="Arial"/>
                        </a:rPr>
                        <a:t>0.017*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Arial"/>
                        </a:rPr>
                        <a:t>0.94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78190" marR="78190" marT="0" marB="0" anchor="ctr"/>
                </a:tc>
              </a:tr>
            </a:tbl>
          </a:graphicData>
        </a:graphic>
      </p:graphicFrame>
      <p:sp>
        <p:nvSpPr>
          <p:cNvPr id="8" name="Content Placeholder 6"/>
          <p:cNvSpPr txBox="1">
            <a:spLocks/>
          </p:cNvSpPr>
          <p:nvPr/>
        </p:nvSpPr>
        <p:spPr>
          <a:xfrm>
            <a:off x="825353" y="431800"/>
            <a:ext cx="7569200" cy="555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 smtClean="0">
                <a:solidFill>
                  <a:srgbClr val="595959"/>
                </a:solidFill>
              </a:rPr>
              <a:t>Known Associations with related phenotypes</a:t>
            </a:r>
            <a:endParaRPr lang="en-US" dirty="0">
              <a:solidFill>
                <a:srgbClr val="595959"/>
              </a:solidFill>
            </a:endParaRPr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860453" y="3962400"/>
            <a:ext cx="7569200" cy="5556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75000"/>
              <a:buFont typeface="Wingdings" pitchFamily="2" charset="2"/>
              <a:buChar char="n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60000"/>
                  <a:lumOff val="40000"/>
                </a:schemeClr>
              </a:buClr>
              <a:buSzPct val="75000"/>
              <a:buFont typeface="Wingdings" pitchFamily="2" charset="2"/>
              <a:buChar char=""/>
              <a:defRPr lang="en-US" sz="1800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"/>
              <a:defRPr lang="en-US" sz="1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sz="1800" dirty="0" smtClean="0">
                <a:solidFill>
                  <a:schemeClr val="bg2"/>
                </a:solidFill>
              </a:rPr>
              <a:t> Associations with WMH in community populations (</a:t>
            </a:r>
            <a:r>
              <a:rPr lang="en-US" sz="1800" dirty="0" err="1" smtClean="0">
                <a:solidFill>
                  <a:schemeClr val="bg2"/>
                </a:solidFill>
              </a:rPr>
              <a:t>Fornage</a:t>
            </a:r>
            <a:r>
              <a:rPr lang="en-US" sz="1800" dirty="0" smtClean="0">
                <a:solidFill>
                  <a:schemeClr val="bg2"/>
                </a:solidFill>
              </a:rPr>
              <a:t> M et al, 2011) and non-lobar ICH (Woo D et al, 2014) both replicate in our dataset</a:t>
            </a:r>
          </a:p>
          <a:p>
            <a:pPr>
              <a:lnSpc>
                <a:spcPct val="120000"/>
              </a:lnSpc>
            </a:pPr>
            <a:endParaRPr lang="en-US" sz="18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798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News Gothic MT" charset="0"/>
              </a:rPr>
              <a:t>GCTA analysis - methods</a:t>
            </a:r>
          </a:p>
        </p:txBody>
      </p:sp>
      <p:sp>
        <p:nvSpPr>
          <p:cNvPr id="64514" name="Content Placeholder 2"/>
          <p:cNvSpPr>
            <a:spLocks noGrp="1"/>
          </p:cNvSpPr>
          <p:nvPr>
            <p:ph idx="1"/>
          </p:nvPr>
        </p:nvSpPr>
        <p:spPr>
          <a:xfrm>
            <a:off x="498475" y="2276475"/>
            <a:ext cx="7556500" cy="3849688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1800" dirty="0" smtClean="0">
                <a:latin typeface="News Gothic MT" charset="0"/>
              </a:rPr>
              <a:t>Assess SNP-heritability (h</a:t>
            </a:r>
            <a:r>
              <a:rPr lang="en-US" sz="1800" baseline="30000" dirty="0" smtClean="0">
                <a:latin typeface="News Gothic MT" charset="0"/>
              </a:rPr>
              <a:t>2</a:t>
            </a:r>
            <a:r>
              <a:rPr lang="en-US" sz="1800" dirty="0" smtClean="0">
                <a:latin typeface="News Gothic MT" charset="0"/>
              </a:rPr>
              <a:t>) of WMH in our population</a:t>
            </a:r>
            <a:endParaRPr lang="en-US" sz="1800" dirty="0">
              <a:latin typeface="News Gothic MT" charset="0"/>
            </a:endParaRPr>
          </a:p>
          <a:p>
            <a:pPr eaLnBrk="1" hangingPunct="1"/>
            <a:r>
              <a:rPr lang="en-US" sz="1800" dirty="0">
                <a:latin typeface="News Gothic MT" charset="0"/>
              </a:rPr>
              <a:t>Combine all imputed datasets</a:t>
            </a:r>
          </a:p>
          <a:p>
            <a:pPr eaLnBrk="1" hangingPunct="1"/>
            <a:r>
              <a:rPr lang="en-US" sz="1800" dirty="0">
                <a:latin typeface="News Gothic MT" charset="0"/>
              </a:rPr>
              <a:t>Calculate genetic </a:t>
            </a:r>
            <a:r>
              <a:rPr lang="en-US" sz="1800" dirty="0" smtClean="0">
                <a:latin typeface="News Gothic MT" charset="0"/>
              </a:rPr>
              <a:t>relatedness </a:t>
            </a:r>
            <a:r>
              <a:rPr lang="en-US" sz="1800" dirty="0">
                <a:latin typeface="News Gothic MT" charset="0"/>
              </a:rPr>
              <a:t>between each </a:t>
            </a:r>
            <a:r>
              <a:rPr lang="en-US" sz="1800" dirty="0" smtClean="0">
                <a:latin typeface="News Gothic MT" charset="0"/>
              </a:rPr>
              <a:t>individual based on SNPs</a:t>
            </a:r>
            <a:endParaRPr lang="en-US" sz="1800" dirty="0">
              <a:latin typeface="News Gothic MT" charset="0"/>
            </a:endParaRPr>
          </a:p>
          <a:p>
            <a:pPr eaLnBrk="1" hangingPunct="1"/>
            <a:r>
              <a:rPr lang="en-US" sz="1800" dirty="0">
                <a:latin typeface="News Gothic MT" charset="0"/>
              </a:rPr>
              <a:t>Use GREML approach to estimate proportion of phenotypic variance (h</a:t>
            </a:r>
            <a:r>
              <a:rPr lang="en-US" sz="1800" baseline="30000" dirty="0">
                <a:latin typeface="News Gothic MT" charset="0"/>
              </a:rPr>
              <a:t>2</a:t>
            </a:r>
            <a:r>
              <a:rPr lang="en-US" sz="1800" dirty="0">
                <a:latin typeface="News Gothic MT" charset="0"/>
              </a:rPr>
              <a:t>) explained by </a:t>
            </a:r>
            <a:r>
              <a:rPr lang="en-US" sz="1800" dirty="0" smtClean="0">
                <a:latin typeface="News Gothic MT" charset="0"/>
              </a:rPr>
              <a:t>relatedness between individuals</a:t>
            </a:r>
            <a:endParaRPr lang="en-US" sz="1800" dirty="0">
              <a:latin typeface="News Gothic MT" charset="0"/>
            </a:endParaRPr>
          </a:p>
          <a:p>
            <a:pPr eaLnBrk="1" hangingPunct="1"/>
            <a:r>
              <a:rPr lang="en-US" sz="1800" dirty="0">
                <a:latin typeface="News Gothic MT" charset="0"/>
              </a:rPr>
              <a:t>Calculate h</a:t>
            </a:r>
            <a:r>
              <a:rPr lang="en-US" sz="1800" baseline="30000" dirty="0">
                <a:latin typeface="News Gothic MT" charset="0"/>
              </a:rPr>
              <a:t>2 </a:t>
            </a:r>
            <a:r>
              <a:rPr lang="en-US" sz="1800" dirty="0">
                <a:latin typeface="News Gothic MT" charset="0"/>
              </a:rPr>
              <a:t>for all individuals, then two strata:</a:t>
            </a:r>
          </a:p>
          <a:p>
            <a:pPr lvl="1" eaLnBrk="1" hangingPunct="1"/>
            <a:r>
              <a:rPr lang="en-US" dirty="0">
                <a:latin typeface="News Gothic MT" charset="0"/>
              </a:rPr>
              <a:t>Stratified by hypertension (coded positive if </a:t>
            </a:r>
            <a:r>
              <a:rPr lang="en-US" dirty="0" err="1">
                <a:latin typeface="News Gothic MT" charset="0"/>
              </a:rPr>
              <a:t>sbp</a:t>
            </a:r>
            <a:r>
              <a:rPr lang="en-US" dirty="0">
                <a:latin typeface="News Gothic MT" charset="0"/>
              </a:rPr>
              <a:t>/</a:t>
            </a:r>
            <a:r>
              <a:rPr lang="en-US" dirty="0" err="1">
                <a:latin typeface="News Gothic MT" charset="0"/>
              </a:rPr>
              <a:t>dbp</a:t>
            </a:r>
            <a:r>
              <a:rPr lang="en-US" dirty="0">
                <a:latin typeface="News Gothic MT" charset="0"/>
              </a:rPr>
              <a:t> &gt; 140/90 OR on hypertensive medication, negative otherwise)</a:t>
            </a:r>
          </a:p>
          <a:p>
            <a:pPr lvl="1" eaLnBrk="1" hangingPunct="1"/>
            <a:r>
              <a:rPr lang="en-US" dirty="0">
                <a:latin typeface="News Gothic MT" charset="0"/>
              </a:rPr>
              <a:t>Stratified by gender</a:t>
            </a:r>
          </a:p>
        </p:txBody>
      </p:sp>
    </p:spTree>
    <p:extLst>
      <p:ext uri="{BB962C8B-B14F-4D97-AF65-F5344CB8AC3E}">
        <p14:creationId xmlns:p14="http://schemas.microsoft.com/office/powerpoint/2010/main" xmlns="" val="1680169249"/>
      </p:ext>
    </p:extLst>
  </p:cSld>
  <p:clrMapOvr>
    <a:masterClrMapping/>
  </p:clrMapOvr>
  <p:transition spd="slow" advTm="53056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News Gothic MT" charset="0"/>
              </a:rPr>
              <a:t>GCTA </a:t>
            </a:r>
            <a:r>
              <a:rPr lang="en-US" sz="2800" dirty="0" smtClean="0">
                <a:latin typeface="News Gothic MT" charset="0"/>
              </a:rPr>
              <a:t>heritability analysis</a:t>
            </a:r>
            <a:endParaRPr lang="en-US" sz="2800" dirty="0">
              <a:latin typeface="News Gothic MT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98475" y="1981200"/>
          <a:ext cx="7556500" cy="3800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89125"/>
                <a:gridCol w="1889125"/>
                <a:gridCol w="1889125"/>
                <a:gridCol w="1889125"/>
              </a:tblGrid>
              <a:tr h="370902">
                <a:tc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/>
                        <a:t>N</a:t>
                      </a:r>
                      <a:endParaRPr lang="en-US" sz="1600" b="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baseline="0" dirty="0" smtClean="0"/>
                        <a:t>h</a:t>
                      </a:r>
                      <a:r>
                        <a:rPr lang="en-US" sz="1600" b="0" baseline="30000" dirty="0" smtClean="0"/>
                        <a:t>2</a:t>
                      </a:r>
                      <a:endParaRPr lang="en-US" sz="1600" b="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0" dirty="0" smtClean="0"/>
                        <a:t>p</a:t>
                      </a:r>
                      <a:endParaRPr lang="en-US" sz="1600" b="0" dirty="0"/>
                    </a:p>
                  </a:txBody>
                  <a:tcPr marT="45728" marB="45728"/>
                </a:tc>
              </a:tr>
              <a:tr h="370902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WMHV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2,243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0.21</a:t>
                      </a:r>
                      <a:r>
                        <a:rPr lang="en-US" sz="1600" baseline="0" dirty="0" smtClean="0"/>
                        <a:t> (0.09)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0.0065</a:t>
                      </a:r>
                      <a:endParaRPr lang="en-US" sz="1600" dirty="0"/>
                    </a:p>
                  </a:txBody>
                  <a:tcPr marT="45728" marB="45728"/>
                </a:tc>
              </a:tr>
              <a:tr h="370902">
                <a:tc gridSpan="4"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/>
                </a:tc>
              </a:tr>
              <a:tr h="57921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WMHV –</a:t>
                      </a:r>
                      <a:r>
                        <a:rPr lang="en-US" sz="1600" baseline="0" dirty="0" smtClean="0"/>
                        <a:t> hypertensive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1,515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0.45 (0.12)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8</a:t>
                      </a:r>
                      <a:r>
                        <a:rPr lang="en-US" sz="1600" baseline="0" dirty="0" smtClean="0"/>
                        <a:t>x10</a:t>
                      </a:r>
                      <a:r>
                        <a:rPr lang="en-US" sz="1600" baseline="30000" dirty="0" smtClean="0"/>
                        <a:t>-5</a:t>
                      </a:r>
                      <a:endParaRPr lang="en-US" sz="1600" dirty="0"/>
                    </a:p>
                  </a:txBody>
                  <a:tcPr marT="45728" marB="45728"/>
                </a:tc>
              </a:tr>
              <a:tr h="57921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WMHV –</a:t>
                      </a:r>
                      <a:r>
                        <a:rPr lang="en-US" sz="1600" baseline="0" dirty="0" smtClean="0"/>
                        <a:t> </a:t>
                      </a:r>
                    </a:p>
                    <a:p>
                      <a:pPr algn="l"/>
                      <a:r>
                        <a:rPr lang="en-US" sz="1600" baseline="0" dirty="0" smtClean="0"/>
                        <a:t>non-hypertensive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727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0.13 (0.25)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0.31</a:t>
                      </a:r>
                      <a:endParaRPr lang="en-US" sz="1600" dirty="0"/>
                    </a:p>
                  </a:txBody>
                  <a:tcPr marT="45728" marB="45728"/>
                </a:tc>
              </a:tr>
              <a:tr h="370902">
                <a:tc gridSpan="4"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 marT="45728" marB="45728"/>
                </a:tc>
                <a:tc hMerge="1"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en-US" sz="1600" dirty="0"/>
                    </a:p>
                  </a:txBody>
                  <a:tcPr/>
                </a:tc>
              </a:tr>
              <a:tr h="57921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WMHV –</a:t>
                      </a:r>
                    </a:p>
                    <a:p>
                      <a:pPr algn="l"/>
                      <a:r>
                        <a:rPr lang="en-US" sz="1600" dirty="0" smtClean="0"/>
                        <a:t>Females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889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0.40 (0.20)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0.020</a:t>
                      </a:r>
                      <a:endParaRPr lang="en-US" sz="1600" dirty="0"/>
                    </a:p>
                  </a:txBody>
                  <a:tcPr marT="45728" marB="45728"/>
                </a:tc>
              </a:tr>
              <a:tr h="579217"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WMHV – </a:t>
                      </a:r>
                    </a:p>
                    <a:p>
                      <a:pPr algn="l"/>
                      <a:r>
                        <a:rPr lang="en-US" sz="1600" dirty="0" smtClean="0"/>
                        <a:t>Males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1,353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0.18 (0.14)</a:t>
                      </a:r>
                      <a:endParaRPr lang="en-US" sz="16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dirty="0" smtClean="0"/>
                        <a:t>0.092</a:t>
                      </a:r>
                      <a:endParaRPr lang="en-US" sz="1600" dirty="0"/>
                    </a:p>
                  </a:txBody>
                  <a:tcPr marT="45728" marB="45728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2591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>
                <a:latin typeface="News Gothic MT" charset="0"/>
              </a:rPr>
              <a:t>GCTA analysis – bivariate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sz="half" idx="1"/>
          </p:nvPr>
        </p:nvGraphicFramePr>
        <p:xfrm>
          <a:off x="498475" y="1985963"/>
          <a:ext cx="7569201" cy="16827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3067"/>
                <a:gridCol w="2523067"/>
                <a:gridCol w="2523067"/>
              </a:tblGrid>
              <a:tr h="560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Risk Factor</a:t>
                      </a:r>
                      <a:endParaRPr lang="en-GB" sz="16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+mn-lt"/>
                          <a:ea typeface="Calibri"/>
                          <a:cs typeface="Times New Roman"/>
                        </a:rPr>
                        <a:t>Correlation coefficient </a:t>
                      </a:r>
                      <a:endParaRPr lang="en-GB" sz="1600" b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+mn-lt"/>
                          <a:ea typeface="Calibri"/>
                          <a:cs typeface="Times New Roman"/>
                        </a:rPr>
                        <a:t>Correlation</a:t>
                      </a:r>
                      <a:endParaRPr lang="en-GB" sz="1600" b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+mn-lt"/>
                          <a:ea typeface="Calibri"/>
                          <a:cs typeface="Times New Roman"/>
                        </a:rPr>
                        <a:t>P-value</a:t>
                      </a:r>
                      <a:endParaRPr lang="en-GB" sz="1600" b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0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+mn-lt"/>
                          <a:ea typeface="Calibri"/>
                          <a:cs typeface="Times New Roman"/>
                        </a:rPr>
                        <a:t>Gender</a:t>
                      </a:r>
                      <a:endParaRPr lang="en-GB" sz="1600" b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en-GB" sz="1600" b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0.83 (</a:t>
                      </a:r>
                      <a:r>
                        <a:rPr lang="en-US" sz="16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0.57)</a:t>
                      </a:r>
                      <a:endParaRPr lang="en-GB" sz="16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>
                          <a:effectLst/>
                          <a:latin typeface="+mn-lt"/>
                          <a:ea typeface="Calibri"/>
                          <a:cs typeface="Times New Roman"/>
                        </a:rPr>
                        <a:t>0.04*</a:t>
                      </a:r>
                      <a:endParaRPr lang="en-GB" sz="1600" b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609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Hypertension</a:t>
                      </a:r>
                      <a:endParaRPr lang="en-GB" sz="16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endParaRPr lang="en-GB" sz="16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0.15 (</a:t>
                      </a:r>
                      <a:r>
                        <a:rPr lang="en-US" sz="16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0.56)</a:t>
                      </a:r>
                      <a:endParaRPr lang="en-GB" sz="16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0.40</a:t>
                      </a:r>
                      <a:endParaRPr lang="en-GB" sz="1600" b="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31764" name="Content Placeholder 3"/>
          <p:cNvSpPr>
            <a:spLocks noGrp="1"/>
          </p:cNvSpPr>
          <p:nvPr>
            <p:ph sz="half" idx="14"/>
          </p:nvPr>
        </p:nvSpPr>
        <p:spPr>
          <a:xfrm>
            <a:off x="498475" y="4165600"/>
            <a:ext cx="7569200" cy="196532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dirty="0" smtClean="0">
                <a:latin typeface="News Gothic MT" charset="0"/>
              </a:rPr>
              <a:t>SNP-</a:t>
            </a:r>
            <a:r>
              <a:rPr lang="en-US" dirty="0">
                <a:latin typeface="News Gothic MT" charset="0"/>
              </a:rPr>
              <a:t>heritability is higher in </a:t>
            </a:r>
            <a:r>
              <a:rPr lang="en-US" dirty="0" err="1">
                <a:latin typeface="News Gothic MT" charset="0"/>
              </a:rPr>
              <a:t>hypertensives</a:t>
            </a:r>
            <a:r>
              <a:rPr lang="en-US" dirty="0">
                <a:latin typeface="News Gothic MT" charset="0"/>
              </a:rPr>
              <a:t> compared to non-</a:t>
            </a:r>
            <a:r>
              <a:rPr lang="en-US" dirty="0" err="1">
                <a:latin typeface="News Gothic MT" charset="0"/>
              </a:rPr>
              <a:t>hypertensives</a:t>
            </a:r>
            <a:endParaRPr lang="en-US" dirty="0">
              <a:latin typeface="News Gothic MT" charset="0"/>
            </a:endParaRPr>
          </a:p>
          <a:p>
            <a:pPr eaLnBrk="1" hangingPunct="1"/>
            <a:r>
              <a:rPr lang="en-US" dirty="0">
                <a:latin typeface="News Gothic MT" charset="0"/>
              </a:rPr>
              <a:t>Genetic factors leading to leukoaraiosis are different in </a:t>
            </a:r>
            <a:r>
              <a:rPr lang="en-US" dirty="0" err="1">
                <a:latin typeface="News Gothic MT" charset="0"/>
              </a:rPr>
              <a:t>hypertensives</a:t>
            </a:r>
            <a:r>
              <a:rPr lang="en-US" dirty="0">
                <a:latin typeface="News Gothic MT" charset="0"/>
              </a:rPr>
              <a:t> and non-</a:t>
            </a:r>
            <a:r>
              <a:rPr lang="en-US" dirty="0" err="1" smtClean="0">
                <a:latin typeface="News Gothic MT" charset="0"/>
              </a:rPr>
              <a:t>hypertensives</a:t>
            </a:r>
            <a:endParaRPr lang="en-US" dirty="0" smtClean="0">
              <a:latin typeface="News Gothic MT" charset="0"/>
            </a:endParaRPr>
          </a:p>
          <a:p>
            <a:pPr eaLnBrk="1" hangingPunct="1"/>
            <a:r>
              <a:rPr lang="en-US" dirty="0" smtClean="0">
                <a:latin typeface="News Gothic MT" charset="0"/>
              </a:rPr>
              <a:t>Manuscript under review at Stroke (</a:t>
            </a:r>
            <a:r>
              <a:rPr lang="en-US" dirty="0" err="1" smtClean="0">
                <a:latin typeface="News Gothic MT" charset="0"/>
              </a:rPr>
              <a:t>Adib-Samii</a:t>
            </a:r>
            <a:r>
              <a:rPr lang="en-US" dirty="0" smtClean="0">
                <a:latin typeface="News Gothic MT" charset="0"/>
              </a:rPr>
              <a:t> P et al)</a:t>
            </a:r>
            <a:endParaRPr lang="en-US" dirty="0">
              <a:latin typeface="News Gothic MT" charset="0"/>
            </a:endParaRPr>
          </a:p>
          <a:p>
            <a:pPr eaLnBrk="1" hangingPunct="1"/>
            <a:endParaRPr lang="en-US" dirty="0">
              <a:latin typeface="News Gothic MT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54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Conclusions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Larger samples needed to detect genetic associations</a:t>
            </a:r>
          </a:p>
          <a:p>
            <a:r>
              <a:rPr lang="en-US" dirty="0" smtClean="0"/>
              <a:t>Increase sample size in future: </a:t>
            </a:r>
          </a:p>
          <a:p>
            <a:pPr lvl="1"/>
            <a:r>
              <a:rPr lang="en-US" dirty="0" smtClean="0"/>
              <a:t>&gt;3,000 individuals from NINDS </a:t>
            </a:r>
            <a:r>
              <a:rPr lang="en-US" dirty="0" err="1" smtClean="0"/>
              <a:t>SiGN</a:t>
            </a:r>
            <a:r>
              <a:rPr lang="en-US" dirty="0" smtClean="0"/>
              <a:t> already genotyped</a:t>
            </a:r>
          </a:p>
          <a:p>
            <a:pPr lvl="1"/>
            <a:r>
              <a:rPr lang="en-US" dirty="0" smtClean="0"/>
              <a:t>&gt;3,000 extra individuals with MRI and DNA by June 2015</a:t>
            </a:r>
          </a:p>
          <a:p>
            <a:pPr lvl="1"/>
            <a:r>
              <a:rPr lang="en-US" dirty="0" smtClean="0"/>
              <a:t>&gt; 500 individuals from GENESIS study, UK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300</a:t>
            </a:r>
            <a:r>
              <a:rPr lang="en-US" dirty="0" smtClean="0"/>
              <a:t> Finland (</a:t>
            </a:r>
            <a:r>
              <a:rPr lang="en-US" dirty="0" err="1" smtClean="0"/>
              <a:t>Turgut</a:t>
            </a:r>
            <a:r>
              <a:rPr lang="en-US" dirty="0" smtClean="0"/>
              <a:t> </a:t>
            </a:r>
            <a:r>
              <a:rPr lang="en-US" dirty="0" err="1" smtClean="0"/>
              <a:t>Tatlisumak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 smtClean="0"/>
              <a:t>New </a:t>
            </a:r>
            <a:r>
              <a:rPr lang="en-US" dirty="0" err="1" smtClean="0"/>
              <a:t>centres</a:t>
            </a:r>
            <a:r>
              <a:rPr lang="en-US" dirty="0" smtClean="0"/>
              <a:t> willing to join are welcome</a:t>
            </a:r>
          </a:p>
          <a:p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2911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WMH in ischemic stroke GWAS Study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WMH increased in </a:t>
            </a:r>
            <a:r>
              <a:rPr lang="en-US" sz="1800" dirty="0" err="1" smtClean="0"/>
              <a:t>ischaemic</a:t>
            </a:r>
            <a:r>
              <a:rPr lang="en-US" sz="1800" dirty="0" smtClean="0"/>
              <a:t> stroke patients</a:t>
            </a:r>
          </a:p>
          <a:p>
            <a:r>
              <a:rPr lang="en-US" sz="1800" dirty="0" smtClean="0"/>
              <a:t>Studying this “extreme population” may increase ability to detect genetic associations</a:t>
            </a:r>
          </a:p>
          <a:p>
            <a:r>
              <a:rPr lang="en-US" sz="1800" dirty="0" err="1" smtClean="0"/>
              <a:t>Ischaemic</a:t>
            </a:r>
            <a:r>
              <a:rPr lang="en-US" sz="1800" dirty="0" smtClean="0"/>
              <a:t> stroke patients recruited</a:t>
            </a:r>
          </a:p>
          <a:p>
            <a:pPr lvl="2"/>
            <a:r>
              <a:rPr lang="en-US" sz="1600" dirty="0" smtClean="0"/>
              <a:t>Age &gt; 18</a:t>
            </a:r>
          </a:p>
          <a:p>
            <a:pPr lvl="2"/>
            <a:r>
              <a:rPr lang="en-US" sz="1600" dirty="0" smtClean="0"/>
              <a:t>Self</a:t>
            </a:r>
            <a:r>
              <a:rPr lang="en-US" sz="1600" dirty="0"/>
              <a:t>-reported European </a:t>
            </a:r>
            <a:r>
              <a:rPr lang="en-US" sz="1600" dirty="0" smtClean="0"/>
              <a:t>ancestry</a:t>
            </a:r>
          </a:p>
          <a:p>
            <a:pPr lvl="2"/>
            <a:r>
              <a:rPr lang="en-US" sz="1600" dirty="0"/>
              <a:t>diagnosis of ischemic stroke of any </a:t>
            </a:r>
            <a:r>
              <a:rPr lang="en-US" sz="1600" dirty="0" smtClean="0"/>
              <a:t>subtype</a:t>
            </a:r>
          </a:p>
          <a:p>
            <a:pPr lvl="2"/>
            <a:r>
              <a:rPr lang="en-US" sz="1600" dirty="0" smtClean="0"/>
              <a:t>Exclusion criteria: CADASIL or </a:t>
            </a:r>
            <a:r>
              <a:rPr lang="en-US" sz="1600" dirty="0"/>
              <a:t>any other suspected monogenic cause of stroke, </a:t>
            </a:r>
            <a:r>
              <a:rPr lang="en-US" sz="1600" dirty="0" err="1"/>
              <a:t>vasculitis</a:t>
            </a:r>
            <a:r>
              <a:rPr lang="en-US" sz="1600" dirty="0"/>
              <a:t>, demyelinating and mitochondrial disorders. </a:t>
            </a:r>
          </a:p>
          <a:p>
            <a:pPr lvl="2"/>
            <a:endParaRPr lang="en-US" sz="1600" dirty="0" smtClean="0"/>
          </a:p>
          <a:p>
            <a:pPr lvl="2"/>
            <a:endParaRPr lang="en-US" sz="1600" dirty="0" smtClean="0"/>
          </a:p>
          <a:p>
            <a:pPr lvl="2"/>
            <a:endParaRPr lang="en-US" sz="1600" dirty="0" smtClean="0"/>
          </a:p>
          <a:p>
            <a:endParaRPr lang="en-US" sz="1800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2152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000" dirty="0" smtClean="0"/>
              <a:t>Acknowledgements</a:t>
            </a:r>
            <a:endParaRPr lang="en-US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3" spcCol="72000">
            <a:normAutofit/>
          </a:bodyPr>
          <a:lstStyle/>
          <a:p>
            <a:r>
              <a:rPr lang="en-US" sz="1400" dirty="0" smtClean="0"/>
              <a:t>MGH, Boston</a:t>
            </a:r>
          </a:p>
          <a:p>
            <a:pPr lvl="1"/>
            <a:r>
              <a:rPr lang="en-US" sz="1400" dirty="0" smtClean="0"/>
              <a:t>Natalia </a:t>
            </a:r>
            <a:r>
              <a:rPr lang="en-US" sz="1400" dirty="0" err="1" smtClean="0"/>
              <a:t>Rost</a:t>
            </a:r>
            <a:endParaRPr lang="en-US" sz="1400" dirty="0" smtClean="0"/>
          </a:p>
          <a:p>
            <a:pPr lvl="1"/>
            <a:r>
              <a:rPr lang="en-US" sz="1400" dirty="0" smtClean="0"/>
              <a:t>Jonathan </a:t>
            </a:r>
            <a:r>
              <a:rPr lang="en-US" sz="1400" dirty="0" err="1" smtClean="0"/>
              <a:t>Rosand</a:t>
            </a:r>
            <a:endParaRPr lang="en-US" sz="1400" dirty="0" smtClean="0"/>
          </a:p>
          <a:p>
            <a:pPr lvl="1"/>
            <a:r>
              <a:rPr lang="en-US" sz="1400" dirty="0" smtClean="0"/>
              <a:t>Cathy Zhang</a:t>
            </a:r>
          </a:p>
          <a:p>
            <a:pPr lvl="1"/>
            <a:r>
              <a:rPr lang="en-US" sz="1400" dirty="0" smtClean="0"/>
              <a:t>Billy </a:t>
            </a:r>
            <a:r>
              <a:rPr lang="en-US" sz="1400" dirty="0" err="1" smtClean="0"/>
              <a:t>Devan</a:t>
            </a:r>
            <a:endParaRPr lang="en-US" sz="1400" dirty="0" smtClean="0"/>
          </a:p>
          <a:p>
            <a:r>
              <a:rPr lang="en-US" sz="1400" dirty="0"/>
              <a:t>University of Cambridge</a:t>
            </a:r>
          </a:p>
          <a:p>
            <a:pPr lvl="1"/>
            <a:r>
              <a:rPr lang="en-US" sz="1400" dirty="0"/>
              <a:t>Hugh Markus </a:t>
            </a:r>
          </a:p>
          <a:p>
            <a:pPr lvl="1"/>
            <a:r>
              <a:rPr lang="en-US" sz="1400" dirty="0"/>
              <a:t>Steve </a:t>
            </a:r>
            <a:r>
              <a:rPr lang="en-US" sz="1400" dirty="0" smtClean="0"/>
              <a:t>Bevan</a:t>
            </a:r>
          </a:p>
          <a:p>
            <a:r>
              <a:rPr lang="en-US" sz="1400" dirty="0" smtClean="0"/>
              <a:t>St. George’s, London</a:t>
            </a:r>
          </a:p>
          <a:p>
            <a:pPr lvl="1"/>
            <a:r>
              <a:rPr lang="en-US" sz="1400" dirty="0" err="1" smtClean="0"/>
              <a:t>Poneh</a:t>
            </a:r>
            <a:r>
              <a:rPr lang="en-US" sz="1400" dirty="0" smtClean="0"/>
              <a:t> </a:t>
            </a:r>
            <a:r>
              <a:rPr lang="en-US" sz="1400" dirty="0" err="1" smtClean="0"/>
              <a:t>Adib-Samii</a:t>
            </a:r>
            <a:endParaRPr lang="en-US" sz="1400" dirty="0"/>
          </a:p>
          <a:p>
            <a:r>
              <a:rPr lang="en-US" sz="1400" dirty="0" smtClean="0"/>
              <a:t>WTCCC2</a:t>
            </a:r>
          </a:p>
          <a:p>
            <a:pPr lvl="1"/>
            <a:r>
              <a:rPr lang="en-US" sz="1400" dirty="0" smtClean="0"/>
              <a:t>Cathie </a:t>
            </a:r>
            <a:r>
              <a:rPr lang="en-US" sz="1400" dirty="0" err="1" smtClean="0"/>
              <a:t>Sudlow</a:t>
            </a:r>
            <a:endParaRPr lang="en-US" sz="1400" dirty="0" smtClean="0"/>
          </a:p>
          <a:p>
            <a:pPr lvl="1"/>
            <a:r>
              <a:rPr lang="en-US" sz="1400" dirty="0" smtClean="0"/>
              <a:t>Peter </a:t>
            </a:r>
            <a:r>
              <a:rPr lang="en-US" sz="1400" dirty="0" err="1" smtClean="0"/>
              <a:t>Rothwell</a:t>
            </a:r>
            <a:endParaRPr lang="en-US" sz="1400" dirty="0" smtClean="0"/>
          </a:p>
          <a:p>
            <a:pPr lvl="1"/>
            <a:r>
              <a:rPr lang="en-US" sz="1400" dirty="0" smtClean="0"/>
              <a:t>Martin </a:t>
            </a:r>
            <a:r>
              <a:rPr lang="en-US" sz="1400" dirty="0" err="1" smtClean="0"/>
              <a:t>Dichgans</a:t>
            </a:r>
            <a:endParaRPr lang="en-US" sz="1400" dirty="0"/>
          </a:p>
          <a:p>
            <a:r>
              <a:rPr lang="en-US" sz="1400" dirty="0" smtClean="0"/>
              <a:t>Milano</a:t>
            </a:r>
          </a:p>
          <a:p>
            <a:pPr lvl="1"/>
            <a:r>
              <a:rPr lang="en-US" sz="1400" dirty="0" smtClean="0"/>
              <a:t>Giorgio </a:t>
            </a:r>
            <a:r>
              <a:rPr lang="en-US" sz="1400" dirty="0" err="1" smtClean="0"/>
              <a:t>Boncoraglio</a:t>
            </a:r>
            <a:endParaRPr lang="en-US" sz="1400" dirty="0"/>
          </a:p>
          <a:p>
            <a:r>
              <a:rPr lang="en-US" sz="1600" dirty="0" smtClean="0"/>
              <a:t>DNA–lacunar</a:t>
            </a:r>
          </a:p>
          <a:p>
            <a:pPr lvl="1"/>
            <a:r>
              <a:rPr lang="en-US" sz="1400" dirty="0" smtClean="0"/>
              <a:t>Jean-Claude Baron</a:t>
            </a:r>
          </a:p>
          <a:p>
            <a:pPr lvl="1"/>
            <a:r>
              <a:rPr lang="en-US" sz="1400" dirty="0" err="1" smtClean="0"/>
              <a:t>Ahamad</a:t>
            </a:r>
            <a:r>
              <a:rPr lang="en-US" sz="1400" dirty="0" smtClean="0"/>
              <a:t> Hassan</a:t>
            </a:r>
            <a:endParaRPr lang="en-US" sz="1400" dirty="0"/>
          </a:p>
          <a:p>
            <a:r>
              <a:rPr lang="en-US" sz="1600" dirty="0" smtClean="0"/>
              <a:t>ISGS/SWISS</a:t>
            </a:r>
          </a:p>
          <a:p>
            <a:pPr lvl="1"/>
            <a:r>
              <a:rPr lang="en-US" sz="1400" dirty="0" smtClean="0"/>
              <a:t>James </a:t>
            </a:r>
            <a:r>
              <a:rPr lang="en-US" sz="1400" dirty="0" err="1" smtClean="0"/>
              <a:t>Meschia</a:t>
            </a:r>
            <a:endParaRPr lang="en-US" sz="1400" dirty="0"/>
          </a:p>
          <a:p>
            <a:r>
              <a:rPr lang="en-US" sz="1600" dirty="0" smtClean="0"/>
              <a:t>ASGC</a:t>
            </a:r>
          </a:p>
          <a:p>
            <a:pPr lvl="1"/>
            <a:r>
              <a:rPr lang="en-US" sz="1400" dirty="0" smtClean="0"/>
              <a:t>Chris Levi</a:t>
            </a:r>
          </a:p>
          <a:p>
            <a:pPr lvl="1"/>
            <a:r>
              <a:rPr lang="en-US" sz="1400" dirty="0" smtClean="0"/>
              <a:t>Liz Holliday</a:t>
            </a:r>
          </a:p>
          <a:p>
            <a:pPr lvl="1"/>
            <a:r>
              <a:rPr lang="en-US" sz="1400" dirty="0" smtClean="0"/>
              <a:t>Jane Maguire</a:t>
            </a:r>
            <a:endParaRPr lang="en-US" sz="1400" dirty="0"/>
          </a:p>
          <a:p>
            <a:r>
              <a:rPr lang="en-US" sz="1600" dirty="0" smtClean="0"/>
              <a:t>Leuven</a:t>
            </a:r>
          </a:p>
          <a:p>
            <a:pPr lvl="1"/>
            <a:r>
              <a:rPr lang="en-US" sz="1400" dirty="0" smtClean="0"/>
              <a:t>Vincent </a:t>
            </a:r>
            <a:r>
              <a:rPr lang="en-US" sz="1400" dirty="0" err="1" smtClean="0"/>
              <a:t>Thijs</a:t>
            </a:r>
            <a:endParaRPr lang="en-US" sz="1400" dirty="0" smtClean="0"/>
          </a:p>
          <a:p>
            <a:pPr lvl="1"/>
            <a:r>
              <a:rPr lang="en-US" sz="1400" dirty="0" smtClean="0"/>
              <a:t>Robin </a:t>
            </a:r>
            <a:r>
              <a:rPr lang="en-US" sz="1400" dirty="0" err="1" smtClean="0"/>
              <a:t>Lemmens</a:t>
            </a:r>
            <a:endParaRPr lang="en-US" sz="1400" dirty="0"/>
          </a:p>
          <a:p>
            <a:r>
              <a:rPr lang="en-US" sz="1600" dirty="0" smtClean="0"/>
              <a:t>King’s College London</a:t>
            </a:r>
          </a:p>
          <a:p>
            <a:pPr lvl="1"/>
            <a:r>
              <a:rPr lang="en-US" sz="1400" dirty="0" err="1" smtClean="0"/>
              <a:t>Cathryn</a:t>
            </a:r>
            <a:r>
              <a:rPr lang="en-US" sz="1400" dirty="0" smtClean="0"/>
              <a:t> Lewis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20047" y="5819859"/>
            <a:ext cx="2263175" cy="10346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99444" y="6126163"/>
            <a:ext cx="4506029" cy="62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33092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WMH in ischemic stroke GWAS Study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 smtClean="0"/>
              <a:t>MRI-Volumetric analysis of leukoaraiosis in ischaemic stroke patients</a:t>
            </a:r>
          </a:p>
          <a:p>
            <a:r>
              <a:rPr lang="en-US" sz="1800" dirty="0" err="1"/>
              <a:t>leukoaraiosis</a:t>
            </a:r>
            <a:r>
              <a:rPr lang="en-US" sz="1800" dirty="0"/>
              <a:t> quantified on hemisphere contralateral to stroke to avoid confounding</a:t>
            </a:r>
          </a:p>
          <a:p>
            <a:r>
              <a:rPr lang="en-US" sz="1800" dirty="0" smtClean="0"/>
              <a:t>semi-automated methods used</a:t>
            </a:r>
          </a:p>
          <a:p>
            <a:r>
              <a:rPr lang="en-US" sz="1800" dirty="0" smtClean="0"/>
              <a:t>Mostly FLAIR scans used (92.4%); T2 used where not available (7.6%)</a:t>
            </a:r>
          </a:p>
          <a:p>
            <a:r>
              <a:rPr lang="en-US" sz="1800" dirty="0" smtClean="0"/>
              <a:t>5</a:t>
            </a:r>
            <a:r>
              <a:rPr lang="en-US" sz="1800" dirty="0"/>
              <a:t>% of MRI scans </a:t>
            </a:r>
            <a:r>
              <a:rPr lang="en-US" sz="1800" dirty="0" smtClean="0"/>
              <a:t>excluded :  </a:t>
            </a:r>
            <a:r>
              <a:rPr lang="en-US" sz="1800" dirty="0"/>
              <a:t>excessive movement</a:t>
            </a:r>
            <a:r>
              <a:rPr lang="en-GB" sz="1800" dirty="0"/>
              <a:t> artefact</a:t>
            </a:r>
            <a:r>
              <a:rPr lang="en-US" sz="1800" dirty="0"/>
              <a:t>, incomplete brain coverage, or </a:t>
            </a:r>
            <a:r>
              <a:rPr lang="en-US" sz="1800" dirty="0" err="1"/>
              <a:t>bihemispheric</a:t>
            </a:r>
            <a:r>
              <a:rPr lang="en-US" sz="1800" dirty="0"/>
              <a:t> infarcts (other than lacunar) precluded accurate WMH quantification. </a:t>
            </a:r>
            <a:endParaRPr lang="en-US" sz="1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0742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Dataset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474" y="1689100"/>
            <a:ext cx="7556313" cy="4437063"/>
          </a:xfrm>
        </p:spPr>
        <p:txBody>
          <a:bodyPr>
            <a:normAutofit fontScale="92500" lnSpcReduction="10000"/>
          </a:bodyPr>
          <a:lstStyle/>
          <a:p>
            <a:r>
              <a:rPr lang="en-US" sz="1800" dirty="0" smtClean="0"/>
              <a:t>19 studies from US, UK, Australia, Germany, Italy and Belgium: 3,670 </a:t>
            </a:r>
            <a:r>
              <a:rPr lang="en-US" sz="1800" dirty="0"/>
              <a:t>s</a:t>
            </a:r>
            <a:r>
              <a:rPr lang="en-US" sz="1800" dirty="0" smtClean="0"/>
              <a:t>ubjects</a:t>
            </a:r>
          </a:p>
          <a:p>
            <a:pPr marL="0" indent="0">
              <a:buNone/>
            </a:pPr>
            <a:endParaRPr lang="en-US" sz="1800" dirty="0" smtClean="0"/>
          </a:p>
          <a:p>
            <a:pPr marL="228600" lvl="1">
              <a:spcBef>
                <a:spcPts val="2000"/>
              </a:spcBef>
              <a:buClr>
                <a:schemeClr val="accent1"/>
              </a:buClr>
            </a:pPr>
            <a:r>
              <a:rPr lang="en-US" b="1" dirty="0" smtClean="0"/>
              <a:t>Analyses performed:</a:t>
            </a:r>
          </a:p>
          <a:p>
            <a:pPr marL="457200" lvl="2">
              <a:spcBef>
                <a:spcPts val="2000"/>
              </a:spcBef>
            </a:pPr>
            <a:r>
              <a:rPr lang="en-US" dirty="0" smtClean="0"/>
              <a:t>Primary GWAS analysis</a:t>
            </a:r>
          </a:p>
          <a:p>
            <a:pPr marL="457200" lvl="2">
              <a:spcBef>
                <a:spcPts val="2000"/>
              </a:spcBef>
            </a:pPr>
            <a:r>
              <a:rPr lang="en-US" dirty="0" smtClean="0"/>
              <a:t>Hypertensive</a:t>
            </a:r>
            <a:r>
              <a:rPr lang="en-US" dirty="0"/>
              <a:t>–only analysis</a:t>
            </a:r>
          </a:p>
          <a:p>
            <a:pPr marL="457200" lvl="2">
              <a:spcBef>
                <a:spcPts val="2000"/>
              </a:spcBef>
            </a:pPr>
            <a:r>
              <a:rPr lang="en-US" sz="1600" dirty="0" smtClean="0"/>
              <a:t>Evaluate published associations with</a:t>
            </a:r>
          </a:p>
          <a:p>
            <a:pPr marL="685800" lvl="3">
              <a:spcBef>
                <a:spcPts val="2000"/>
              </a:spcBef>
            </a:pPr>
            <a:r>
              <a:rPr lang="en-US" sz="1600" dirty="0" smtClean="0"/>
              <a:t>WMH in community populations (CHARGE)</a:t>
            </a:r>
          </a:p>
          <a:p>
            <a:pPr marL="685800" lvl="3">
              <a:spcBef>
                <a:spcPts val="2000"/>
              </a:spcBef>
            </a:pPr>
            <a:r>
              <a:rPr lang="en-US" sz="1600" dirty="0" smtClean="0"/>
              <a:t>non-lobar ICH</a:t>
            </a:r>
          </a:p>
          <a:p>
            <a:pPr marL="457200" lvl="2">
              <a:spcBef>
                <a:spcPts val="2000"/>
              </a:spcBef>
            </a:pPr>
            <a:r>
              <a:rPr lang="en-US" sz="1600" dirty="0" smtClean="0"/>
              <a:t>Heritability analyses</a:t>
            </a:r>
          </a:p>
        </p:txBody>
      </p:sp>
    </p:spTree>
    <p:extLst>
      <p:ext uri="{BB962C8B-B14F-4D97-AF65-F5344CB8AC3E}">
        <p14:creationId xmlns:p14="http://schemas.microsoft.com/office/powerpoint/2010/main" xmlns="" val="48667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Methods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Leukoaraiosis volume normalized by intracranial volume, corrected for age and sex and 2 ancestry informative principal components</a:t>
            </a:r>
          </a:p>
          <a:p>
            <a:r>
              <a:rPr lang="en-US" sz="1800" dirty="0" smtClean="0"/>
              <a:t>All studies imputed to 1000 Genomes Phase 1 integrated variant set using IMPUTE</a:t>
            </a:r>
          </a:p>
          <a:p>
            <a:r>
              <a:rPr lang="en-US" sz="1800" dirty="0"/>
              <a:t>A</a:t>
            </a:r>
            <a:r>
              <a:rPr lang="en-US" sz="1800" dirty="0" smtClean="0"/>
              <a:t>ssociation of SNP dosages with WMH tested using PLINK </a:t>
            </a:r>
            <a:endParaRPr lang="en-US" sz="1800" dirty="0"/>
          </a:p>
          <a:p>
            <a:r>
              <a:rPr lang="en-US" sz="1800" dirty="0" smtClean="0"/>
              <a:t>SNPs with MAF&lt;0.01 or INFO&lt;0.7 removed</a:t>
            </a:r>
          </a:p>
          <a:p>
            <a:r>
              <a:rPr lang="en-US" sz="1800" dirty="0" smtClean="0"/>
              <a:t>Meta-analysis using inverse-variance weighted approach</a:t>
            </a:r>
          </a:p>
          <a:p>
            <a:r>
              <a:rPr lang="en-US" sz="1800" dirty="0" smtClean="0"/>
              <a:t>Residual inflation corrected using genomic control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13699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61869867"/>
              </p:ext>
            </p:extLst>
          </p:nvPr>
        </p:nvGraphicFramePr>
        <p:xfrm>
          <a:off x="1230488" y="260210"/>
          <a:ext cx="6413411" cy="6431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9783"/>
                <a:gridCol w="1521520"/>
                <a:gridCol w="1521520"/>
                <a:gridCol w="1110588"/>
              </a:tblGrid>
              <a:tr h="27386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b="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 </a:t>
                      </a:r>
                      <a:r>
                        <a:rPr lang="en-US" sz="130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Centre</a:t>
                      </a:r>
                      <a:endParaRPr lang="en-GB" sz="1300" b="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N</a:t>
                      </a:r>
                      <a:endParaRPr lang="en-GB" sz="1300" b="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Lambda</a:t>
                      </a:r>
                      <a:endParaRPr lang="en-GB" sz="1300" b="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300" b="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No. of SNPs</a:t>
                      </a:r>
                      <a:endParaRPr lang="en-GB" sz="1300" b="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Milano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151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1.01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7,959,374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WTCCC2-Edinburgh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64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0.99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7,875,762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WTCCC2-Munich FLAIR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447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1.00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8,287,283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WTCCC2-Munich T2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203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0.99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8,194,948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WTCCC2-Oxford Flair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65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1.03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7,891,788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WTCCC2-Oxford T2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75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7,979,101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WTCCC2-SGUL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323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0.99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8,256,772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GENESIS 1 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121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0.99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7,554,414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GENESIS 2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228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0.99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7,663,158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SGUL 1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70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0.98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7,278,977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SGUL 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57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0.97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7,399,139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DNA Lacunar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303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0.99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7,679,415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Leuven Stroke</a:t>
                      </a:r>
                      <a:r>
                        <a:rPr lang="en-US" sz="1300" baseline="0" dirty="0" smtClean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 Study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361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1.01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8,741,082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MGH-Affymetrix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476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1.09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7,973,366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MGH-Omni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84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8,234,605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MGH-</a:t>
                      </a:r>
                      <a:r>
                        <a:rPr lang="en-US" sz="1300" dirty="0" err="1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Illumina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228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1.00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8,144,043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ASGC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96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1.01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8,113,545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ISGS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207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1.01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7,985,259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SWISS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111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1.02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7,927,980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  <a:tr h="25043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Overall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3,670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1.04 (1.01)</a:t>
                      </a:r>
                      <a:endParaRPr lang="en-GB" sz="130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300" dirty="0">
                          <a:effectLst/>
                          <a:latin typeface="+mn-lt"/>
                          <a:ea typeface="ＭＳ 明朝"/>
                          <a:cs typeface="Times New Roman"/>
                        </a:rPr>
                        <a:t>7,567,914</a:t>
                      </a:r>
                      <a:endParaRPr lang="en-GB" sz="1300" dirty="0">
                        <a:effectLst/>
                        <a:latin typeface="+mn-lt"/>
                        <a:ea typeface="ＭＳ 明朝"/>
                        <a:cs typeface="Times New Roman"/>
                      </a:endParaRPr>
                    </a:p>
                  </a:txBody>
                  <a:tcPr marL="68580" marR="68580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487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444500" y="357188"/>
            <a:ext cx="7556500" cy="1116012"/>
          </a:xfrm>
        </p:spPr>
        <p:txBody>
          <a:bodyPr/>
          <a:lstStyle/>
          <a:p>
            <a:r>
              <a:rPr lang="en-US" sz="2000" dirty="0" smtClean="0">
                <a:solidFill>
                  <a:srgbClr val="6F6D5D"/>
                </a:solidFill>
              </a:rPr>
              <a:t>Primary analysis : N=3,670</a:t>
            </a:r>
            <a:endParaRPr lang="en-US" sz="2000" dirty="0">
              <a:solidFill>
                <a:srgbClr val="6F6D5D"/>
              </a:solidFill>
            </a:endParaRPr>
          </a:p>
        </p:txBody>
      </p:sp>
      <p:pic>
        <p:nvPicPr>
          <p:cNvPr id="4" name="Picture 3" descr="WMH_primary_INFO_0.7_1705141.12studies_het0.001_chr.bp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43000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438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xmlns="" val="4235104999"/>
              </p:ext>
            </p:extLst>
          </p:nvPr>
        </p:nvGraphicFramePr>
        <p:xfrm>
          <a:off x="1006668" y="1163638"/>
          <a:ext cx="7171664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534"/>
                <a:gridCol w="1369616"/>
                <a:gridCol w="805472"/>
                <a:gridCol w="370903"/>
                <a:gridCol w="370903"/>
                <a:gridCol w="544116"/>
                <a:gridCol w="1109980"/>
                <a:gridCol w="833096"/>
                <a:gridCol w="60804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SNP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err="1" smtClean="0"/>
                        <a:t>Chr:position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Gene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RA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OA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RAF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OR</a:t>
                      </a:r>
                      <a:r>
                        <a:rPr lang="en-US" sz="1300" b="0" baseline="0" dirty="0" smtClean="0"/>
                        <a:t> </a:t>
                      </a:r>
                    </a:p>
                    <a:p>
                      <a:pPr algn="ctr"/>
                      <a:r>
                        <a:rPr lang="en-US" sz="1300" b="0" baseline="0" dirty="0" smtClean="0"/>
                        <a:t>(95% CI)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P</a:t>
                      </a:r>
                      <a:endParaRPr lang="en-US" sz="1300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 smtClean="0"/>
                        <a:t>Het</a:t>
                      </a:r>
                      <a:r>
                        <a:rPr lang="en-US" sz="1300" b="0" baseline="0" dirty="0" smtClean="0"/>
                        <a:t> p</a:t>
                      </a:r>
                      <a:endParaRPr lang="en-US" sz="1300" b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rs17579352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1:58350805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DAB1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C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T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0.95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1.40</a:t>
                      </a:r>
                      <a:r>
                        <a:rPr lang="en-US" sz="1300" baseline="0" dirty="0" smtClean="0"/>
                        <a:t> </a:t>
                      </a:r>
                    </a:p>
                    <a:p>
                      <a:pPr algn="ctr"/>
                      <a:r>
                        <a:rPr lang="en-US" sz="1300" baseline="0" dirty="0" smtClean="0"/>
                        <a:t>(1.23–1.59)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1.9x10</a:t>
                      </a:r>
                      <a:r>
                        <a:rPr lang="en-US" sz="1300" baseline="30000" dirty="0" smtClean="0"/>
                        <a:t>-7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0.55</a:t>
                      </a:r>
                      <a:endParaRPr lang="en-US" sz="13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rs1535459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9:10550204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PTPRD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C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G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0.98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1.87 </a:t>
                      </a:r>
                    </a:p>
                    <a:p>
                      <a:pPr algn="ctr"/>
                      <a:r>
                        <a:rPr lang="en-US" sz="1300" dirty="0" smtClean="0"/>
                        <a:t>(1.47–2.38)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3.2x10</a:t>
                      </a:r>
                      <a:r>
                        <a:rPr lang="en-US" sz="1300" baseline="30000" dirty="0" smtClean="0"/>
                        <a:t>-7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0.27</a:t>
                      </a:r>
                      <a:endParaRPr lang="en-US" sz="13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rs7082237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10:131889797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N/A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C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T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0.88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1.20</a:t>
                      </a:r>
                      <a:r>
                        <a:rPr lang="en-US" sz="1300" baseline="0" dirty="0" smtClean="0"/>
                        <a:t> </a:t>
                      </a:r>
                    </a:p>
                    <a:p>
                      <a:pPr algn="ctr"/>
                      <a:r>
                        <a:rPr lang="en-US" sz="1300" baseline="0" dirty="0" smtClean="0"/>
                        <a:t>(1.12–1.29)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1.1x10</a:t>
                      </a:r>
                      <a:r>
                        <a:rPr lang="en-US" sz="1300" baseline="30000" dirty="0" smtClean="0"/>
                        <a:t>-6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0.44</a:t>
                      </a:r>
                      <a:endParaRPr lang="en-US" sz="13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rs3733655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4:31146018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PCDH7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A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C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0.64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1.13 </a:t>
                      </a:r>
                    </a:p>
                    <a:p>
                      <a:pPr algn="ctr"/>
                      <a:r>
                        <a:rPr lang="en-US" sz="1300" dirty="0" smtClean="0"/>
                        <a:t>(1.07–1.18)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1.3x10</a:t>
                      </a:r>
                      <a:r>
                        <a:rPr lang="en-US" sz="1300" baseline="30000" dirty="0" smtClean="0"/>
                        <a:t>-6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0.55</a:t>
                      </a:r>
                      <a:endParaRPr lang="en-US" sz="13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rs346785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17:74283769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QRICH2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T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C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0.61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1.12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 smtClean="0"/>
                        <a:t>(1.07–1.18)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1.4x10</a:t>
                      </a:r>
                      <a:r>
                        <a:rPr lang="en-US" sz="1300" baseline="30000" dirty="0" smtClean="0"/>
                        <a:t>-6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0.70</a:t>
                      </a:r>
                      <a:endParaRPr lang="en-US" sz="13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rs73267033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12:7864476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DPPA3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A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G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0.96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1.45</a:t>
                      </a:r>
                      <a:r>
                        <a:rPr lang="en-US" sz="1300" baseline="0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1300" baseline="0" dirty="0" smtClean="0">
                          <a:solidFill>
                            <a:srgbClr val="000000"/>
                          </a:solidFill>
                        </a:rPr>
                        <a:t>(1.25–1.69)</a:t>
                      </a:r>
                      <a:endParaRPr lang="en-US" sz="13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1.8x10</a:t>
                      </a:r>
                      <a:r>
                        <a:rPr lang="en-US" sz="1300" baseline="30000" dirty="0" smtClean="0"/>
                        <a:t>-6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0.49</a:t>
                      </a:r>
                      <a:endParaRPr lang="en-US" sz="13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rs11247594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1:27067417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ARID1A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G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A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0.79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1.15 </a:t>
                      </a:r>
                    </a:p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(1.09–1.22)</a:t>
                      </a:r>
                      <a:endParaRPr lang="en-US" sz="13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1.9x10</a:t>
                      </a:r>
                      <a:r>
                        <a:rPr lang="en-US" sz="1300" baseline="30000" dirty="0" smtClean="0"/>
                        <a:t>-6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0.53</a:t>
                      </a:r>
                      <a:endParaRPr lang="en-US" sz="13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rs11974528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7:107832411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NRCAM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/>
                        <a:t>C</a:t>
                      </a:r>
                      <a:endParaRPr lang="en-US" sz="13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T</a:t>
                      </a:r>
                      <a:endParaRPr lang="en-US" sz="13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0.98</a:t>
                      </a:r>
                      <a:endParaRPr lang="en-US" sz="13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1.53 </a:t>
                      </a:r>
                    </a:p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(1.29–1.83)</a:t>
                      </a:r>
                      <a:endParaRPr lang="en-US" sz="13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1.9x10</a:t>
                      </a:r>
                      <a:r>
                        <a:rPr lang="en-US" sz="1300" baseline="30000" dirty="0" smtClean="0">
                          <a:solidFill>
                            <a:srgbClr val="000000"/>
                          </a:solidFill>
                        </a:rPr>
                        <a:t>-6</a:t>
                      </a:r>
                      <a:endParaRPr lang="en-US" sz="13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smtClean="0">
                          <a:solidFill>
                            <a:srgbClr val="000000"/>
                          </a:solidFill>
                        </a:rPr>
                        <a:t>0.78</a:t>
                      </a:r>
                      <a:endParaRPr lang="en-US" sz="1300" dirty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774700" y="354568"/>
            <a:ext cx="221910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6F6D5D"/>
                </a:solidFill>
              </a:rPr>
              <a:t>Primary analysis</a:t>
            </a:r>
          </a:p>
        </p:txBody>
      </p:sp>
    </p:spTree>
    <p:extLst>
      <p:ext uri="{BB962C8B-B14F-4D97-AF65-F5344CB8AC3E}">
        <p14:creationId xmlns:p14="http://schemas.microsoft.com/office/powerpoint/2010/main" xmlns="" val="209714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113" y="317502"/>
            <a:ext cx="4114191" cy="28797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5195" y="317502"/>
            <a:ext cx="4114191" cy="287976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113" y="3605532"/>
            <a:ext cx="4114191" cy="28797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5195" y="3605532"/>
            <a:ext cx="4114191" cy="287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4803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dvantage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Advantage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6000000" scaled="1"/>
        </a:gradFill>
        <a:gradFill rotWithShape="1">
          <a:gsLst>
            <a:gs pos="0">
              <a:schemeClr val="phClr">
                <a:shade val="40000"/>
                <a:alpha val="100000"/>
                <a:satMod val="150000"/>
                <a:lumMod val="100000"/>
              </a:schemeClr>
            </a:gs>
            <a:gs pos="100000">
              <a:schemeClr val="phClr">
                <a:tint val="70000"/>
                <a:shade val="100000"/>
                <a:alpha val="100000"/>
                <a:satMod val="200000"/>
                <a:lum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63500" dist="25400" dir="5400000" rotWithShape="0">
              <a:srgbClr val="808080">
                <a:alpha val="7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twoPt" dir="tl">
              <a:rot lat="0" lon="0" rev="4500000"/>
            </a:lightRig>
          </a:scene3d>
          <a:sp3d>
            <a:bevelT w="635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1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Advantage.thmx</Template>
  <TotalTime>39689</TotalTime>
  <Words>967</Words>
  <Application>Microsoft Office PowerPoint</Application>
  <PresentationFormat>On-screen Show (4:3)</PresentationFormat>
  <Paragraphs>433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Advantage</vt:lpstr>
      <vt:lpstr>WMH in ischaemic stroke GWAS Study Collaboration</vt:lpstr>
      <vt:lpstr>WMH in ischemic stroke GWAS Study </vt:lpstr>
      <vt:lpstr>WMH in ischemic stroke GWAS Study </vt:lpstr>
      <vt:lpstr>Dataset</vt:lpstr>
      <vt:lpstr>Methods</vt:lpstr>
      <vt:lpstr>Slide 6</vt:lpstr>
      <vt:lpstr>Primary analysis : N=3,670</vt:lpstr>
      <vt:lpstr>Slide 8</vt:lpstr>
      <vt:lpstr>Slide 9</vt:lpstr>
      <vt:lpstr>Slide 10</vt:lpstr>
      <vt:lpstr>Hypertensive–only analysis : N=2,250 (coded positive if sbp/dbp &gt; 140/90 OR on hypertensive medication, negative otherwise) </vt:lpstr>
      <vt:lpstr>Slide 12</vt:lpstr>
      <vt:lpstr>Slide 13</vt:lpstr>
      <vt:lpstr>Slide 14</vt:lpstr>
      <vt:lpstr>Slide 15</vt:lpstr>
      <vt:lpstr>GCTA analysis - methods</vt:lpstr>
      <vt:lpstr>GCTA heritability analysis</vt:lpstr>
      <vt:lpstr>GCTA analysis – bivariate</vt:lpstr>
      <vt:lpstr>Conclusions</vt:lpstr>
      <vt:lpstr>Acknowledgements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 at onset informed analysis of ischaemic stroke</dc:title>
  <dc:creator>Matthew Traylor</dc:creator>
  <cp:lastModifiedBy>Stephen Bevan</cp:lastModifiedBy>
  <cp:revision>257</cp:revision>
  <cp:lastPrinted>2014-06-12T14:03:41Z</cp:lastPrinted>
  <dcterms:created xsi:type="dcterms:W3CDTF">2013-01-17T17:55:54Z</dcterms:created>
  <dcterms:modified xsi:type="dcterms:W3CDTF">2014-12-05T16:03:10Z</dcterms:modified>
</cp:coreProperties>
</file>