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7" r:id="rId3"/>
    <p:sldId id="268" r:id="rId4"/>
    <p:sldId id="265" r:id="rId5"/>
    <p:sldId id="269" r:id="rId6"/>
    <p:sldId id="271" r:id="rId7"/>
    <p:sldId id="27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53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Update from </a:t>
            </a:r>
            <a:r>
              <a:rPr lang="en-US" dirty="0" smtClean="0"/>
              <a:t>Administrative Core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Published Papers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45525"/>
            <a:ext cx="8915400" cy="440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6378178"/>
            <a:ext cx="9448800" cy="479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697925"/>
            <a:ext cx="8915400" cy="440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Paper in Process of Submission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Agreement between CCS and TOAST classifications with </a:t>
            </a:r>
            <a:r>
              <a:rPr lang="en-US" dirty="0" err="1" smtClean="0"/>
              <a:t>SiGN</a:t>
            </a:r>
            <a:r>
              <a:rPr lang="en-US" dirty="0" smtClean="0"/>
              <a:t> </a:t>
            </a:r>
            <a:r>
              <a:rPr lang="en-US" dirty="0" smtClean="0"/>
              <a:t>– McArdle </a:t>
            </a:r>
            <a:r>
              <a:rPr lang="en-US" dirty="0" smtClean="0"/>
              <a:t>and </a:t>
            </a:r>
            <a:r>
              <a:rPr lang="en-US" dirty="0" smtClean="0"/>
              <a:t>Worrall et. al. – To be submitted to Stroke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Accepted AHA ISC Abstracts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71600"/>
            <a:ext cx="8915400" cy="47545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Etiology-Specific </a:t>
            </a:r>
            <a:r>
              <a:rPr lang="en-US" sz="2800" dirty="0" smtClean="0"/>
              <a:t>Clinical and Imaging Features in Ischemic Stroke-Arsava/Ay</a:t>
            </a:r>
          </a:p>
          <a:p>
            <a:r>
              <a:rPr lang="en-US" sz="2800" dirty="0" smtClean="0"/>
              <a:t>Women and Men with Ischemic Stroke in </a:t>
            </a:r>
            <a:r>
              <a:rPr lang="en-US" sz="2800" dirty="0" err="1" smtClean="0"/>
              <a:t>SiGN</a:t>
            </a:r>
            <a:r>
              <a:rPr lang="en-US" sz="2800" dirty="0" smtClean="0"/>
              <a:t> Have Different Subtype Distributions and Risk Factors- </a:t>
            </a:r>
            <a:r>
              <a:rPr lang="en-US" sz="2800" dirty="0" smtClean="0"/>
              <a:t>Rexrode</a:t>
            </a:r>
          </a:p>
          <a:p>
            <a:r>
              <a:rPr lang="en-US" sz="2800" dirty="0" smtClean="0"/>
              <a:t>Agreement </a:t>
            </a:r>
            <a:r>
              <a:rPr lang="en-US" sz="2800" dirty="0" smtClean="0"/>
              <a:t>between TOAST and CCS classification in </a:t>
            </a:r>
            <a:r>
              <a:rPr lang="en-US" sz="2800" dirty="0" err="1" smtClean="0"/>
              <a:t>SiGN</a:t>
            </a:r>
            <a:r>
              <a:rPr lang="en-US" sz="2800" dirty="0" smtClean="0"/>
              <a:t>- </a:t>
            </a:r>
            <a:r>
              <a:rPr lang="en-US" sz="2800" dirty="0" smtClean="0"/>
              <a:t>McArdle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Papers Open for Writing Group Participation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71600"/>
            <a:ext cx="9144000" cy="5486400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Etiologic Stroke Subtypes in the NINDS Stroke Genetics Network - Ay &amp; </a:t>
            </a:r>
            <a:r>
              <a:rPr lang="en-US" sz="2800" dirty="0" smtClean="0"/>
              <a:t>Meschia</a:t>
            </a:r>
          </a:p>
          <a:p>
            <a:r>
              <a:rPr lang="en-US" sz="2800" dirty="0" smtClean="0"/>
              <a:t>The Impact of Diagnostic Stroke Tests on Final Etiologic Subtype Assignment - Ay &amp; Majersik</a:t>
            </a:r>
          </a:p>
          <a:p>
            <a:r>
              <a:rPr lang="en-US" sz="2800" dirty="0" smtClean="0">
                <a:solidFill>
                  <a:srgbClr val="7030A0"/>
                </a:solidFill>
              </a:rPr>
              <a:t>Etiology-Specific </a:t>
            </a:r>
            <a:r>
              <a:rPr lang="en-US" sz="2800" dirty="0" smtClean="0">
                <a:solidFill>
                  <a:srgbClr val="7030A0"/>
                </a:solidFill>
              </a:rPr>
              <a:t>Clinical and Imaging Features in Ischemic </a:t>
            </a:r>
            <a:r>
              <a:rPr lang="en-US" sz="2800" dirty="0" smtClean="0">
                <a:solidFill>
                  <a:srgbClr val="7030A0"/>
                </a:solidFill>
              </a:rPr>
              <a:t>Stroke-Ay</a:t>
            </a:r>
            <a:endParaRPr lang="en-US" sz="2800" dirty="0" smtClean="0">
              <a:solidFill>
                <a:srgbClr val="7030A0"/>
              </a:solidFill>
            </a:endParaRPr>
          </a:p>
          <a:p>
            <a:r>
              <a:rPr lang="en-US" sz="2800" dirty="0" smtClean="0">
                <a:solidFill>
                  <a:srgbClr val="7030A0"/>
                </a:solidFill>
              </a:rPr>
              <a:t>Women and Men with Ischemic Stroke in </a:t>
            </a:r>
            <a:r>
              <a:rPr lang="en-US" sz="2800" dirty="0" err="1" smtClean="0">
                <a:solidFill>
                  <a:srgbClr val="7030A0"/>
                </a:solidFill>
              </a:rPr>
              <a:t>SiGN</a:t>
            </a:r>
            <a:r>
              <a:rPr lang="en-US" sz="2800" dirty="0" smtClean="0">
                <a:solidFill>
                  <a:srgbClr val="7030A0"/>
                </a:solidFill>
              </a:rPr>
              <a:t> Have Different Subtype Distributions and Risk Factors- </a:t>
            </a:r>
            <a:r>
              <a:rPr lang="en-US" sz="2800" dirty="0" smtClean="0">
                <a:solidFill>
                  <a:srgbClr val="7030A0"/>
                </a:solidFill>
              </a:rPr>
              <a:t>Rexrode &amp; Smoller</a:t>
            </a:r>
          </a:p>
          <a:p>
            <a:r>
              <a:rPr lang="en-US" sz="2800" dirty="0" smtClean="0"/>
              <a:t>Classification of Stroke Sub-types by Race-Ethnicities in the Stroke Genetics Network with Causative Classification </a:t>
            </a:r>
            <a:r>
              <a:rPr lang="en-US" sz="2800" dirty="0" smtClean="0"/>
              <a:t>System – Katsnelson, Rundek, Sacco, and Woo</a:t>
            </a:r>
            <a:endParaRPr lang="en-US" sz="2800" dirty="0" smtClean="0"/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Future Research Plans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71600"/>
            <a:ext cx="9144000" cy="54864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3600" dirty="0" smtClean="0"/>
              <a:t> </a:t>
            </a:r>
            <a:r>
              <a:rPr lang="en-US" sz="3600" u="sng" dirty="0" smtClean="0"/>
              <a:t>Short term – </a:t>
            </a:r>
            <a:r>
              <a:rPr lang="en-US" sz="3600" u="sng" dirty="0" smtClean="0"/>
              <a:t>Administrative Supplement</a:t>
            </a:r>
          </a:p>
          <a:p>
            <a:r>
              <a:rPr lang="en-US" sz="3600" dirty="0" smtClean="0"/>
              <a:t>Funds to keep DNA in one place for fine mapping</a:t>
            </a:r>
          </a:p>
          <a:p>
            <a:pPr>
              <a:buNone/>
            </a:pPr>
            <a:r>
              <a:rPr lang="en-US" sz="3600" dirty="0" smtClean="0"/>
              <a:t> </a:t>
            </a:r>
            <a:r>
              <a:rPr lang="en-US" sz="3600" u="sng" dirty="0" smtClean="0"/>
              <a:t>Short term – Competitive Renewal</a:t>
            </a:r>
          </a:p>
          <a:p>
            <a:r>
              <a:rPr lang="en-US" dirty="0" smtClean="0"/>
              <a:t>Analysis of </a:t>
            </a:r>
            <a:r>
              <a:rPr lang="en-US" dirty="0" err="1" smtClean="0"/>
              <a:t>e</a:t>
            </a:r>
            <a:r>
              <a:rPr lang="en-US" dirty="0" err="1" smtClean="0"/>
              <a:t>xome</a:t>
            </a:r>
            <a:r>
              <a:rPr lang="en-US" dirty="0" smtClean="0"/>
              <a:t> data</a:t>
            </a:r>
          </a:p>
          <a:p>
            <a:r>
              <a:rPr lang="en-US" dirty="0" smtClean="0"/>
              <a:t>Platform for continued </a:t>
            </a:r>
            <a:r>
              <a:rPr lang="en-US" dirty="0" smtClean="0"/>
              <a:t>a</a:t>
            </a:r>
            <a:r>
              <a:rPr lang="en-US" dirty="0" smtClean="0"/>
              <a:t>nalysis of complex </a:t>
            </a:r>
            <a:r>
              <a:rPr lang="en-US" dirty="0" err="1" smtClean="0"/>
              <a:t>SiGN</a:t>
            </a:r>
            <a:r>
              <a:rPr lang="en-US" dirty="0" smtClean="0"/>
              <a:t> GWAS data</a:t>
            </a:r>
          </a:p>
          <a:p>
            <a:r>
              <a:rPr lang="en-US" dirty="0" smtClean="0"/>
              <a:t>Additional abstracting to enrich phenotype data</a:t>
            </a:r>
          </a:p>
          <a:p>
            <a:pPr>
              <a:buNone/>
            </a:pPr>
            <a:r>
              <a:rPr lang="en-US" sz="3600" dirty="0" smtClean="0"/>
              <a:t>  </a:t>
            </a:r>
            <a:r>
              <a:rPr lang="en-US" sz="3600" u="sng" dirty="0" smtClean="0"/>
              <a:t>Longer term</a:t>
            </a:r>
          </a:p>
          <a:p>
            <a:r>
              <a:rPr lang="en-US" dirty="0" smtClean="0"/>
              <a:t>Proposal for new data collection related to NINDS Priority  areas- Genetics of stroke recovery, vascular cognitive impairment, (and recurrent stroke).</a:t>
            </a:r>
            <a:endParaRPr lang="en-US" dirty="0" smtClean="0"/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71600"/>
            <a:ext cx="9144000" cy="5486400"/>
          </a:xfrm>
        </p:spPr>
        <p:txBody>
          <a:bodyPr>
            <a:normAutofit/>
          </a:bodyPr>
          <a:lstStyle/>
          <a:p>
            <a:endParaRPr lang="en-US" sz="3600" dirty="0" smtClean="0"/>
          </a:p>
          <a:p>
            <a:r>
              <a:rPr lang="en-US" sz="3600" dirty="0" smtClean="0"/>
              <a:t>Future research plans</a:t>
            </a:r>
          </a:p>
          <a:p>
            <a:endParaRPr lang="en-US" sz="3600" dirty="0" smtClean="0"/>
          </a:p>
          <a:p>
            <a:r>
              <a:rPr lang="en-US" sz="3600" dirty="0" smtClean="0"/>
              <a:t>Improving transparency and participation in </a:t>
            </a:r>
            <a:r>
              <a:rPr lang="en-US" sz="3600" dirty="0" err="1" smtClean="0"/>
              <a:t>SiGN</a:t>
            </a:r>
            <a:r>
              <a:rPr lang="en-US" sz="3600" dirty="0" smtClean="0"/>
              <a:t> publication process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1813</TotalTime>
  <Words>237</Words>
  <Application>Microsoft Office PowerPoint</Application>
  <PresentationFormat>On-screen Show (4:3)</PresentationFormat>
  <Paragraphs>28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Update from Administrative Core</vt:lpstr>
      <vt:lpstr>Published Papers</vt:lpstr>
      <vt:lpstr>Paper in Process of Submission</vt:lpstr>
      <vt:lpstr>Accepted AHA ISC Abstracts</vt:lpstr>
      <vt:lpstr>Papers Open for Writing Group Participation</vt:lpstr>
      <vt:lpstr>Future Research Plans</vt:lpstr>
      <vt:lpstr>Discussion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Update from Data Analysis Core</dc:title>
  <dc:creator>Brackie</dc:creator>
  <cp:lastModifiedBy>SKittner</cp:lastModifiedBy>
  <cp:revision>29</cp:revision>
  <dcterms:created xsi:type="dcterms:W3CDTF">2006-08-16T00:00:00Z</dcterms:created>
  <dcterms:modified xsi:type="dcterms:W3CDTF">2013-11-10T23:54:27Z</dcterms:modified>
</cp:coreProperties>
</file>