
<file path=[Content_Types].xml><?xml version="1.0" encoding="utf-8"?>
<Types xmlns="http://schemas.openxmlformats.org/package/2006/content-types">
  <Default Extension="rels" ContentType="application/vnd.openxmlformats-package.relationships+xml"/>
  <Override PartName="/ppt/slides/slide14.xml" ContentType="application/vnd.openxmlformats-officedocument.presentationml.slide+xml"/>
  <Default Extension="xml" ContentType="application/xml"/>
  <Override PartName="/ppt/slides/slide45.xml" ContentType="application/vnd.openxmlformats-officedocument.presentationml.slide+xml"/>
  <Override PartName="/ppt/tableStyles.xml" ContentType="application/vnd.openxmlformats-officedocument.presentationml.tableStyles+xml"/>
  <Override PartName="/ppt/notesSlides/notesSlide1.xml" ContentType="application/vnd.openxmlformats-officedocument.presentationml.notesSlide+xml"/>
  <Override PartName="/ppt/slides/slide28.xml" ContentType="application/vnd.openxmlformats-officedocument.presentationml.slide+xml"/>
  <Override PartName="/ppt/slides/slide21.xml" ContentType="application/vnd.openxmlformats-officedocument.presentationml.slide+xml"/>
  <Override PartName="/ppt/slides/slide37.xml" ContentType="application/vnd.openxmlformats-officedocument.presentationml.slide+xml"/>
  <Override PartName="/ppt/slides/slide5.xml" ContentType="application/vnd.openxmlformats-officedocument.presentationml.slide+xml"/>
  <Override PartName="/ppt/notesSlides/notesSlide9.xml" ContentType="application/vnd.openxmlformats-officedocument.presentationml.notesSlide+xml"/>
  <Override PartName="/ppt/slideLayouts/slideLayout5.xml" ContentType="application/vnd.openxmlformats-officedocument.presentationml.slideLayout+xml"/>
  <Override PartName="/ppt/slides/slide30.xml" ContentType="application/vnd.openxmlformats-officedocument.presentationml.slide+xml"/>
  <Override PartName="/ppt/slides/slide13.xml" ContentType="application/vnd.openxmlformats-officedocument.presentationml.slide+xml"/>
  <Override PartName="/ppt/slideMasters/slideMaster1.xml" ContentType="application/vnd.openxmlformats-officedocument.presentationml.slideMaster+xml"/>
  <Override PartName="/docProps/core.xml" ContentType="application/vnd.openxmlformats-package.core-properties+xml"/>
  <Override PartName="/ppt/notesSlides/notesSlide7.xml" ContentType="application/vnd.openxmlformats-officedocument.presentationml.notesSlide+xml"/>
  <Override PartName="/ppt/slides/slide44.xml" ContentType="application/vnd.openxmlformats-officedocument.presentationml.slide+xml"/>
  <Override PartName="/ppt/slides/slide27.xml" ContentType="application/vnd.openxmlformats-officedocument.presentationml.slide+xml"/>
  <Override PartName="/ppt/slides/slide20.xml" ContentType="application/vnd.openxmlformats-officedocument.presentationml.slide+xml"/>
  <Override PartName="/ppt/slides/slide36.xml" ContentType="application/vnd.openxmlformats-officedocument.presentationml.slide+xml"/>
  <Default Extension="emf" ContentType="image/x-emf"/>
  <Override PartName="/ppt/slides/slide4.xml" ContentType="application/vnd.openxmlformats-officedocument.presentationml.slide+xml"/>
  <Override PartName="/ppt/slides/slide19.xml" ContentType="application/vnd.openxmlformats-officedocument.presentationml.slide+xml"/>
  <Override PartName="/ppt/notesSlides/notesSlide8.xml" ContentType="application/vnd.openxmlformats-officedocument.presentationml.notesSlide+xml"/>
  <Default Extension="png" ContentType="image/png"/>
  <Override PartName="/ppt/slideLayouts/slideLayout4.xml" ContentType="application/vnd.openxmlformats-officedocument.presentationml.slideLayout+xml"/>
  <Override PartName="/ppt/slides/slide12.xml" ContentType="application/vnd.openxmlformats-officedocument.presentationml.slide+xml"/>
  <Override PartName="/ppt/notesSlides/notesSlide6.xml" ContentType="application/vnd.openxmlformats-officedocument.presentationml.notesSlide+xml"/>
  <Override PartName="/ppt/presProps.xml" ContentType="application/vnd.openxmlformats-officedocument.presentationml.presProps+xml"/>
  <Override PartName="/ppt/slides/slide43.xml" ContentType="application/vnd.openxmlformats-officedocument.presentationml.slide+xml"/>
  <Override PartName="/ppt/slides/slide26.xml" ContentType="application/vnd.openxmlformats-officedocument.presentationml.slide+xml"/>
  <Override PartName="/ppt/slides/slide35.xml" ContentType="application/vnd.openxmlformats-officedocument.presentationml.slide+xml"/>
  <Override PartName="/ppt/slides/slide3.xml" ContentType="application/vnd.openxmlformats-officedocument.presentationml.slide+xml"/>
  <Override PartName="/ppt/slides/slide18.xml" ContentType="application/vnd.openxmlformats-officedocument.presentationml.slide+xml"/>
  <Override PartName="/ppt/slideLayouts/slideLayout3.xml" ContentType="application/vnd.openxmlformats-officedocument.presentationml.slideLayout+xml"/>
  <Override PartName="/ppt/slides/slide11.xml" ContentType="application/vnd.openxmlformats-officedocument.presentationml.slide+xml"/>
  <Override PartName="/ppt/slides/slide49.xml" ContentType="application/vnd.openxmlformats-officedocument.presentationml.slide+xml"/>
  <Override PartName="/ppt/notesSlides/notesSlide5.xml" ContentType="application/vnd.openxmlformats-officedocument.presentationml.notesSlide+xml"/>
  <Override PartName="/ppt/slides/slide42.xml" ContentType="application/vnd.openxmlformats-officedocument.presentationml.slide+xml"/>
  <Override PartName="/ppt/slides/slide25.xml" ContentType="application/vnd.openxmlformats-officedocument.presentationml.slide+xml"/>
  <Override PartName="/ppt/slides/slide9.xml" ContentType="application/vnd.openxmlformats-officedocument.presentationml.slide+xml"/>
  <Override PartName="/ppt/slideLayouts/slideLayout9.xml" ContentType="application/vnd.openxmlformats-officedocument.presentationml.slideLayout+xml"/>
  <Override PartName="/ppt/slides/slide34.xml" ContentType="application/vnd.openxmlformats-officedocument.presentationml.slide+xml"/>
  <Override PartName="/ppt/slides/slide2.xml" ContentType="application/vnd.openxmlformats-officedocument.presentationml.slide+xml"/>
  <Override PartName="/ppt/slideLayouts/slideLayout2.xml" ContentType="application/vnd.openxmlformats-officedocument.presentationml.slideLayout+xml"/>
  <Override PartName="/ppt/slides/slide17.xml" ContentType="application/vnd.openxmlformats-officedocument.presentationml.slide+xml"/>
  <Override PartName="/ppt/slides/slide10.xml" ContentType="application/vnd.openxmlformats-officedocument.presentationml.slide+xml"/>
  <Default Extension="wmf" ContentType="image/x-wmf"/>
  <Override PartName="/ppt/slides/slide48.xml" ContentType="application/vnd.openxmlformats-officedocument.presentationml.slide+xml"/>
  <Override PartName="/docProps/app.xml" ContentType="application/vnd.openxmlformats-officedocument.extended-properties+xml"/>
  <Override PartName="/ppt/notesSlides/notesSlide4.xml" ContentType="application/vnd.openxmlformats-officedocument.presentationml.notesSlide+xml"/>
  <Override PartName="/ppt/slides/slide41.xml" ContentType="application/vnd.openxmlformats-officedocument.presentationml.slide+xml"/>
  <Override PartName="/ppt/slideLayouts/slideLayout12.xml" ContentType="application/vnd.openxmlformats-officedocument.presentationml.slideLayout+xml"/>
  <Override PartName="/ppt/slides/slide24.xml" ContentType="application/vnd.openxmlformats-officedocument.presentationml.slide+xml"/>
  <Override PartName="/ppt/slides/slide50.xml" ContentType="application/vnd.openxmlformats-officedocument.presentationml.slide+xml"/>
  <Override PartName="/ppt/notesSlides/notesSlide10.xml" ContentType="application/vnd.openxmlformats-officedocument.presentationml.notesSlide+xml"/>
  <Override PartName="/ppt/slides/slide8.xml" ContentType="application/vnd.openxmlformats-officedocument.presentationml.slide+xml"/>
  <Override PartName="/ppt/slideLayouts/slideLayout8.xml" ContentType="application/vnd.openxmlformats-officedocument.presentationml.slideLayout+xml"/>
  <Override PartName="/ppt/slides/slide33.xml" ContentType="application/vnd.openxmlformats-officedocument.presentationml.slide+xml"/>
  <Override PartName="/ppt/slides/slide1.xml" ContentType="application/vnd.openxmlformats-officedocument.presentationml.slide+xml"/>
  <Override PartName="/ppt/slideLayouts/slideLayout1.xml" ContentType="application/vnd.openxmlformats-officedocument.presentationml.slideLayout+xml"/>
  <Override PartName="/ppt/slides/slide16.xml" ContentType="application/vnd.openxmlformats-officedocument.presentationml.slide+xml"/>
  <Override PartName="/ppt/viewProps.xml" ContentType="application/vnd.openxmlformats-officedocument.presentationml.viewProps+xml"/>
  <Default Extension="jpeg" ContentType="image/jpeg"/>
  <Override PartName="/ppt/notesSlides/notesSlide11.xml" ContentType="application/vnd.openxmlformats-officedocument.presentationml.notesSlide+xml"/>
  <Override PartName="/ppt/slides/slide47.xml" ContentType="application/vnd.openxmlformats-officedocument.presentationml.slide+xml"/>
  <Override PartName="/ppt/notesSlides/notesSlide3.xml" ContentType="application/vnd.openxmlformats-officedocument.presentationml.notesSlide+xml"/>
  <Override PartName="/ppt/slides/slide40.xml" ContentType="application/vnd.openxmlformats-officedocument.presentationml.slide+xml"/>
  <Override PartName="/ppt/theme/theme2.xml" ContentType="application/vnd.openxmlformats-officedocument.theme+xml"/>
  <Override PartName="/ppt/slideLayouts/slideLayout11.xml" ContentType="application/vnd.openxmlformats-officedocument.presentationml.slideLayout+xml"/>
  <Override PartName="/ppt/slides/slide39.xml" ContentType="application/vnd.openxmlformats-officedocument.presentationml.slide+xml"/>
  <Override PartName="/ppt/slides/slide23.xml" ContentType="application/vnd.openxmlformats-officedocument.presentationml.slide+xml"/>
  <Override PartName="/ppt/slides/slide7.xml" ContentType="application/vnd.openxmlformats-officedocument.presentationml.slide+xml"/>
  <Override PartName="/ppt/slideLayouts/slideLayout7.xml" ContentType="application/vnd.openxmlformats-officedocument.presentationml.slideLayout+xml"/>
  <Override PartName="/ppt/slides/slide32.xml" ContentType="application/vnd.openxmlformats-officedocument.presentationml.slide+xml"/>
  <Override PartName="/ppt/notesMasters/notesMaster1.xml" ContentType="application/vnd.openxmlformats-officedocument.presentationml.notesMaster+xml"/>
  <Override PartName="/ppt/slides/slide15.xml" ContentType="application/vnd.openxmlformats-officedocument.presentationml.slide+xml"/>
  <Override PartName="/ppt/slides/slide46.xml" ContentType="application/vnd.openxmlformats-officedocument.presentationml.slide+xml"/>
  <Override PartName="/ppt/notesSlides/notesSlide2.xml" ContentType="application/vnd.openxmlformats-officedocument.presentationml.notesSlide+xml"/>
  <Override PartName="/ppt/slides/slide29.xml" ContentType="application/vnd.openxmlformats-officedocument.presentationml.slide+xml"/>
  <Override PartName="/ppt/theme/theme1.xml" ContentType="application/vnd.openxmlformats-officedocument.theme+xml"/>
  <Override PartName="/ppt/slides/slide22.xml" ContentType="application/vnd.openxmlformats-officedocument.presentationml.slide+xml"/>
  <Override PartName="/ppt/slides/slide38.xml" ContentType="application/vnd.openxmlformats-officedocument.presentationml.slide+xml"/>
  <Override PartName="/ppt/presentation.xml" ContentType="application/vnd.openxmlformats-officedocument.presentationml.presentation.main+xml"/>
  <Override PartName="/ppt/slides/slide6.xml" ContentType="application/vnd.openxmlformats-officedocument.presentationml.slide+xml"/>
  <Override PartName="/ppt/slideLayouts/slideLayout10.xml" ContentType="application/vnd.openxmlformats-officedocument.presentationml.slideLayout+xml"/>
  <Override PartName="/ppt/slideLayouts/slideLayout6.xml" ContentType="application/vnd.openxmlformats-officedocument.presentationml.slideLayout+xml"/>
  <Override PartName="/ppt/slides/slide31.xml" ContentType="application/vnd.openxmlformats-officedocument.presentationml.slide+xml"/>
  <Default Extension="bin" ContentType="application/vnd.openxmlformats-officedocument.presentationml.printerSettings"/>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aveSubsetFonts="1" autoCompressPictures="0">
  <p:sldMasterIdLst>
    <p:sldMasterId r:id="rId1"/>
  </p:sldMasterIdLst>
  <p:notesMasterIdLst>
    <p:notesMasterId r:id="rId52"/>
  </p:notesMasterIdLst>
  <p:sldIdLst>
    <p:sldId id="256" r:id="rId2"/>
    <p:sldId id="283" r:id="rId3"/>
    <p:sldId id="284" r:id="rId4"/>
    <p:sldId id="285" r:id="rId5"/>
    <p:sldId id="274" r:id="rId6"/>
    <p:sldId id="260" r:id="rId7"/>
    <p:sldId id="281" r:id="rId8"/>
    <p:sldId id="286" r:id="rId9"/>
    <p:sldId id="287" r:id="rId10"/>
    <p:sldId id="288" r:id="rId11"/>
    <p:sldId id="289" r:id="rId12"/>
    <p:sldId id="291" r:id="rId13"/>
    <p:sldId id="292" r:id="rId14"/>
    <p:sldId id="293" r:id="rId15"/>
    <p:sldId id="278" r:id="rId16"/>
    <p:sldId id="259" r:id="rId17"/>
    <p:sldId id="282" r:id="rId18"/>
    <p:sldId id="257" r:id="rId19"/>
    <p:sldId id="294" r:id="rId20"/>
    <p:sldId id="295" r:id="rId21"/>
    <p:sldId id="296" r:id="rId22"/>
    <p:sldId id="297" r:id="rId23"/>
    <p:sldId id="298" r:id="rId24"/>
    <p:sldId id="299" r:id="rId25"/>
    <p:sldId id="300" r:id="rId26"/>
    <p:sldId id="301" r:id="rId27"/>
    <p:sldId id="302" r:id="rId28"/>
    <p:sldId id="303" r:id="rId29"/>
    <p:sldId id="304" r:id="rId30"/>
    <p:sldId id="305" r:id="rId31"/>
    <p:sldId id="306" r:id="rId32"/>
    <p:sldId id="307" r:id="rId33"/>
    <p:sldId id="308" r:id="rId34"/>
    <p:sldId id="309" r:id="rId35"/>
    <p:sldId id="310" r:id="rId36"/>
    <p:sldId id="311" r:id="rId37"/>
    <p:sldId id="312" r:id="rId38"/>
    <p:sldId id="313" r:id="rId39"/>
    <p:sldId id="261" r:id="rId40"/>
    <p:sldId id="262" r:id="rId41"/>
    <p:sldId id="263" r:id="rId42"/>
    <p:sldId id="264" r:id="rId43"/>
    <p:sldId id="265" r:id="rId44"/>
    <p:sldId id="266" r:id="rId45"/>
    <p:sldId id="267" r:id="rId46"/>
    <p:sldId id="268" r:id="rId47"/>
    <p:sldId id="269" r:id="rId48"/>
    <p:sldId id="270" r:id="rId49"/>
    <p:sldId id="271" r:id="rId50"/>
    <p:sldId id="272" r:id="rId51"/>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lrMru>
    <a:srgbClr val="FDD764"/>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lastView="sldThumbnailView">
  <p:normalViewPr showOutlineIcons="0">
    <p:restoredLeft sz="15620"/>
    <p:restoredTop sz="94660"/>
  </p:normalViewPr>
  <p:slideViewPr>
    <p:cSldViewPr snapToObjects="1" showGuides="1">
      <p:cViewPr varScale="1">
        <p:scale>
          <a:sx n="85" d="100"/>
          <a:sy n="85" d="100"/>
        </p:scale>
        <p:origin x="-1504" y="-112"/>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50" Type="http://schemas.openxmlformats.org/officeDocument/2006/relationships/slide" Target="slides/slide49.xml"/><Relationship Id="rId51" Type="http://schemas.openxmlformats.org/officeDocument/2006/relationships/slide" Target="slides/slide50.xml"/><Relationship Id="rId52" Type="http://schemas.openxmlformats.org/officeDocument/2006/relationships/notesMaster" Target="notesMasters/notesMaster1.xml"/><Relationship Id="rId53" Type="http://schemas.openxmlformats.org/officeDocument/2006/relationships/printerSettings" Target="printerSettings/printerSettings1.bin"/><Relationship Id="rId54" Type="http://schemas.openxmlformats.org/officeDocument/2006/relationships/presProps" Target="presProps.xml"/><Relationship Id="rId55" Type="http://schemas.openxmlformats.org/officeDocument/2006/relationships/viewProps" Target="viewProps.xml"/><Relationship Id="rId56" Type="http://schemas.openxmlformats.org/officeDocument/2006/relationships/theme" Target="theme/theme1.xml"/><Relationship Id="rId57" Type="http://schemas.openxmlformats.org/officeDocument/2006/relationships/tableStyles" Target="tableStyles.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44471D9-DB00-5D4D-9C6D-3F770C1CCC65}" type="datetimeFigureOut">
              <a:rPr lang="en-US" smtClean="0"/>
              <a:pPr/>
              <a:t>6/17/10</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7252830-0963-8544-B7E2-219A7FA0FCB8}"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18786" name="AutoShape 2"/>
          <p:cNvSpPr>
            <a:spLocks noGrp="1" noRot="1" noChangeAspect="1" noChangeArrowheads="1" noTextEdit="1"/>
          </p:cNvSpPr>
          <p:nvPr>
            <p:ph type="sldImg"/>
          </p:nvPr>
        </p:nvSpPr>
        <p:spPr>
          <a:ln/>
        </p:spPr>
      </p:sp>
      <p:sp>
        <p:nvSpPr>
          <p:cNvPr id="118787" name="Rectangle 3"/>
          <p:cNvSpPr>
            <a:spLocks noGrp="1" noChangeArrowheads="1"/>
          </p:cNvSpPr>
          <p:nvPr>
            <p:ph type="body" idx="1"/>
          </p:nvPr>
        </p:nvSpPr>
        <p:spPr/>
        <p:txBody>
          <a:bodyPr/>
          <a:lstStyle/>
          <a:p>
            <a:pPr>
              <a:spcBef>
                <a:spcPct val="0"/>
              </a:spcBef>
            </a:pPr>
            <a:r>
              <a:rPr lang="en-US" sz="500">
                <a:ea typeface="Times New Roman" charset="0"/>
                <a:cs typeface="Arial" charset="0"/>
              </a:rPr>
              <a:t>SOTHEAR; PLEASE DELETE ROW HVH.  The numbers in the totals row will need to be changed.</a:t>
            </a:r>
            <a:endParaRPr lang="en-US" sz="1200" b="1">
              <a:ea typeface="Times New Roman" charset="0"/>
              <a:cs typeface="Arial" charset="0"/>
            </a:endParaRPr>
          </a:p>
          <a:p>
            <a:endParaRPr lang="en-US">
              <a:ea typeface="Times New Roman" charset="0"/>
              <a:cs typeface="Arial"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18786" name="AutoShape 2"/>
          <p:cNvSpPr>
            <a:spLocks noGrp="1" noRot="1" noChangeAspect="1" noChangeArrowheads="1" noTextEdit="1"/>
          </p:cNvSpPr>
          <p:nvPr>
            <p:ph type="sldImg"/>
          </p:nvPr>
        </p:nvSpPr>
        <p:spPr>
          <a:ln/>
        </p:spPr>
      </p:sp>
      <p:sp>
        <p:nvSpPr>
          <p:cNvPr id="118787" name="Rectangle 3"/>
          <p:cNvSpPr>
            <a:spLocks noGrp="1" noChangeArrowheads="1"/>
          </p:cNvSpPr>
          <p:nvPr>
            <p:ph type="body" idx="1"/>
          </p:nvPr>
        </p:nvSpPr>
        <p:spPr/>
        <p:txBody>
          <a:bodyPr/>
          <a:lstStyle/>
          <a:p>
            <a:pPr>
              <a:spcBef>
                <a:spcPct val="0"/>
              </a:spcBef>
            </a:pPr>
            <a:r>
              <a:rPr lang="en-US" sz="500">
                <a:ea typeface="Times New Roman" charset="0"/>
                <a:cs typeface="Arial" charset="0"/>
              </a:rPr>
              <a:t>SOTHEAR; PLEASE DELETE ROW HVH.  The numbers in the totals row will need to be changed.</a:t>
            </a:r>
            <a:endParaRPr lang="en-US" sz="1200" b="1">
              <a:ea typeface="Times New Roman" charset="0"/>
              <a:cs typeface="Arial" charset="0"/>
            </a:endParaRPr>
          </a:p>
          <a:p>
            <a:endParaRPr lang="en-US">
              <a:ea typeface="Times New Roman" charset="0"/>
              <a:cs typeface="Arial"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18786" name="AutoShape 2"/>
          <p:cNvSpPr>
            <a:spLocks noGrp="1" noRot="1" noChangeAspect="1" noChangeArrowheads="1" noTextEdit="1"/>
          </p:cNvSpPr>
          <p:nvPr>
            <p:ph type="sldImg"/>
          </p:nvPr>
        </p:nvSpPr>
        <p:spPr>
          <a:ln/>
        </p:spPr>
      </p:sp>
      <p:sp>
        <p:nvSpPr>
          <p:cNvPr id="118787" name="Rectangle 3"/>
          <p:cNvSpPr>
            <a:spLocks noGrp="1" noChangeArrowheads="1"/>
          </p:cNvSpPr>
          <p:nvPr>
            <p:ph type="body" idx="1"/>
          </p:nvPr>
        </p:nvSpPr>
        <p:spPr/>
        <p:txBody>
          <a:bodyPr/>
          <a:lstStyle/>
          <a:p>
            <a:pPr>
              <a:spcBef>
                <a:spcPct val="0"/>
              </a:spcBef>
            </a:pPr>
            <a:r>
              <a:rPr lang="en-US" sz="500">
                <a:ea typeface="Times New Roman" charset="0"/>
                <a:cs typeface="Arial" charset="0"/>
              </a:rPr>
              <a:t>SOTHEAR; PLEASE DELETE ROW HVH.  The numbers in the totals row will need to be changed.</a:t>
            </a:r>
            <a:endParaRPr lang="en-US" sz="1200" b="1">
              <a:ea typeface="Times New Roman" charset="0"/>
              <a:cs typeface="Arial" charset="0"/>
            </a:endParaRPr>
          </a:p>
          <a:p>
            <a:endParaRPr lang="en-US">
              <a:ea typeface="Times New Roman" charset="0"/>
              <a:cs typeface="Arial"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1986" name="Rectangle 2"/>
          <p:cNvSpPr>
            <a:spLocks noGrp="1" noRot="1" noChangeAspect="1" noChangeArrowheads="1" noTextEdit="1"/>
          </p:cNvSpPr>
          <p:nvPr>
            <p:ph type="sldImg"/>
          </p:nvPr>
        </p:nvSpPr>
        <p:spPr>
          <a:ln/>
        </p:spPr>
      </p:sp>
      <p:sp>
        <p:nvSpPr>
          <p:cNvPr id="41987" name="Rectangle 3"/>
          <p:cNvSpPr>
            <a:spLocks noGrp="1" noChangeArrowheads="1"/>
          </p:cNvSpPr>
          <p:nvPr>
            <p:ph type="body" idx="1"/>
          </p:nvPr>
        </p:nvSpPr>
        <p:spPr>
          <a:noFill/>
          <a:ln/>
        </p:spPr>
        <p:txBody>
          <a:bodyPr/>
          <a:lstStyle/>
          <a:p>
            <a:pPr>
              <a:spcBef>
                <a:spcPct val="0"/>
              </a:spcBef>
            </a:pPr>
            <a:r>
              <a:rPr lang="en-US" sz="500">
                <a:ea typeface="Times New Roman" charset="0"/>
                <a:cs typeface="Arial" charset="0"/>
              </a:rPr>
              <a:t>Contingency table showing TOAST Subtype generated by each cohort versus TOAST subtype generated by phenotype committee through chart review. The cohorts include GASROS: Genes Affecting Stroke Risk and Outcome Study, ISGS: Ischemic Stroke Genetics Study, NOMAS: Northern Manhattan Stroke Study, BWYSS: Baltimore-Washington Young Stroke Study, and GCNKSS: Greater Cincinnati Northern Kentucky Stroke Study.</a:t>
            </a:r>
            <a:endParaRPr lang="en-US" sz="1200" b="1">
              <a:ea typeface="Times New Roman" charset="0"/>
              <a:cs typeface="Arial" charset="0"/>
            </a:endParaRPr>
          </a:p>
          <a:p>
            <a:endParaRPr lang="en-US">
              <a:ea typeface="Times New Roman" charset="0"/>
              <a:cs typeface="Arial"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1986" name="Rectangle 2"/>
          <p:cNvSpPr>
            <a:spLocks noGrp="1" noRot="1" noChangeAspect="1" noChangeArrowheads="1" noTextEdit="1"/>
          </p:cNvSpPr>
          <p:nvPr>
            <p:ph type="sldImg"/>
          </p:nvPr>
        </p:nvSpPr>
        <p:spPr>
          <a:ln/>
        </p:spPr>
      </p:sp>
      <p:sp>
        <p:nvSpPr>
          <p:cNvPr id="41987" name="Rectangle 3"/>
          <p:cNvSpPr>
            <a:spLocks noGrp="1" noChangeArrowheads="1"/>
          </p:cNvSpPr>
          <p:nvPr>
            <p:ph type="body" idx="1"/>
          </p:nvPr>
        </p:nvSpPr>
        <p:spPr>
          <a:noFill/>
          <a:ln/>
        </p:spPr>
        <p:txBody>
          <a:bodyPr/>
          <a:lstStyle/>
          <a:p>
            <a:pPr>
              <a:spcBef>
                <a:spcPct val="0"/>
              </a:spcBef>
            </a:pPr>
            <a:r>
              <a:rPr lang="en-US" sz="500">
                <a:ea typeface="Times New Roman" charset="0"/>
                <a:cs typeface="Arial" charset="0"/>
              </a:rPr>
              <a:t>Contingency table showing TOAST Subtype generated by each cohort versus TOAST subtype generated by phenotype committee through chart review. The cohorts include GASROS: Genes Affecting Stroke Risk and Outcome Study, ISGS: Ischemic Stroke Genetics Study, NOMAS: Northern Manhattan Stroke Study, BWYSS: Baltimore-Washington Young Stroke Study, and GCNKSS: Greater Cincinnati Northern Kentucky Stroke Study.</a:t>
            </a:r>
            <a:endParaRPr lang="en-US" sz="1200" b="1">
              <a:ea typeface="Times New Roman" charset="0"/>
              <a:cs typeface="Arial" charset="0"/>
            </a:endParaRPr>
          </a:p>
          <a:p>
            <a:endParaRPr lang="en-US">
              <a:ea typeface="Times New Roman" charset="0"/>
              <a:cs typeface="Arial"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9458" name="Rectangle 7"/>
          <p:cNvSpPr>
            <a:spLocks noGrp="1" noChangeArrowheads="1"/>
          </p:cNvSpPr>
          <p:nvPr>
            <p:ph type="sldNum" sz="quarter" idx="5"/>
          </p:nvPr>
        </p:nvSpPr>
        <p:spPr>
          <a:noFill/>
        </p:spPr>
        <p:txBody>
          <a:bodyPr/>
          <a:lstStyle/>
          <a:p>
            <a:fld id="{57061F1A-F14F-5A41-A1D9-7AE095625A7A}" type="slidenum">
              <a:rPr lang="en-US"/>
              <a:pPr/>
              <a:t>9</a:t>
            </a:fld>
            <a:endParaRPr lang="en-US"/>
          </a:p>
        </p:txBody>
      </p:sp>
      <p:sp>
        <p:nvSpPr>
          <p:cNvPr id="19459" name="Rectangle 2"/>
          <p:cNvSpPr>
            <a:spLocks noChangeArrowheads="1" noTextEdit="1"/>
          </p:cNvSpPr>
          <p:nvPr>
            <p:ph type="sldImg"/>
          </p:nvPr>
        </p:nvSpPr>
        <p:spPr>
          <a:xfrm>
            <a:off x="1157521" y="687990"/>
            <a:ext cx="4544515" cy="3425873"/>
          </a:xfrm>
          <a:ln/>
        </p:spPr>
      </p:sp>
      <p:sp>
        <p:nvSpPr>
          <p:cNvPr id="19460" name="Rectangle 3"/>
          <p:cNvSpPr>
            <a:spLocks noGrp="1" noChangeArrowheads="1"/>
          </p:cNvSpPr>
          <p:nvPr>
            <p:ph type="body" idx="1"/>
          </p:nvPr>
        </p:nvSpPr>
        <p:spPr>
          <a:noFill/>
          <a:ln/>
        </p:spPr>
        <p:txBody>
          <a:bodyPr/>
          <a:lstStyle/>
          <a:p>
            <a:pPr eaLnBrk="1" hangingPunct="1"/>
            <a:r>
              <a:rPr lang="en-US" sz="1600" dirty="0"/>
              <a:t>In the SSS-TOAST system, we used the same major categories with the original TOAST with a few minor differences. One is cardio-aortic embolism instead of </a:t>
            </a:r>
            <a:r>
              <a:rPr lang="en-US" sz="1600" dirty="0" err="1"/>
              <a:t>cardioembolism</a:t>
            </a:r>
            <a:r>
              <a:rPr lang="en-US" sz="1600" dirty="0"/>
              <a:t>, and the other one is the addition of </a:t>
            </a:r>
            <a:r>
              <a:rPr lang="en-US" sz="1600" dirty="0">
                <a:ea typeface="Times New Roman" charset="0"/>
                <a:cs typeface="Times New Roman" charset="0"/>
              </a:rPr>
              <a:t>cryptogenic embolism as a new subgroup, which is defined as angiographic evidence of embolus in an artery in the absence of any source. For each etiologic subtype, a mechanism is assigned with different level of confidence as evident, probable, and possible. An evident mechanism is defined as the isolated presence of a clear cause of stroke, such as </a:t>
            </a:r>
            <a:r>
              <a:rPr lang="en-US" sz="1600" dirty="0" err="1">
                <a:ea typeface="Times New Roman" charset="0"/>
                <a:cs typeface="Times New Roman" charset="0"/>
              </a:rPr>
              <a:t>atrial</a:t>
            </a:r>
            <a:r>
              <a:rPr lang="en-US" sz="1600" dirty="0">
                <a:ea typeface="Times New Roman" charset="0"/>
                <a:cs typeface="Times New Roman" charset="0"/>
              </a:rPr>
              <a:t> fibrillation. A mechanism can be probable only when there are multiple evident mechanisms. When there is no evident mechanism but some suggestive clinical features, which are not evidence-based, the etiology is classified as possible.</a:t>
            </a:r>
          </a:p>
          <a:p>
            <a:pPr eaLnBrk="1" hangingPunct="1"/>
            <a:endParaRPr lang="en-US" sz="1600"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1506" name="Rectangle 7"/>
          <p:cNvSpPr>
            <a:spLocks noGrp="1" noChangeArrowheads="1"/>
          </p:cNvSpPr>
          <p:nvPr>
            <p:ph type="sldNum" sz="quarter" idx="5"/>
          </p:nvPr>
        </p:nvSpPr>
        <p:spPr>
          <a:noFill/>
        </p:spPr>
        <p:txBody>
          <a:bodyPr/>
          <a:lstStyle/>
          <a:p>
            <a:fld id="{47F0948A-78DC-3248-9AFC-C224CFB9DBB7}" type="slidenum">
              <a:rPr lang="en-US"/>
              <a:pPr/>
              <a:t>10</a:t>
            </a:fld>
            <a:endParaRPr lang="en-US"/>
          </a:p>
        </p:txBody>
      </p:sp>
      <p:sp>
        <p:nvSpPr>
          <p:cNvPr id="21507" name="Rectangle 2"/>
          <p:cNvSpPr>
            <a:spLocks noChangeArrowheads="1" noTextEdit="1"/>
          </p:cNvSpPr>
          <p:nvPr>
            <p:ph type="sldImg"/>
          </p:nvPr>
        </p:nvSpPr>
        <p:spPr>
          <a:xfrm>
            <a:off x="1146175" y="687388"/>
            <a:ext cx="4567238" cy="3425825"/>
          </a:xfrm>
          <a:ln/>
        </p:spPr>
      </p:sp>
      <p:sp>
        <p:nvSpPr>
          <p:cNvPr id="21508" name="Rectangle 3"/>
          <p:cNvSpPr>
            <a:spLocks noGrp="1" noChangeArrowheads="1"/>
          </p:cNvSpPr>
          <p:nvPr>
            <p:ph type="body" idx="1"/>
          </p:nvPr>
        </p:nvSpPr>
        <p:spPr>
          <a:noFill/>
          <a:ln/>
        </p:spPr>
        <p:txBody>
          <a:bodyPr/>
          <a:lstStyle/>
          <a:p>
            <a:pPr eaLnBrk="1" hangingPunct="1"/>
            <a:r>
              <a:rPr lang="en-US" sz="1600" dirty="0">
                <a:ea typeface="Times New Roman" charset="0"/>
                <a:cs typeface="Times New Roman" charset="0"/>
              </a:rPr>
              <a:t>We have a very simple decision algorithm. When there is only one clear or evident mechanism, that is the etiology. If there are multiple mechanisms, we look at some criteria to identify a probable etiology. If these criteria confirm to one particular mechanism, the etiology is called probable. If there is no probable criterion, the etiology is unclassified because there are multiple etiologies. If there are probable criteria for more than one subtype, the etiology is again  unclassified. If there is no evident mechanism, we skip the probable criteria and look for possible evidence. If there is possible evidence for one mechanism, the etiology is called possible. If there is no possible evidence, the etiology is unknown and if there is possible evidence for more than one subtype, the etiology is unclassified. This might seem complicated at first glance but you are </a:t>
            </a:r>
            <a:r>
              <a:rPr lang="en-US" sz="1600" dirty="0" err="1">
                <a:ea typeface="Times New Roman" charset="0"/>
                <a:cs typeface="Times New Roman" charset="0"/>
              </a:rPr>
              <a:t>gonna</a:t>
            </a:r>
            <a:r>
              <a:rPr lang="en-US" sz="1600" dirty="0">
                <a:ea typeface="Times New Roman" charset="0"/>
                <a:cs typeface="Times New Roman" charset="0"/>
              </a:rPr>
              <a:t> see that it is quite straightforward as we go through some case examples. </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6082" name="Rectangle 7"/>
          <p:cNvSpPr>
            <a:spLocks noGrp="1" noChangeArrowheads="1"/>
          </p:cNvSpPr>
          <p:nvPr>
            <p:ph type="sldNum" sz="quarter" idx="5"/>
          </p:nvPr>
        </p:nvSpPr>
        <p:spPr>
          <a:noFill/>
        </p:spPr>
        <p:txBody>
          <a:bodyPr/>
          <a:lstStyle/>
          <a:p>
            <a:fld id="{57D50873-54DD-C043-BF3E-E6FDA71867D2}" type="slidenum">
              <a:rPr lang="en-US"/>
              <a:pPr/>
              <a:t>12</a:t>
            </a:fld>
            <a:endParaRPr lang="en-US"/>
          </a:p>
        </p:txBody>
      </p:sp>
      <p:sp>
        <p:nvSpPr>
          <p:cNvPr id="46083" name="Rectangle 2"/>
          <p:cNvSpPr>
            <a:spLocks noChangeArrowheads="1" noTextEdit="1"/>
          </p:cNvSpPr>
          <p:nvPr>
            <p:ph type="sldImg"/>
          </p:nvPr>
        </p:nvSpPr>
        <p:spPr>
          <a:xfrm>
            <a:off x="1157521" y="687990"/>
            <a:ext cx="4544515" cy="3425873"/>
          </a:xfrm>
          <a:ln/>
        </p:spPr>
      </p:sp>
      <p:sp>
        <p:nvSpPr>
          <p:cNvPr id="46084" name="Rectangle 3"/>
          <p:cNvSpPr>
            <a:spLocks noGrp="1" noChangeArrowheads="1"/>
          </p:cNvSpPr>
          <p:nvPr>
            <p:ph type="body" idx="1"/>
          </p:nvPr>
        </p:nvSpPr>
        <p:spPr>
          <a:noFill/>
          <a:ln/>
        </p:spPr>
        <p:txBody>
          <a:bodyPr/>
          <a:lstStyle/>
          <a:p>
            <a:pPr eaLnBrk="1" hangingPunct="1"/>
            <a:r>
              <a:rPr lang="en-US" sz="1600" dirty="0"/>
              <a:t>In the SSS-TOAST system, we used the same major categories with the original TOAST with a few minor differences. One is cardio-aortic embolism instead of </a:t>
            </a:r>
            <a:r>
              <a:rPr lang="en-US" sz="1600" dirty="0" err="1"/>
              <a:t>cardioembolism</a:t>
            </a:r>
            <a:r>
              <a:rPr lang="en-US" sz="1600" dirty="0"/>
              <a:t>, and the other one is the addition of </a:t>
            </a:r>
            <a:r>
              <a:rPr lang="en-US" sz="1600" dirty="0">
                <a:ea typeface="Times New Roman" charset="0"/>
                <a:cs typeface="Times New Roman" charset="0"/>
              </a:rPr>
              <a:t>cryptogenic embolism as a new subgroup, which is defined as angiographic evidence of embolus in an artery in the absence of any source. For each etiologic subtype, a mechanism is assigned with different level of confidence as evident, probable, and possible. An evident mechanism is defined as the isolated presence of a clear cause of stroke, such as </a:t>
            </a:r>
            <a:r>
              <a:rPr lang="en-US" sz="1600" dirty="0" err="1">
                <a:ea typeface="Times New Roman" charset="0"/>
                <a:cs typeface="Times New Roman" charset="0"/>
              </a:rPr>
              <a:t>atrial</a:t>
            </a:r>
            <a:r>
              <a:rPr lang="en-US" sz="1600" dirty="0">
                <a:ea typeface="Times New Roman" charset="0"/>
                <a:cs typeface="Times New Roman" charset="0"/>
              </a:rPr>
              <a:t> fibrillation. A mechanism can be probable only when there are multiple evident mechanisms. When there is no evident mechanism but some suggestive clinical features, which are not evidence-based, the etiology is classified as possible.</a:t>
            </a:r>
          </a:p>
          <a:p>
            <a:pPr eaLnBrk="1" hangingPunct="1"/>
            <a:endParaRPr lang="en-US" sz="1600"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93186" name="AutoShape 2"/>
          <p:cNvSpPr>
            <a:spLocks noGrp="1" noRot="1" noChangeAspect="1" noChangeArrowheads="1" noTextEdit="1"/>
          </p:cNvSpPr>
          <p:nvPr>
            <p:ph type="sldImg"/>
          </p:nvPr>
        </p:nvSpPr>
        <p:spPr>
          <a:ln/>
        </p:spPr>
      </p:sp>
      <p:sp>
        <p:nvSpPr>
          <p:cNvPr id="93187" name="Rectangle 3"/>
          <p:cNvSpPr>
            <a:spLocks noGrp="1" noChangeArrowheads="1"/>
          </p:cNvSpPr>
          <p:nvPr>
            <p:ph type="body" idx="1"/>
          </p:nvPr>
        </p:nvSpPr>
        <p:spPr/>
        <p:txBody>
          <a:bodyPr/>
          <a:lstStyle/>
          <a:p>
            <a:r>
              <a:rPr lang="en-US"/>
              <a:t>Percentage Agreement and 95% Confidence Intervals for Each Rater With </a:t>
            </a:r>
            <a:br>
              <a:rPr lang="en-US"/>
            </a:br>
            <a:r>
              <a:rPr lang="en-US"/>
              <a:t>Other Raters for the 5 Major CCS Subtypes</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7106" name="Rectangle 2"/>
          <p:cNvSpPr>
            <a:spLocks noGrp="1" noRot="1" noChangeAspect="1" noChangeArrowheads="1" noTextEdit="1"/>
          </p:cNvSpPr>
          <p:nvPr>
            <p:ph type="sldImg"/>
          </p:nvPr>
        </p:nvSpPr>
        <p:spPr>
          <a:ln/>
        </p:spPr>
      </p:sp>
      <p:sp>
        <p:nvSpPr>
          <p:cNvPr id="47107" name="Rectangle 3"/>
          <p:cNvSpPr>
            <a:spLocks noGrp="1" noChangeArrowheads="1"/>
          </p:cNvSpPr>
          <p:nvPr>
            <p:ph type="body" idx="1"/>
          </p:nvPr>
        </p:nvSpPr>
        <p:spPr>
          <a:noFill/>
          <a:ln/>
        </p:spPr>
        <p:txBody>
          <a:bodyPr/>
          <a:lstStyle/>
          <a:p>
            <a:r>
              <a:rPr lang="en-US"/>
              <a:t>Organizational Chart for NINDS ISGC Study</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72034" name="AutoShape 2"/>
          <p:cNvSpPr>
            <a:spLocks noGrp="1" noRot="1" noChangeAspect="1" noChangeArrowheads="1" noTextEdit="1"/>
          </p:cNvSpPr>
          <p:nvPr>
            <p:ph type="sldImg"/>
          </p:nvPr>
        </p:nvSpPr>
        <p:spPr>
          <a:ln/>
        </p:spPr>
      </p:sp>
      <p:sp>
        <p:nvSpPr>
          <p:cNvPr id="172035" name="Rectangle 3"/>
          <p:cNvSpPr>
            <a:spLocks noGrp="1" noChangeArrowheads="1"/>
          </p:cNvSpPr>
          <p:nvPr>
            <p:ph type="body" idx="1"/>
          </p:nvPr>
        </p:nvSpPr>
        <p:spPr/>
        <p:txBody>
          <a:bodyPr/>
          <a:lstStyle/>
          <a:p>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4ED7AABC-04B2-AF4D-84A7-12CA9A4739A8}" type="datetimeFigureOut">
              <a:rPr lang="en-US" smtClean="0"/>
              <a:pPr/>
              <a:t>6/17/10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2131B8A-47FC-D244-B1BE-282D42BDFA7C}"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ED7AABC-04B2-AF4D-84A7-12CA9A4739A8}" type="datetimeFigureOut">
              <a:rPr lang="en-US" smtClean="0"/>
              <a:pPr/>
              <a:t>6/17/10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2131B8A-47FC-D244-B1BE-282D42BDFA7C}"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ED7AABC-04B2-AF4D-84A7-12CA9A4739A8}" type="datetimeFigureOut">
              <a:rPr lang="en-US" smtClean="0"/>
              <a:pPr/>
              <a:t>6/17/10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2131B8A-47FC-D244-B1BE-282D42BDFA7C}"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4ED7AABC-04B2-AF4D-84A7-12CA9A4739A8}" type="datetimeFigureOut">
              <a:rPr lang="en-US" smtClean="0"/>
              <a:pPr/>
              <a:t>6/17/10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2131B8A-47FC-D244-B1BE-282D42BDFA7C}"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4ED7AABC-04B2-AF4D-84A7-12CA9A4739A8}" type="datetimeFigureOut">
              <a:rPr lang="en-US" smtClean="0"/>
              <a:pPr/>
              <a:t>6/17/10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2131B8A-47FC-D244-B1BE-282D42BDFA7C}"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4ED7AABC-04B2-AF4D-84A7-12CA9A4739A8}" type="datetimeFigureOut">
              <a:rPr lang="en-US" smtClean="0"/>
              <a:pPr/>
              <a:t>6/17/10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2131B8A-47FC-D244-B1BE-282D42BDFA7C}"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ED7AABC-04B2-AF4D-84A7-12CA9A4739A8}" type="datetimeFigureOut">
              <a:rPr lang="en-US" smtClean="0"/>
              <a:pPr/>
              <a:t>6/17/10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2131B8A-47FC-D244-B1BE-282D42BDFA7C}"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ED7AABC-04B2-AF4D-84A7-12CA9A4739A8}" type="datetimeFigureOut">
              <a:rPr lang="en-US" smtClean="0"/>
              <a:pPr/>
              <a:t>6/17/10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2131B8A-47FC-D244-B1BE-282D42BDFA7C}"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ED7AABC-04B2-AF4D-84A7-12CA9A4739A8}" type="datetimeFigureOut">
              <a:rPr lang="en-US" smtClean="0"/>
              <a:pPr/>
              <a:t>6/17/10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2131B8A-47FC-D244-B1BE-282D42BDFA7C}"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ED7AABC-04B2-AF4D-84A7-12CA9A4739A8}" type="datetimeFigureOut">
              <a:rPr lang="en-US" smtClean="0"/>
              <a:pPr/>
              <a:t>6/17/10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2131B8A-47FC-D244-B1BE-282D42BDFA7C}"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ED7AABC-04B2-AF4D-84A7-12CA9A4739A8}" type="datetimeFigureOut">
              <a:rPr lang="en-US" smtClean="0"/>
              <a:pPr/>
              <a:t>6/17/10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2131B8A-47FC-D244-B1BE-282D42BDFA7C}"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bl">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685800" y="723900"/>
            <a:ext cx="7772400" cy="1149350"/>
          </a:xfrm>
        </p:spPr>
        <p:txBody>
          <a:bodyPr/>
          <a:lstStyle/>
          <a:p>
            <a:r>
              <a:rPr lang="en-US" smtClean="0"/>
              <a:t>Click to edit Master title style</a:t>
            </a:r>
            <a:endParaRPr lang="en-US"/>
          </a:p>
        </p:txBody>
      </p:sp>
      <p:sp>
        <p:nvSpPr>
          <p:cNvPr id="3" name="Table Placeholder 2"/>
          <p:cNvSpPr>
            <a:spLocks noGrp="1"/>
          </p:cNvSpPr>
          <p:nvPr>
            <p:ph type="tbl" idx="1"/>
          </p:nvPr>
        </p:nvSpPr>
        <p:spPr>
          <a:xfrm>
            <a:off x="685800" y="1830388"/>
            <a:ext cx="7772400" cy="4570412"/>
          </a:xfrm>
        </p:spPr>
        <p:txBody>
          <a:bodyPr/>
          <a:lstStyle/>
          <a:p>
            <a:endParaRPr lang="en-US"/>
          </a:p>
        </p:txBody>
      </p:sp>
      <p:sp>
        <p:nvSpPr>
          <p:cNvPr id="4" name="Date Placeholder 3"/>
          <p:cNvSpPr>
            <a:spLocks noGrp="1"/>
          </p:cNvSpPr>
          <p:nvPr>
            <p:ph type="dt" sz="half" idx="10"/>
          </p:nvPr>
        </p:nvSpPr>
        <p:spPr>
          <a:xfrm>
            <a:off x="228600" y="6553200"/>
            <a:ext cx="1905000" cy="152400"/>
          </a:xfrm>
        </p:spPr>
        <p:txBody>
          <a:bodyPr/>
          <a:lstStyle>
            <a:lvl1pPr>
              <a:defRPr/>
            </a:lvl1pPr>
          </a:lstStyle>
          <a:p>
            <a:endParaRPr lang="en-US"/>
          </a:p>
        </p:txBody>
      </p:sp>
      <p:sp>
        <p:nvSpPr>
          <p:cNvPr id="5" name="Footer Placeholder 4"/>
          <p:cNvSpPr>
            <a:spLocks noGrp="1"/>
          </p:cNvSpPr>
          <p:nvPr>
            <p:ph type="ftr" sz="quarter" idx="11"/>
          </p:nvPr>
        </p:nvSpPr>
        <p:spPr>
          <a:xfrm>
            <a:off x="3124200" y="6553200"/>
            <a:ext cx="2895600" cy="152400"/>
          </a:xfrm>
        </p:spPr>
        <p:txBody>
          <a:bodyPr/>
          <a:lstStyle>
            <a:lvl1pPr>
              <a:defRPr/>
            </a:lvl1pPr>
          </a:lstStyle>
          <a:p>
            <a:r>
              <a:rPr lang="en-US"/>
              <a:t>NINDS ISGC Phenotype Committee</a:t>
            </a:r>
          </a:p>
        </p:txBody>
      </p:sp>
      <p:sp>
        <p:nvSpPr>
          <p:cNvPr id="6" name="Slide Number Placeholder 5"/>
          <p:cNvSpPr>
            <a:spLocks noGrp="1"/>
          </p:cNvSpPr>
          <p:nvPr>
            <p:ph type="sldNum" sz="quarter" idx="12"/>
          </p:nvPr>
        </p:nvSpPr>
        <p:spPr>
          <a:xfrm>
            <a:off x="7010400" y="6553200"/>
            <a:ext cx="1905000" cy="152400"/>
          </a:xfrm>
        </p:spPr>
        <p:txBody>
          <a:bodyPr/>
          <a:lstStyle>
            <a:lvl1pPr>
              <a:defRPr smtClean="0"/>
            </a:lvl1pPr>
          </a:lstStyle>
          <a:p>
            <a:fld id="{ED8B477B-1641-534F-8DAF-1B92DBDECB0C}" type="slidenum">
              <a:rPr lang="en-US"/>
              <a:pPr/>
              <a:t>‹#›</a:t>
            </a:fld>
            <a:endParaRPr lang="en-US"/>
          </a:p>
        </p:txBody>
      </p:sp>
    </p:spTree>
  </p:cSld>
  <p:clrMapOvr>
    <a:masterClrMapping/>
  </p:clrMapOvr>
  <p:transition/>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ED7AABC-04B2-AF4D-84A7-12CA9A4739A8}" type="datetimeFigureOut">
              <a:rPr lang="en-US" smtClean="0"/>
              <a:pPr/>
              <a:t>6/17/10</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2131B8A-47FC-D244-B1BE-282D42BDFA7C}"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r:id="rId1"/>
    <p:sldLayoutId r:id="rId2"/>
    <p:sldLayoutId r:id="rId3"/>
    <p:sldLayoutId r:id="rId4"/>
    <p:sldLayoutId r:id="rId5"/>
    <p:sldLayoutId r:id="rId6"/>
    <p:sldLayoutId r:id="rId7"/>
    <p:sldLayoutId r:id="rId8"/>
    <p:sldLayoutId r:id="rId9"/>
    <p:sldLayoutId r:id="rId10"/>
    <p:sldLayoutId r:id="rId11"/>
    <p:sldLayoutId r:id="rId12"/>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wmf"/><Relationship Id="rId3" Type="http://schemas.openxmlformats.org/officeDocument/2006/relationships/image" Target="../media/image2.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9.xml"/><Relationship Id="rId3" Type="http://schemas.openxmlformats.org/officeDocument/2006/relationships/image" Target="../media/image3.emf"/></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0.xml"/><Relationship Id="rId3" Type="http://schemas.openxmlformats.org/officeDocument/2006/relationships/image" Target="../media/image4.emf"/></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6.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7.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8.png"/><Relationship Id="rId3" Type="http://schemas.openxmlformats.org/officeDocument/2006/relationships/image" Target="../media/image9.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8.png"/><Relationship Id="rId3" Type="http://schemas.openxmlformats.org/officeDocument/2006/relationships/image" Target="../media/image10.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1.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2.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3.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4.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5.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6.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7.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8.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9.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0.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1.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2.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3.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4.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NINDS U01 – CCS </a:t>
            </a:r>
            <a:r>
              <a:rPr lang="en-US" dirty="0" err="1" smtClean="0"/>
              <a:t>subtyping</a:t>
            </a:r>
            <a:endParaRPr lang="en-US" dirty="0"/>
          </a:p>
        </p:txBody>
      </p:sp>
      <p:sp>
        <p:nvSpPr>
          <p:cNvPr id="3" name="Subtitle 2"/>
          <p:cNvSpPr>
            <a:spLocks noGrp="1"/>
          </p:cNvSpPr>
          <p:nvPr>
            <p:ph type="subTitle" idx="1"/>
          </p:nvPr>
        </p:nvSpPr>
        <p:spPr/>
        <p:txBody>
          <a:bodyPr/>
          <a:lstStyle/>
          <a:p>
            <a:r>
              <a:rPr lang="en-US" dirty="0" smtClean="0"/>
              <a:t>NINDS mandate for high quality </a:t>
            </a:r>
            <a:r>
              <a:rPr lang="en-US" dirty="0" err="1" smtClean="0"/>
              <a:t>phenotyping</a:t>
            </a:r>
            <a:endParaRPr lang="en-US" dirty="0"/>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graphicFrame>
        <p:nvGraphicFramePr>
          <p:cNvPr id="85829" name="Group 837"/>
          <p:cNvGraphicFramePr>
            <a:graphicFrameLocks noGrp="1"/>
          </p:cNvGraphicFramePr>
          <p:nvPr/>
        </p:nvGraphicFramePr>
        <p:xfrm>
          <a:off x="304800" y="1581150"/>
          <a:ext cx="8534400" cy="4877437"/>
        </p:xfrm>
        <a:graphic>
          <a:graphicData uri="http://schemas.openxmlformats.org/drawingml/2006/table">
            <a:tbl>
              <a:tblPr/>
              <a:tblGrid>
                <a:gridCol w="1108075"/>
                <a:gridCol w="1262063"/>
                <a:gridCol w="1516062"/>
                <a:gridCol w="985838"/>
                <a:gridCol w="1452562"/>
                <a:gridCol w="762000"/>
                <a:gridCol w="1447800"/>
              </a:tblGrid>
              <a:tr h="646113">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1400" b="1" i="0" u="none" strike="noStrike" cap="none" normalizeH="0" baseline="0">
                          <a:ln>
                            <a:noFill/>
                          </a:ln>
                          <a:solidFill>
                            <a:schemeClr val="bg1"/>
                          </a:solidFill>
                          <a:effectLst/>
                          <a:latin typeface="Arial" charset="0"/>
                          <a:ea typeface="Times New Roman" charset="0"/>
                          <a:cs typeface="Arial" charset="0"/>
                        </a:rPr>
                        <a:t>Study</a:t>
                      </a:r>
                      <a:endParaRPr kumimoji="0" lang="en-US" sz="1400" b="1" i="0" u="none" strike="noStrike" cap="none" normalizeH="0" baseline="0">
                        <a:ln>
                          <a:noFill/>
                        </a:ln>
                        <a:solidFill>
                          <a:schemeClr val="bg1"/>
                        </a:solidFill>
                        <a:effectLst/>
                        <a:latin typeface="Times" charset="0"/>
                        <a:ea typeface="Times New Roman" charset="0"/>
                        <a:cs typeface="Arial" charset="0"/>
                      </a:endParaRP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400" b="1" i="0" u="none" strike="noStrike" cap="none" normalizeH="0" baseline="0">
                          <a:ln>
                            <a:noFill/>
                          </a:ln>
                          <a:solidFill>
                            <a:schemeClr val="bg1"/>
                          </a:solidFill>
                          <a:effectLst/>
                          <a:latin typeface="Arial" charset="0"/>
                          <a:ea typeface="Times New Roman" charset="0"/>
                          <a:cs typeface="Arial" charset="0"/>
                        </a:rPr>
                        <a:t>All Ischemic Stroke </a:t>
                      </a:r>
                      <a:endParaRPr kumimoji="0" lang="en-US" sz="1400" b="1" i="0" u="none" strike="noStrike" cap="none" normalizeH="0" baseline="0">
                        <a:ln>
                          <a:noFill/>
                        </a:ln>
                        <a:solidFill>
                          <a:schemeClr val="bg1"/>
                        </a:solidFill>
                        <a:effectLst/>
                        <a:latin typeface="Times New Roman" charset="0"/>
                        <a:ea typeface="Times New Roman" charset="0"/>
                        <a:cs typeface="Arial"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en-US" sz="1400" b="1" i="0" u="none" strike="noStrike" cap="none" normalizeH="0" baseline="0">
                          <a:ln>
                            <a:noFill/>
                          </a:ln>
                          <a:solidFill>
                            <a:schemeClr val="bg1"/>
                          </a:solidFill>
                          <a:effectLst/>
                          <a:latin typeface="Arial" charset="0"/>
                          <a:ea typeface="Times New Roman" charset="0"/>
                          <a:cs typeface="Arial" charset="0"/>
                        </a:rPr>
                        <a:t>Cases</a:t>
                      </a:r>
                      <a:endParaRPr kumimoji="0" lang="en-US" sz="1400" b="1" i="0" u="none" strike="noStrike" cap="none" normalizeH="0" baseline="0">
                        <a:ln>
                          <a:noFill/>
                        </a:ln>
                        <a:solidFill>
                          <a:schemeClr val="bg1"/>
                        </a:solidFill>
                        <a:effectLst/>
                        <a:latin typeface="Times" charset="0"/>
                        <a:ea typeface="Times New Roman" charset="0"/>
                        <a:cs typeface="Arial" charset="0"/>
                      </a:endParaRP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400" b="1" i="0" u="none" strike="noStrike" cap="none" normalizeH="0" baseline="0">
                          <a:ln>
                            <a:noFill/>
                          </a:ln>
                          <a:solidFill>
                            <a:schemeClr val="bg1"/>
                          </a:solidFill>
                          <a:effectLst/>
                          <a:latin typeface="Arial" charset="0"/>
                          <a:ea typeface="Times New Roman" charset="0"/>
                          <a:cs typeface="Arial" charset="0"/>
                        </a:rPr>
                        <a:t>Atherosclerotic Cases</a:t>
                      </a:r>
                      <a:endParaRPr kumimoji="0" lang="en-US" sz="1400" b="1" i="0" u="none" strike="noStrike" cap="none" normalizeH="0" baseline="0">
                        <a:ln>
                          <a:noFill/>
                        </a:ln>
                        <a:solidFill>
                          <a:schemeClr val="bg1"/>
                        </a:solidFill>
                        <a:effectLst/>
                        <a:latin typeface="Times" charset="0"/>
                        <a:ea typeface="Times New Roman" charset="0"/>
                        <a:cs typeface="Arial" charset="0"/>
                      </a:endParaRP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400" b="1" i="0" u="none" strike="noStrike" cap="none" normalizeH="0" baseline="0">
                          <a:ln>
                            <a:noFill/>
                          </a:ln>
                          <a:solidFill>
                            <a:schemeClr val="bg1"/>
                          </a:solidFill>
                          <a:effectLst/>
                          <a:latin typeface="Arial" charset="0"/>
                          <a:ea typeface="Times New Roman" charset="0"/>
                          <a:cs typeface="Arial" charset="0"/>
                        </a:rPr>
                        <a:t>Lacunar Cases</a:t>
                      </a:r>
                      <a:endParaRPr kumimoji="0" lang="en-US" sz="1400" b="1" i="0" u="none" strike="noStrike" cap="none" normalizeH="0" baseline="0">
                        <a:ln>
                          <a:noFill/>
                        </a:ln>
                        <a:solidFill>
                          <a:schemeClr val="bg1"/>
                        </a:solidFill>
                        <a:effectLst/>
                        <a:latin typeface="Times" charset="0"/>
                        <a:ea typeface="Times New Roman" charset="0"/>
                        <a:cs typeface="Arial" charset="0"/>
                      </a:endParaRP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400" b="1" i="0" u="none" strike="noStrike" cap="none" normalizeH="0" baseline="0">
                          <a:ln>
                            <a:noFill/>
                          </a:ln>
                          <a:solidFill>
                            <a:schemeClr val="bg1"/>
                          </a:solidFill>
                          <a:effectLst/>
                          <a:latin typeface="Arial" charset="0"/>
                          <a:ea typeface="Times New Roman" charset="0"/>
                          <a:cs typeface="Arial" charset="0"/>
                        </a:rPr>
                        <a:t>Cardioembolic Cases</a:t>
                      </a:r>
                      <a:endParaRPr kumimoji="0" lang="en-US" sz="1400" b="1" i="0" u="none" strike="noStrike" cap="none" normalizeH="0" baseline="0">
                        <a:ln>
                          <a:noFill/>
                        </a:ln>
                        <a:solidFill>
                          <a:schemeClr val="bg1"/>
                        </a:solidFill>
                        <a:effectLst/>
                        <a:latin typeface="Times" charset="0"/>
                        <a:ea typeface="Times New Roman" charset="0"/>
                        <a:cs typeface="Arial" charset="0"/>
                      </a:endParaRP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400" b="1" i="0" u="none" strike="noStrike" cap="none" normalizeH="0" baseline="0">
                          <a:ln>
                            <a:noFill/>
                          </a:ln>
                          <a:solidFill>
                            <a:schemeClr val="bg1"/>
                          </a:solidFill>
                          <a:effectLst/>
                          <a:latin typeface="Arial" charset="0"/>
                          <a:ea typeface="Times New Roman" charset="0"/>
                          <a:cs typeface="Arial" charset="0"/>
                        </a:rPr>
                        <a:t>Other</a:t>
                      </a:r>
                      <a:endParaRPr kumimoji="0" lang="en-US" sz="1400" b="1" i="0" u="none" strike="noStrike" cap="none" normalizeH="0" baseline="0">
                        <a:ln>
                          <a:noFill/>
                        </a:ln>
                        <a:solidFill>
                          <a:schemeClr val="bg1"/>
                        </a:solidFill>
                        <a:effectLst/>
                        <a:latin typeface="Times" charset="0"/>
                        <a:ea typeface="Times New Roman" charset="0"/>
                        <a:cs typeface="Arial" charset="0"/>
                      </a:endParaRP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400" b="1" i="0" u="none" strike="noStrike" cap="none" normalizeH="0" baseline="0">
                          <a:ln>
                            <a:noFill/>
                          </a:ln>
                          <a:solidFill>
                            <a:schemeClr val="bg1"/>
                          </a:solidFill>
                          <a:effectLst/>
                          <a:latin typeface="Arial" charset="0"/>
                          <a:ea typeface="Times New Roman" charset="0"/>
                          <a:cs typeface="Arial" charset="0"/>
                        </a:rPr>
                        <a:t>Undetermined</a:t>
                      </a:r>
                      <a:endParaRPr kumimoji="0" lang="en-US" sz="1400" b="1" i="0" u="none" strike="noStrike" cap="none" normalizeH="0" baseline="0">
                        <a:ln>
                          <a:noFill/>
                        </a:ln>
                        <a:solidFill>
                          <a:schemeClr val="bg1"/>
                        </a:solidFill>
                        <a:effectLst/>
                        <a:latin typeface="Times" charset="0"/>
                        <a:ea typeface="Times New Roman" charset="0"/>
                        <a:cs typeface="Arial" charset="0"/>
                      </a:endParaRP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tr>
              <a:tr h="357188">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Arial" charset="0"/>
                          <a:ea typeface="Times New Roman" charset="0"/>
                          <a:cs typeface="Arial" charset="0"/>
                        </a:rPr>
                        <a:t>ISGS </a:t>
                      </a:r>
                      <a:endParaRPr kumimoji="0" lang="en-US" sz="1400" b="0" i="0" u="none" strike="noStrike" cap="none" normalizeH="0" baseline="0">
                        <a:ln>
                          <a:noFill/>
                        </a:ln>
                        <a:solidFill>
                          <a:schemeClr val="tx1"/>
                        </a:solidFill>
                        <a:effectLst/>
                        <a:latin typeface="Times" charset="0"/>
                        <a:ea typeface="Times New Roman" charset="0"/>
                        <a:cs typeface="Arial" charset="0"/>
                      </a:endParaRP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0C0C0"/>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Arial" charset="0"/>
                          <a:ea typeface="Times New Roman" charset="0"/>
                          <a:cs typeface="Arial" charset="0"/>
                        </a:rPr>
                        <a:t>656</a:t>
                      </a:r>
                      <a:endParaRPr kumimoji="0" lang="en-US" sz="1400" b="0" i="0" u="none" strike="noStrike" cap="none" normalizeH="0" baseline="0">
                        <a:ln>
                          <a:noFill/>
                        </a:ln>
                        <a:solidFill>
                          <a:schemeClr val="tx1"/>
                        </a:solidFill>
                        <a:effectLst/>
                        <a:latin typeface="Times" charset="0"/>
                        <a:ea typeface="Times New Roman" charset="0"/>
                        <a:cs typeface="Arial" charset="0"/>
                      </a:endParaRP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0C0C0"/>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Arial" charset="0"/>
                          <a:ea typeface="Times New Roman" charset="0"/>
                          <a:cs typeface="Arial" charset="0"/>
                        </a:rPr>
                        <a:t>127</a:t>
                      </a:r>
                      <a:endParaRPr kumimoji="0" lang="en-US" sz="1400" b="0" i="0" u="none" strike="noStrike" cap="none" normalizeH="0" baseline="0">
                        <a:ln>
                          <a:noFill/>
                        </a:ln>
                        <a:solidFill>
                          <a:schemeClr val="tx1"/>
                        </a:solidFill>
                        <a:effectLst/>
                        <a:latin typeface="Times" charset="0"/>
                        <a:ea typeface="Times New Roman" charset="0"/>
                        <a:cs typeface="Arial" charset="0"/>
                      </a:endParaRP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0C0C0"/>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Arial" charset="0"/>
                          <a:ea typeface="Times New Roman" charset="0"/>
                          <a:cs typeface="Arial" charset="0"/>
                        </a:rPr>
                        <a:t>114</a:t>
                      </a:r>
                      <a:endParaRPr kumimoji="0" lang="en-US" sz="1400" b="0" i="0" u="none" strike="noStrike" cap="none" normalizeH="0" baseline="0">
                        <a:ln>
                          <a:noFill/>
                        </a:ln>
                        <a:solidFill>
                          <a:schemeClr val="tx1"/>
                        </a:solidFill>
                        <a:effectLst/>
                        <a:latin typeface="Times" charset="0"/>
                        <a:ea typeface="Times New Roman" charset="0"/>
                        <a:cs typeface="Arial" charset="0"/>
                      </a:endParaRP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0C0C0"/>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Arial" charset="0"/>
                          <a:ea typeface="Times New Roman" charset="0"/>
                          <a:cs typeface="Arial" charset="0"/>
                        </a:rPr>
                        <a:t>160</a:t>
                      </a:r>
                      <a:endParaRPr kumimoji="0" lang="en-US" sz="1400" b="0" i="0" u="none" strike="noStrike" cap="none" normalizeH="0" baseline="0">
                        <a:ln>
                          <a:noFill/>
                        </a:ln>
                        <a:solidFill>
                          <a:schemeClr val="tx1"/>
                        </a:solidFill>
                        <a:effectLst/>
                        <a:latin typeface="Times" charset="0"/>
                        <a:ea typeface="Times New Roman" charset="0"/>
                        <a:cs typeface="Arial" charset="0"/>
                      </a:endParaRP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0C0C0"/>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Arial" charset="0"/>
                          <a:ea typeface="Times New Roman" charset="0"/>
                          <a:cs typeface="Arial" charset="0"/>
                        </a:rPr>
                        <a:t>30</a:t>
                      </a:r>
                      <a:endParaRPr kumimoji="0" lang="en-US" sz="1400" b="0" i="0" u="none" strike="noStrike" cap="none" normalizeH="0" baseline="0">
                        <a:ln>
                          <a:noFill/>
                        </a:ln>
                        <a:solidFill>
                          <a:schemeClr val="tx1"/>
                        </a:solidFill>
                        <a:effectLst/>
                        <a:latin typeface="Times" charset="0"/>
                        <a:ea typeface="Times New Roman" charset="0"/>
                        <a:cs typeface="Arial" charset="0"/>
                      </a:endParaRP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0C0C0"/>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Arial" charset="0"/>
                          <a:ea typeface="Times New Roman" charset="0"/>
                          <a:cs typeface="Arial" charset="0"/>
                        </a:rPr>
                        <a:t>225</a:t>
                      </a:r>
                      <a:endParaRPr kumimoji="0" lang="en-US" sz="1400" b="0" i="0" u="none" strike="noStrike" cap="none" normalizeH="0" baseline="0">
                        <a:ln>
                          <a:noFill/>
                        </a:ln>
                        <a:solidFill>
                          <a:schemeClr val="tx1"/>
                        </a:solidFill>
                        <a:effectLst/>
                        <a:latin typeface="Times" charset="0"/>
                        <a:ea typeface="Times New Roman" charset="0"/>
                        <a:cs typeface="Arial" charset="0"/>
                      </a:endParaRP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0C0C0"/>
                    </a:solidFill>
                  </a:tcPr>
                </a:tc>
              </a:tr>
              <a:tr h="368300">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Arial" charset="0"/>
                          <a:ea typeface="Times New Roman" charset="0"/>
                          <a:cs typeface="Arial" charset="0"/>
                        </a:rPr>
                        <a:t>SWISS </a:t>
                      </a:r>
                      <a:r>
                        <a:rPr kumimoji="0" lang="en-US" sz="1400" b="0" i="0" u="none" strike="noStrike" cap="none" normalizeH="0" baseline="0">
                          <a:ln>
                            <a:noFill/>
                          </a:ln>
                          <a:solidFill>
                            <a:schemeClr val="tx1"/>
                          </a:solidFill>
                          <a:effectLst/>
                          <a:latin typeface="Arial" charset="0"/>
                          <a:ea typeface="Times New Roman" charset="0"/>
                          <a:cs typeface="Arial" charset="0"/>
                          <a:sym typeface="Symbol" charset="2"/>
                        </a:rPr>
                        <a:t></a:t>
                      </a: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AEAEA"/>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Arial" charset="0"/>
                          <a:ea typeface="Times New Roman" charset="0"/>
                          <a:cs typeface="Arial" charset="0"/>
                        </a:rPr>
                        <a:t>560</a:t>
                      </a:r>
                      <a:endParaRPr kumimoji="0" lang="en-US" sz="1400" b="0" i="0" u="none" strike="noStrike" cap="none" normalizeH="0" baseline="0">
                        <a:ln>
                          <a:noFill/>
                        </a:ln>
                        <a:solidFill>
                          <a:schemeClr val="tx1"/>
                        </a:solidFill>
                        <a:effectLst/>
                        <a:latin typeface="Times" charset="0"/>
                        <a:ea typeface="Times New Roman" charset="0"/>
                        <a:cs typeface="Arial" charset="0"/>
                      </a:endParaRP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AEAEA"/>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Arial" charset="0"/>
                          <a:ea typeface="Times New Roman" charset="0"/>
                          <a:cs typeface="Arial" charset="0"/>
                        </a:rPr>
                        <a:t>129</a:t>
                      </a:r>
                      <a:endParaRPr kumimoji="0" lang="en-US" sz="1400" b="0" i="0" u="none" strike="noStrike" cap="none" normalizeH="0" baseline="0">
                        <a:ln>
                          <a:noFill/>
                        </a:ln>
                        <a:solidFill>
                          <a:schemeClr val="tx1"/>
                        </a:solidFill>
                        <a:effectLst/>
                        <a:latin typeface="Times" charset="0"/>
                        <a:ea typeface="Times New Roman" charset="0"/>
                        <a:cs typeface="Arial" charset="0"/>
                      </a:endParaRP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AEAEA"/>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Arial" charset="0"/>
                          <a:ea typeface="Times New Roman" charset="0"/>
                          <a:cs typeface="Arial" charset="0"/>
                        </a:rPr>
                        <a:t>179</a:t>
                      </a:r>
                      <a:endParaRPr kumimoji="0" lang="en-US" sz="1400" b="0" i="0" u="none" strike="noStrike" cap="none" normalizeH="0" baseline="0">
                        <a:ln>
                          <a:noFill/>
                        </a:ln>
                        <a:solidFill>
                          <a:schemeClr val="tx1"/>
                        </a:solidFill>
                        <a:effectLst/>
                        <a:latin typeface="Times" charset="0"/>
                        <a:ea typeface="Times New Roman" charset="0"/>
                        <a:cs typeface="Arial" charset="0"/>
                      </a:endParaRP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AEAEA"/>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Arial" charset="0"/>
                          <a:ea typeface="Times New Roman" charset="0"/>
                          <a:cs typeface="Arial" charset="0"/>
                        </a:rPr>
                        <a:t>57</a:t>
                      </a:r>
                      <a:endParaRPr kumimoji="0" lang="en-US" sz="1400" b="0" i="0" u="none" strike="noStrike" cap="none" normalizeH="0" baseline="0">
                        <a:ln>
                          <a:noFill/>
                        </a:ln>
                        <a:solidFill>
                          <a:schemeClr val="tx1"/>
                        </a:solidFill>
                        <a:effectLst/>
                        <a:latin typeface="Times" charset="0"/>
                        <a:ea typeface="Times New Roman" charset="0"/>
                        <a:cs typeface="Arial" charset="0"/>
                      </a:endParaRP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AEAEA"/>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Arial" charset="0"/>
                          <a:ea typeface="Times New Roman" charset="0"/>
                          <a:cs typeface="Arial" charset="0"/>
                        </a:rPr>
                        <a:t>23</a:t>
                      </a:r>
                      <a:endParaRPr kumimoji="0" lang="en-US" sz="1400" b="0" i="0" u="none" strike="noStrike" cap="none" normalizeH="0" baseline="0">
                        <a:ln>
                          <a:noFill/>
                        </a:ln>
                        <a:solidFill>
                          <a:schemeClr val="tx1"/>
                        </a:solidFill>
                        <a:effectLst/>
                        <a:latin typeface="Times" charset="0"/>
                        <a:ea typeface="Times New Roman" charset="0"/>
                        <a:cs typeface="Arial" charset="0"/>
                      </a:endParaRP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AEAEA"/>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Arial" charset="0"/>
                          <a:ea typeface="Times New Roman" charset="0"/>
                          <a:cs typeface="Arial" charset="0"/>
                        </a:rPr>
                        <a:t>172</a:t>
                      </a:r>
                      <a:endParaRPr kumimoji="0" lang="en-US" sz="1400" b="0" i="0" u="none" strike="noStrike" cap="none" normalizeH="0" baseline="0">
                        <a:ln>
                          <a:noFill/>
                        </a:ln>
                        <a:solidFill>
                          <a:schemeClr val="tx1"/>
                        </a:solidFill>
                        <a:effectLst/>
                        <a:latin typeface="Times" charset="0"/>
                        <a:ea typeface="Times New Roman" charset="0"/>
                        <a:cs typeface="Arial" charset="0"/>
                      </a:endParaRP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AEAEA"/>
                    </a:solidFill>
                  </a:tcPr>
                </a:tc>
              </a:tr>
              <a:tr h="368300">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Arial" charset="0"/>
                          <a:ea typeface="Times New Roman" charset="0"/>
                          <a:cs typeface="Arial" charset="0"/>
                        </a:rPr>
                        <a:t>GCNKSS</a:t>
                      </a:r>
                      <a:endParaRPr kumimoji="0" lang="en-US" sz="1400" b="0" i="0" u="none" strike="noStrike" cap="none" normalizeH="0" baseline="0">
                        <a:ln>
                          <a:noFill/>
                        </a:ln>
                        <a:solidFill>
                          <a:schemeClr val="tx1"/>
                        </a:solidFill>
                        <a:effectLst/>
                        <a:latin typeface="Times" charset="0"/>
                        <a:ea typeface="Times New Roman" charset="0"/>
                        <a:cs typeface="Arial" charset="0"/>
                      </a:endParaRP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0C0C0"/>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Arial" charset="0"/>
                          <a:ea typeface="Times New Roman" charset="0"/>
                          <a:cs typeface="Arial" charset="0"/>
                        </a:rPr>
                        <a:t>672</a:t>
                      </a:r>
                      <a:endParaRPr kumimoji="0" lang="en-US" sz="1400" b="0" i="0" u="none" strike="noStrike" cap="none" normalizeH="0" baseline="0">
                        <a:ln>
                          <a:noFill/>
                        </a:ln>
                        <a:solidFill>
                          <a:schemeClr val="tx1"/>
                        </a:solidFill>
                        <a:effectLst/>
                        <a:latin typeface="Times" charset="0"/>
                        <a:ea typeface="Times New Roman" charset="0"/>
                        <a:cs typeface="Arial" charset="0"/>
                      </a:endParaRP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0C0C0"/>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Arial" charset="0"/>
                          <a:ea typeface="Times New Roman" charset="0"/>
                          <a:cs typeface="Arial" charset="0"/>
                        </a:rPr>
                        <a:t>89</a:t>
                      </a:r>
                      <a:endParaRPr kumimoji="0" lang="en-US" sz="1400" b="0" i="0" u="none" strike="noStrike" cap="none" normalizeH="0" baseline="0">
                        <a:ln>
                          <a:noFill/>
                        </a:ln>
                        <a:solidFill>
                          <a:schemeClr val="tx1"/>
                        </a:solidFill>
                        <a:effectLst/>
                        <a:latin typeface="Times" charset="0"/>
                        <a:ea typeface="Times New Roman" charset="0"/>
                        <a:cs typeface="Arial" charset="0"/>
                      </a:endParaRP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0C0C0"/>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Arial" charset="0"/>
                          <a:ea typeface="Times New Roman" charset="0"/>
                          <a:cs typeface="Arial" charset="0"/>
                        </a:rPr>
                        <a:t>142</a:t>
                      </a:r>
                      <a:endParaRPr kumimoji="0" lang="en-US" sz="1400" b="0" i="0" u="none" strike="noStrike" cap="none" normalizeH="0" baseline="0">
                        <a:ln>
                          <a:noFill/>
                        </a:ln>
                        <a:solidFill>
                          <a:schemeClr val="tx1"/>
                        </a:solidFill>
                        <a:effectLst/>
                        <a:latin typeface="Times" charset="0"/>
                        <a:ea typeface="Times New Roman" charset="0"/>
                        <a:cs typeface="Arial" charset="0"/>
                      </a:endParaRP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0C0C0"/>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Arial" charset="0"/>
                          <a:ea typeface="Times New Roman" charset="0"/>
                          <a:cs typeface="Arial" charset="0"/>
                        </a:rPr>
                        <a:t>138</a:t>
                      </a:r>
                      <a:endParaRPr kumimoji="0" lang="en-US" sz="1400" b="0" i="0" u="none" strike="noStrike" cap="none" normalizeH="0" baseline="0">
                        <a:ln>
                          <a:noFill/>
                        </a:ln>
                        <a:solidFill>
                          <a:schemeClr val="tx1"/>
                        </a:solidFill>
                        <a:effectLst/>
                        <a:latin typeface="Times" charset="0"/>
                        <a:ea typeface="Times New Roman" charset="0"/>
                        <a:cs typeface="Arial" charset="0"/>
                      </a:endParaRP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0C0C0"/>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Arial" charset="0"/>
                          <a:ea typeface="Times New Roman" charset="0"/>
                          <a:cs typeface="Arial" charset="0"/>
                        </a:rPr>
                        <a:t>11</a:t>
                      </a:r>
                      <a:endParaRPr kumimoji="0" lang="en-US" sz="1400" b="0" i="0" u="none" strike="noStrike" cap="none" normalizeH="0" baseline="0">
                        <a:ln>
                          <a:noFill/>
                        </a:ln>
                        <a:solidFill>
                          <a:schemeClr val="tx1"/>
                        </a:solidFill>
                        <a:effectLst/>
                        <a:latin typeface="Times" charset="0"/>
                        <a:ea typeface="Times New Roman" charset="0"/>
                        <a:cs typeface="Arial" charset="0"/>
                      </a:endParaRP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0C0C0"/>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Arial" charset="0"/>
                          <a:ea typeface="Times New Roman" charset="0"/>
                          <a:cs typeface="Arial" charset="0"/>
                        </a:rPr>
                        <a:t>292</a:t>
                      </a:r>
                      <a:endParaRPr kumimoji="0" lang="en-US" sz="1400" b="0" i="0" u="none" strike="noStrike" cap="none" normalizeH="0" baseline="0">
                        <a:ln>
                          <a:noFill/>
                        </a:ln>
                        <a:solidFill>
                          <a:schemeClr val="tx1"/>
                        </a:solidFill>
                        <a:effectLst/>
                        <a:latin typeface="Times" charset="0"/>
                        <a:ea typeface="Times New Roman" charset="0"/>
                        <a:cs typeface="Arial" charset="0"/>
                      </a:endParaRP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0C0C0"/>
                    </a:solidFill>
                  </a:tcPr>
                </a:tc>
              </a:tr>
              <a:tr h="368300">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Arial" charset="0"/>
                          <a:ea typeface="Times New Roman" charset="0"/>
                          <a:cs typeface="Arial" charset="0"/>
                        </a:rPr>
                        <a:t>GASROS</a:t>
                      </a:r>
                      <a:r>
                        <a:rPr kumimoji="0" lang="en-US" sz="1400" b="0" i="0" u="none" strike="noStrike" cap="none" normalizeH="0" baseline="0">
                          <a:ln>
                            <a:noFill/>
                          </a:ln>
                          <a:solidFill>
                            <a:schemeClr val="tx1"/>
                          </a:solidFill>
                          <a:effectLst/>
                          <a:latin typeface="Arial" charset="0"/>
                          <a:ea typeface="Times New Roman" charset="0"/>
                          <a:cs typeface="Arial" charset="0"/>
                          <a:sym typeface="Symbol" charset="2"/>
                        </a:rPr>
                        <a:t></a:t>
                      </a:r>
                      <a:r>
                        <a:rPr kumimoji="0" lang="en-US" sz="1400" b="0" i="0" u="none" strike="noStrike" cap="none" normalizeH="0" baseline="0">
                          <a:ln>
                            <a:noFill/>
                          </a:ln>
                          <a:solidFill>
                            <a:schemeClr val="tx1"/>
                          </a:solidFill>
                          <a:effectLst/>
                          <a:latin typeface="Arial" charset="0"/>
                          <a:ea typeface="Times New Roman" charset="0"/>
                          <a:cs typeface="Arial" charset="0"/>
                        </a:rPr>
                        <a:t> </a:t>
                      </a:r>
                      <a:endParaRPr kumimoji="0" lang="en-US" sz="1400" b="0" i="0" u="none" strike="noStrike" cap="none" normalizeH="0" baseline="0">
                        <a:ln>
                          <a:noFill/>
                        </a:ln>
                        <a:solidFill>
                          <a:schemeClr val="tx1"/>
                        </a:solidFill>
                        <a:effectLst/>
                        <a:latin typeface="Arial" charset="0"/>
                        <a:ea typeface="Times New Roman" charset="0"/>
                        <a:cs typeface="Arial" charset="0"/>
                        <a:sym typeface="Symbol" charset="2"/>
                      </a:endParaRP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AEAEA"/>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Arial" charset="0"/>
                          <a:ea typeface="Times New Roman" charset="0"/>
                          <a:cs typeface="Arial" charset="0"/>
                        </a:rPr>
                        <a:t>887</a:t>
                      </a:r>
                      <a:endParaRPr kumimoji="0" lang="en-US" sz="1400" b="0" i="0" u="none" strike="noStrike" cap="none" normalizeH="0" baseline="0">
                        <a:ln>
                          <a:noFill/>
                        </a:ln>
                        <a:solidFill>
                          <a:schemeClr val="tx1"/>
                        </a:solidFill>
                        <a:effectLst/>
                        <a:latin typeface="Times" charset="0"/>
                        <a:ea typeface="Times New Roman" charset="0"/>
                        <a:cs typeface="Arial" charset="0"/>
                      </a:endParaRP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AEAEA"/>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Arial" charset="0"/>
                          <a:ea typeface="Times New Roman" charset="0"/>
                          <a:cs typeface="Arial" charset="0"/>
                        </a:rPr>
                        <a:t>167</a:t>
                      </a:r>
                      <a:endParaRPr kumimoji="0" lang="en-US" sz="1400" b="0" i="0" u="none" strike="noStrike" cap="none" normalizeH="0" baseline="0">
                        <a:ln>
                          <a:noFill/>
                        </a:ln>
                        <a:solidFill>
                          <a:schemeClr val="tx1"/>
                        </a:solidFill>
                        <a:effectLst/>
                        <a:latin typeface="Times" charset="0"/>
                        <a:ea typeface="Times New Roman" charset="0"/>
                        <a:cs typeface="Arial" charset="0"/>
                      </a:endParaRP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AEAEA"/>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Arial" charset="0"/>
                          <a:ea typeface="Times New Roman" charset="0"/>
                          <a:cs typeface="Arial" charset="0"/>
                        </a:rPr>
                        <a:t>92</a:t>
                      </a:r>
                      <a:endParaRPr kumimoji="0" lang="en-US" sz="1400" b="0" i="0" u="none" strike="noStrike" cap="none" normalizeH="0" baseline="0">
                        <a:ln>
                          <a:noFill/>
                        </a:ln>
                        <a:solidFill>
                          <a:schemeClr val="tx1"/>
                        </a:solidFill>
                        <a:effectLst/>
                        <a:latin typeface="Times" charset="0"/>
                        <a:ea typeface="Times New Roman" charset="0"/>
                        <a:cs typeface="Arial" charset="0"/>
                      </a:endParaRP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AEAEA"/>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Arial" charset="0"/>
                          <a:ea typeface="Times New Roman" charset="0"/>
                          <a:cs typeface="Arial" charset="0"/>
                        </a:rPr>
                        <a:t>335</a:t>
                      </a:r>
                      <a:endParaRPr kumimoji="0" lang="en-US" sz="1400" b="0" i="0" u="none" strike="noStrike" cap="none" normalizeH="0" baseline="0">
                        <a:ln>
                          <a:noFill/>
                        </a:ln>
                        <a:solidFill>
                          <a:schemeClr val="tx1"/>
                        </a:solidFill>
                        <a:effectLst/>
                        <a:latin typeface="Times" charset="0"/>
                        <a:ea typeface="Times New Roman" charset="0"/>
                        <a:cs typeface="Arial" charset="0"/>
                      </a:endParaRP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AEAEA"/>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Arial" charset="0"/>
                          <a:ea typeface="Times New Roman" charset="0"/>
                          <a:cs typeface="Arial" charset="0"/>
                        </a:rPr>
                        <a:t>82</a:t>
                      </a:r>
                      <a:endParaRPr kumimoji="0" lang="en-US" sz="1400" b="0" i="0" u="none" strike="noStrike" cap="none" normalizeH="0" baseline="0">
                        <a:ln>
                          <a:noFill/>
                        </a:ln>
                        <a:solidFill>
                          <a:schemeClr val="tx1"/>
                        </a:solidFill>
                        <a:effectLst/>
                        <a:latin typeface="Times" charset="0"/>
                        <a:ea typeface="Times New Roman" charset="0"/>
                        <a:cs typeface="Arial" charset="0"/>
                      </a:endParaRP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AEAEA"/>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Arial" charset="0"/>
                          <a:ea typeface="Times New Roman" charset="0"/>
                          <a:cs typeface="Arial" charset="0"/>
                        </a:rPr>
                        <a:t>211</a:t>
                      </a:r>
                      <a:endParaRPr kumimoji="0" lang="en-US" sz="1400" b="0" i="0" u="none" strike="noStrike" cap="none" normalizeH="0" baseline="0">
                        <a:ln>
                          <a:noFill/>
                        </a:ln>
                        <a:solidFill>
                          <a:schemeClr val="tx1"/>
                        </a:solidFill>
                        <a:effectLst/>
                        <a:latin typeface="Times" charset="0"/>
                        <a:ea typeface="Times New Roman" charset="0"/>
                        <a:cs typeface="Arial" charset="0"/>
                      </a:endParaRP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AEAEA"/>
                    </a:solidFill>
                  </a:tcPr>
                </a:tc>
              </a:tr>
              <a:tr h="369888">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Arial" charset="0"/>
                          <a:ea typeface="Times New Roman" charset="0"/>
                          <a:cs typeface="Arial" charset="0"/>
                        </a:rPr>
                        <a:t>NOMASS </a:t>
                      </a:r>
                      <a:endParaRPr kumimoji="0" lang="en-US" sz="1400" b="0" i="0" u="none" strike="noStrike" cap="none" normalizeH="0" baseline="0">
                        <a:ln>
                          <a:noFill/>
                        </a:ln>
                        <a:solidFill>
                          <a:schemeClr val="tx1"/>
                        </a:solidFill>
                        <a:effectLst/>
                        <a:latin typeface="Times" charset="0"/>
                        <a:ea typeface="Times New Roman" charset="0"/>
                        <a:cs typeface="Arial" charset="0"/>
                      </a:endParaRP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0C0C0"/>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Arial" charset="0"/>
                          <a:ea typeface="Times New Roman" charset="0"/>
                          <a:cs typeface="Arial" charset="0"/>
                        </a:rPr>
                        <a:t>624</a:t>
                      </a:r>
                      <a:endParaRPr kumimoji="0" lang="en-US" sz="1400" b="0" i="0" u="none" strike="noStrike" cap="none" normalizeH="0" baseline="0">
                        <a:ln>
                          <a:noFill/>
                        </a:ln>
                        <a:solidFill>
                          <a:schemeClr val="tx1"/>
                        </a:solidFill>
                        <a:effectLst/>
                        <a:latin typeface="Times" charset="0"/>
                        <a:ea typeface="Times New Roman" charset="0"/>
                        <a:cs typeface="Arial" charset="0"/>
                      </a:endParaRP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0C0C0"/>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Arial" charset="0"/>
                          <a:ea typeface="Times New Roman" charset="0"/>
                          <a:cs typeface="Arial" charset="0"/>
                        </a:rPr>
                        <a:t>90</a:t>
                      </a:r>
                      <a:endParaRPr kumimoji="0" lang="en-US" sz="1400" b="0" i="0" u="none" strike="noStrike" cap="none" normalizeH="0" baseline="0">
                        <a:ln>
                          <a:noFill/>
                        </a:ln>
                        <a:solidFill>
                          <a:schemeClr val="tx1"/>
                        </a:solidFill>
                        <a:effectLst/>
                        <a:latin typeface="Times" charset="0"/>
                        <a:ea typeface="Times New Roman" charset="0"/>
                        <a:cs typeface="Arial" charset="0"/>
                      </a:endParaRP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0C0C0"/>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Arial" charset="0"/>
                          <a:ea typeface="Times New Roman" charset="0"/>
                          <a:cs typeface="Arial" charset="0"/>
                        </a:rPr>
                        <a:t>147</a:t>
                      </a:r>
                      <a:endParaRPr kumimoji="0" lang="en-US" sz="1400" b="0" i="0" u="none" strike="noStrike" cap="none" normalizeH="0" baseline="0">
                        <a:ln>
                          <a:noFill/>
                        </a:ln>
                        <a:solidFill>
                          <a:schemeClr val="tx1"/>
                        </a:solidFill>
                        <a:effectLst/>
                        <a:latin typeface="Times" charset="0"/>
                        <a:ea typeface="Times New Roman" charset="0"/>
                        <a:cs typeface="Arial" charset="0"/>
                      </a:endParaRP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0C0C0"/>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Arial" charset="0"/>
                          <a:ea typeface="Times New Roman" charset="0"/>
                          <a:cs typeface="Arial" charset="0"/>
                        </a:rPr>
                        <a:t>129</a:t>
                      </a:r>
                      <a:endParaRPr kumimoji="0" lang="en-US" sz="1400" b="0" i="0" u="none" strike="noStrike" cap="none" normalizeH="0" baseline="0">
                        <a:ln>
                          <a:noFill/>
                        </a:ln>
                        <a:solidFill>
                          <a:schemeClr val="tx1"/>
                        </a:solidFill>
                        <a:effectLst/>
                        <a:latin typeface="Times" charset="0"/>
                        <a:ea typeface="Times New Roman" charset="0"/>
                        <a:cs typeface="Arial" charset="0"/>
                      </a:endParaRP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0C0C0"/>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Arial" charset="0"/>
                          <a:ea typeface="Times New Roman" charset="0"/>
                          <a:cs typeface="Arial" charset="0"/>
                        </a:rPr>
                        <a:t>24</a:t>
                      </a:r>
                      <a:endParaRPr kumimoji="0" lang="en-US" sz="1400" b="0" i="0" u="none" strike="noStrike" cap="none" normalizeH="0" baseline="0">
                        <a:ln>
                          <a:noFill/>
                        </a:ln>
                        <a:solidFill>
                          <a:schemeClr val="tx1"/>
                        </a:solidFill>
                        <a:effectLst/>
                        <a:latin typeface="Times" charset="0"/>
                        <a:ea typeface="Times New Roman" charset="0"/>
                        <a:cs typeface="Arial" charset="0"/>
                      </a:endParaRP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0C0C0"/>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Arial" charset="0"/>
                          <a:ea typeface="Times New Roman" charset="0"/>
                          <a:cs typeface="Arial" charset="0"/>
                        </a:rPr>
                        <a:t>234</a:t>
                      </a:r>
                      <a:endParaRPr kumimoji="0" lang="en-US" sz="1400" b="0" i="0" u="none" strike="noStrike" cap="none" normalizeH="0" baseline="0">
                        <a:ln>
                          <a:noFill/>
                        </a:ln>
                        <a:solidFill>
                          <a:schemeClr val="tx1"/>
                        </a:solidFill>
                        <a:effectLst/>
                        <a:latin typeface="Times" charset="0"/>
                        <a:ea typeface="Times New Roman" charset="0"/>
                        <a:cs typeface="Arial" charset="0"/>
                      </a:endParaRP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0C0C0"/>
                    </a:solidFill>
                  </a:tcPr>
                </a:tc>
              </a:tr>
              <a:tr h="354013">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Arial" charset="0"/>
                          <a:ea typeface="Times New Roman" charset="0"/>
                          <a:cs typeface="Arial" charset="0"/>
                        </a:rPr>
                        <a:t>BWYSS</a:t>
                      </a:r>
                      <a:endParaRPr kumimoji="0" lang="en-US" sz="1400" b="0" i="0" u="none" strike="noStrike" cap="none" normalizeH="0" baseline="0">
                        <a:ln>
                          <a:noFill/>
                        </a:ln>
                        <a:solidFill>
                          <a:schemeClr val="tx1"/>
                        </a:solidFill>
                        <a:effectLst/>
                        <a:latin typeface="Times" charset="0"/>
                        <a:ea typeface="Times New Roman" charset="0"/>
                        <a:cs typeface="Arial" charset="0"/>
                      </a:endParaRP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AEAEA"/>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Arial" charset="0"/>
                          <a:ea typeface="Times New Roman" charset="0"/>
                          <a:cs typeface="Arial" charset="0"/>
                        </a:rPr>
                        <a:t>892</a:t>
                      </a:r>
                      <a:endParaRPr kumimoji="0" lang="en-US" sz="1400" b="0" i="0" u="none" strike="noStrike" cap="none" normalizeH="0" baseline="0">
                        <a:ln>
                          <a:noFill/>
                        </a:ln>
                        <a:solidFill>
                          <a:schemeClr val="tx1"/>
                        </a:solidFill>
                        <a:effectLst/>
                        <a:latin typeface="Times" charset="0"/>
                        <a:ea typeface="Times New Roman" charset="0"/>
                        <a:cs typeface="Arial" charset="0"/>
                      </a:endParaRP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AEAEA"/>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Arial" charset="0"/>
                          <a:ea typeface="Times New Roman" charset="0"/>
                          <a:cs typeface="Arial" charset="0"/>
                        </a:rPr>
                        <a:t>65</a:t>
                      </a:r>
                      <a:endParaRPr kumimoji="0" lang="en-US" sz="1400" b="0" i="0" u="none" strike="noStrike" cap="none" normalizeH="0" baseline="0">
                        <a:ln>
                          <a:noFill/>
                        </a:ln>
                        <a:solidFill>
                          <a:schemeClr val="tx1"/>
                        </a:solidFill>
                        <a:effectLst/>
                        <a:latin typeface="Times" charset="0"/>
                        <a:ea typeface="Times New Roman" charset="0"/>
                        <a:cs typeface="Arial" charset="0"/>
                      </a:endParaRP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AEAEA"/>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Arial" charset="0"/>
                          <a:ea typeface="Times New Roman" charset="0"/>
                          <a:cs typeface="Arial" charset="0"/>
                        </a:rPr>
                        <a:t>145</a:t>
                      </a:r>
                      <a:endParaRPr kumimoji="0" lang="en-US" sz="1400" b="0" i="0" u="none" strike="noStrike" cap="none" normalizeH="0" baseline="0">
                        <a:ln>
                          <a:noFill/>
                        </a:ln>
                        <a:solidFill>
                          <a:schemeClr val="tx1"/>
                        </a:solidFill>
                        <a:effectLst/>
                        <a:latin typeface="Times" charset="0"/>
                        <a:ea typeface="Times New Roman" charset="0"/>
                        <a:cs typeface="Arial" charset="0"/>
                      </a:endParaRP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AEAEA"/>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Arial" charset="0"/>
                          <a:ea typeface="Times New Roman" charset="0"/>
                          <a:cs typeface="Arial" charset="0"/>
                        </a:rPr>
                        <a:t>177</a:t>
                      </a:r>
                      <a:endParaRPr kumimoji="0" lang="en-US" sz="1400" b="0" i="0" u="none" strike="noStrike" cap="none" normalizeH="0" baseline="0">
                        <a:ln>
                          <a:noFill/>
                        </a:ln>
                        <a:solidFill>
                          <a:schemeClr val="tx1"/>
                        </a:solidFill>
                        <a:effectLst/>
                        <a:latin typeface="Times" charset="0"/>
                        <a:ea typeface="Times New Roman" charset="0"/>
                        <a:cs typeface="Arial" charset="0"/>
                      </a:endParaRP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AEAEA"/>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Arial" charset="0"/>
                          <a:ea typeface="Times New Roman" charset="0"/>
                          <a:cs typeface="Arial" charset="0"/>
                        </a:rPr>
                        <a:t>55</a:t>
                      </a:r>
                      <a:endParaRPr kumimoji="0" lang="en-US" sz="1400" b="0" i="0" u="none" strike="noStrike" cap="none" normalizeH="0" baseline="0">
                        <a:ln>
                          <a:noFill/>
                        </a:ln>
                        <a:solidFill>
                          <a:schemeClr val="tx1"/>
                        </a:solidFill>
                        <a:effectLst/>
                        <a:latin typeface="Times" charset="0"/>
                        <a:ea typeface="Times New Roman" charset="0"/>
                        <a:cs typeface="Arial" charset="0"/>
                      </a:endParaRP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AEAEA"/>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Arial" charset="0"/>
                          <a:ea typeface="Times New Roman" charset="0"/>
                          <a:cs typeface="Arial" charset="0"/>
                        </a:rPr>
                        <a:t>451</a:t>
                      </a:r>
                      <a:endParaRPr kumimoji="0" lang="en-US" sz="1400" b="0" i="0" u="none" strike="noStrike" cap="none" normalizeH="0" baseline="0">
                        <a:ln>
                          <a:noFill/>
                        </a:ln>
                        <a:solidFill>
                          <a:schemeClr val="tx1"/>
                        </a:solidFill>
                        <a:effectLst/>
                        <a:latin typeface="Times" charset="0"/>
                        <a:ea typeface="Times New Roman" charset="0"/>
                        <a:cs typeface="Arial" charset="0"/>
                      </a:endParaRP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AEAEA"/>
                    </a:solidFill>
                  </a:tcPr>
                </a:tc>
              </a:tr>
              <a:tr h="355600">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Arial" charset="0"/>
                          <a:ea typeface="Times New Roman" charset="0"/>
                          <a:cs typeface="Arial" charset="0"/>
                        </a:rPr>
                        <a:t>NHS</a:t>
                      </a:r>
                      <a:endParaRPr kumimoji="0" lang="en-US" sz="1400" b="0" i="0" u="none" strike="noStrike" cap="none" normalizeH="0" baseline="0">
                        <a:ln>
                          <a:noFill/>
                        </a:ln>
                        <a:solidFill>
                          <a:schemeClr val="tx1"/>
                        </a:solidFill>
                        <a:effectLst/>
                        <a:latin typeface="Times" charset="0"/>
                        <a:ea typeface="Times New Roman" charset="0"/>
                        <a:cs typeface="Arial" charset="0"/>
                      </a:endParaRP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0C0C0"/>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Arial" charset="0"/>
                          <a:ea typeface="Times New Roman" charset="0"/>
                          <a:cs typeface="Arial" charset="0"/>
                        </a:rPr>
                        <a:t>515</a:t>
                      </a:r>
                      <a:endParaRPr kumimoji="0" lang="en-US" sz="1400" b="0" i="0" u="none" strike="noStrike" cap="none" normalizeH="0" baseline="0">
                        <a:ln>
                          <a:noFill/>
                        </a:ln>
                        <a:solidFill>
                          <a:schemeClr val="tx1"/>
                        </a:solidFill>
                        <a:effectLst/>
                        <a:latin typeface="Times" charset="0"/>
                        <a:ea typeface="Times New Roman" charset="0"/>
                        <a:cs typeface="Arial" charset="0"/>
                      </a:endParaRP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0C0C0"/>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Arial" charset="0"/>
                          <a:ea typeface="Times New Roman" charset="0"/>
                          <a:cs typeface="Arial" charset="0"/>
                        </a:rPr>
                        <a:t>85</a:t>
                      </a:r>
                      <a:endParaRPr kumimoji="0" lang="en-US" sz="1400" b="0" i="0" u="none" strike="noStrike" cap="none" normalizeH="0" baseline="0">
                        <a:ln>
                          <a:noFill/>
                        </a:ln>
                        <a:solidFill>
                          <a:schemeClr val="tx1"/>
                        </a:solidFill>
                        <a:effectLst/>
                        <a:latin typeface="Times" charset="0"/>
                        <a:ea typeface="Times New Roman" charset="0"/>
                        <a:cs typeface="Arial" charset="0"/>
                      </a:endParaRP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0C0C0"/>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Arial" charset="0"/>
                          <a:ea typeface="Times New Roman" charset="0"/>
                          <a:cs typeface="Arial" charset="0"/>
                        </a:rPr>
                        <a:t>131</a:t>
                      </a:r>
                      <a:endParaRPr kumimoji="0" lang="en-US" sz="1400" b="0" i="0" u="none" strike="noStrike" cap="none" normalizeH="0" baseline="0">
                        <a:ln>
                          <a:noFill/>
                        </a:ln>
                        <a:solidFill>
                          <a:schemeClr val="tx1"/>
                        </a:solidFill>
                        <a:effectLst/>
                        <a:latin typeface="Times" charset="0"/>
                        <a:ea typeface="Times New Roman" charset="0"/>
                        <a:cs typeface="Arial" charset="0"/>
                      </a:endParaRP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0C0C0"/>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Arial" charset="0"/>
                          <a:ea typeface="Times New Roman" charset="0"/>
                          <a:cs typeface="Arial" charset="0"/>
                        </a:rPr>
                        <a:t>100</a:t>
                      </a:r>
                      <a:endParaRPr kumimoji="0" lang="en-US" sz="1400" b="0" i="0" u="none" strike="noStrike" cap="none" normalizeH="0" baseline="0">
                        <a:ln>
                          <a:noFill/>
                        </a:ln>
                        <a:solidFill>
                          <a:schemeClr val="tx1"/>
                        </a:solidFill>
                        <a:effectLst/>
                        <a:latin typeface="Times" charset="0"/>
                        <a:ea typeface="Times New Roman" charset="0"/>
                        <a:cs typeface="Arial" charset="0"/>
                      </a:endParaRP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0C0C0"/>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Arial" charset="0"/>
                          <a:ea typeface="Times New Roman" charset="0"/>
                          <a:cs typeface="Arial" charset="0"/>
                        </a:rPr>
                        <a:t>22</a:t>
                      </a:r>
                      <a:endParaRPr kumimoji="0" lang="en-US" sz="1400" b="0" i="0" u="none" strike="noStrike" cap="none" normalizeH="0" baseline="0">
                        <a:ln>
                          <a:noFill/>
                        </a:ln>
                        <a:solidFill>
                          <a:schemeClr val="tx1"/>
                        </a:solidFill>
                        <a:effectLst/>
                        <a:latin typeface="Times" charset="0"/>
                        <a:ea typeface="Times New Roman" charset="0"/>
                        <a:cs typeface="Arial" charset="0"/>
                      </a:endParaRP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0C0C0"/>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Arial" charset="0"/>
                          <a:ea typeface="Times New Roman" charset="0"/>
                          <a:cs typeface="Arial" charset="0"/>
                        </a:rPr>
                        <a:t>177</a:t>
                      </a:r>
                      <a:endParaRPr kumimoji="0" lang="en-US" sz="1400" b="0" i="0" u="none" strike="noStrike" cap="none" normalizeH="0" baseline="0">
                        <a:ln>
                          <a:noFill/>
                        </a:ln>
                        <a:solidFill>
                          <a:schemeClr val="tx1"/>
                        </a:solidFill>
                        <a:effectLst/>
                        <a:latin typeface="Times" charset="0"/>
                        <a:ea typeface="Times New Roman" charset="0"/>
                        <a:cs typeface="Arial" charset="0"/>
                      </a:endParaRP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0C0C0"/>
                    </a:solidFill>
                  </a:tcPr>
                </a:tc>
              </a:tr>
              <a:tr h="368300">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Arial" charset="0"/>
                          <a:ea typeface="Times New Roman" charset="0"/>
                          <a:cs typeface="Arial" charset="0"/>
                        </a:rPr>
                        <a:t>REGARDS </a:t>
                      </a:r>
                      <a:endParaRPr kumimoji="0" lang="en-US" sz="1400" b="0" i="0" u="none" strike="noStrike" cap="none" normalizeH="0" baseline="0">
                        <a:ln>
                          <a:noFill/>
                        </a:ln>
                        <a:solidFill>
                          <a:schemeClr val="tx1"/>
                        </a:solidFill>
                        <a:effectLst/>
                        <a:latin typeface="Times" charset="0"/>
                        <a:ea typeface="Times New Roman" charset="0"/>
                        <a:cs typeface="Arial" charset="0"/>
                      </a:endParaRP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AEAEA"/>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Arial" charset="0"/>
                          <a:ea typeface="Times New Roman" charset="0"/>
                          <a:cs typeface="Arial" charset="0"/>
                        </a:rPr>
                        <a:t>500</a:t>
                      </a:r>
                      <a:endParaRPr kumimoji="0" lang="en-US" sz="1400" b="0" i="0" u="none" strike="noStrike" cap="none" normalizeH="0" baseline="0">
                        <a:ln>
                          <a:noFill/>
                        </a:ln>
                        <a:solidFill>
                          <a:schemeClr val="tx1"/>
                        </a:solidFill>
                        <a:effectLst/>
                        <a:latin typeface="Times" charset="0"/>
                        <a:ea typeface="Times New Roman" charset="0"/>
                        <a:cs typeface="Arial" charset="0"/>
                      </a:endParaRP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AEAEA"/>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Arial" charset="0"/>
                          <a:ea typeface="Times New Roman" charset="0"/>
                          <a:cs typeface="Arial" charset="0"/>
                        </a:rPr>
                        <a:t>82</a:t>
                      </a:r>
                      <a:endParaRPr kumimoji="0" lang="en-US" sz="1400" b="0" i="0" u="none" strike="noStrike" cap="none" normalizeH="0" baseline="0">
                        <a:ln>
                          <a:noFill/>
                        </a:ln>
                        <a:solidFill>
                          <a:schemeClr val="tx1"/>
                        </a:solidFill>
                        <a:effectLst/>
                        <a:latin typeface="Times" charset="0"/>
                        <a:ea typeface="Times New Roman" charset="0"/>
                        <a:cs typeface="Arial" charset="0"/>
                      </a:endParaRP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AEAEA"/>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Arial" charset="0"/>
                          <a:ea typeface="Times New Roman" charset="0"/>
                          <a:cs typeface="Arial" charset="0"/>
                        </a:rPr>
                        <a:t>128</a:t>
                      </a:r>
                      <a:endParaRPr kumimoji="0" lang="en-US" sz="1400" b="0" i="0" u="none" strike="noStrike" cap="none" normalizeH="0" baseline="0">
                        <a:ln>
                          <a:noFill/>
                        </a:ln>
                        <a:solidFill>
                          <a:schemeClr val="tx1"/>
                        </a:solidFill>
                        <a:effectLst/>
                        <a:latin typeface="Times" charset="0"/>
                        <a:ea typeface="Times New Roman" charset="0"/>
                        <a:cs typeface="Arial" charset="0"/>
                      </a:endParaRP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AEAEA"/>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Arial" charset="0"/>
                          <a:ea typeface="Times New Roman" charset="0"/>
                          <a:cs typeface="Arial" charset="0"/>
                        </a:rPr>
                        <a:t>97</a:t>
                      </a:r>
                      <a:endParaRPr kumimoji="0" lang="en-US" sz="1400" b="0" i="0" u="none" strike="noStrike" cap="none" normalizeH="0" baseline="0">
                        <a:ln>
                          <a:noFill/>
                        </a:ln>
                        <a:solidFill>
                          <a:schemeClr val="tx1"/>
                        </a:solidFill>
                        <a:effectLst/>
                        <a:latin typeface="Times" charset="0"/>
                        <a:ea typeface="Times New Roman" charset="0"/>
                        <a:cs typeface="Arial" charset="0"/>
                      </a:endParaRP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AEAEA"/>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Arial" charset="0"/>
                          <a:ea typeface="Times New Roman" charset="0"/>
                          <a:cs typeface="Arial" charset="0"/>
                        </a:rPr>
                        <a:t>21</a:t>
                      </a:r>
                      <a:endParaRPr kumimoji="0" lang="en-US" sz="1400" b="0" i="0" u="none" strike="noStrike" cap="none" normalizeH="0" baseline="0">
                        <a:ln>
                          <a:noFill/>
                        </a:ln>
                        <a:solidFill>
                          <a:schemeClr val="tx1"/>
                        </a:solidFill>
                        <a:effectLst/>
                        <a:latin typeface="Times" charset="0"/>
                        <a:ea typeface="Times New Roman" charset="0"/>
                        <a:cs typeface="Arial" charset="0"/>
                      </a:endParaRP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AEAEA"/>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Arial" charset="0"/>
                          <a:ea typeface="Times New Roman" charset="0"/>
                          <a:cs typeface="Arial" charset="0"/>
                        </a:rPr>
                        <a:t>172</a:t>
                      </a:r>
                      <a:endParaRPr kumimoji="0" lang="en-US" sz="1400" b="0" i="0" u="none" strike="noStrike" cap="none" normalizeH="0" baseline="0">
                        <a:ln>
                          <a:noFill/>
                        </a:ln>
                        <a:solidFill>
                          <a:schemeClr val="tx1"/>
                        </a:solidFill>
                        <a:effectLst/>
                        <a:latin typeface="Times" charset="0"/>
                        <a:ea typeface="Times New Roman" charset="0"/>
                        <a:cs typeface="Arial" charset="0"/>
                      </a:endParaRP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AEAEA"/>
                    </a:solidFill>
                  </a:tcPr>
                </a:tc>
              </a:tr>
              <a:tr h="369888">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Arial" charset="0"/>
                          <a:ea typeface="Times New Roman" charset="0"/>
                          <a:cs typeface="Arial" charset="0"/>
                        </a:rPr>
                        <a:t>WHI </a:t>
                      </a:r>
                      <a:endParaRPr kumimoji="0" lang="en-US" sz="1400" b="0" i="0" u="none" strike="noStrike" cap="none" normalizeH="0" baseline="0">
                        <a:ln>
                          <a:noFill/>
                        </a:ln>
                        <a:solidFill>
                          <a:schemeClr val="tx1"/>
                        </a:solidFill>
                        <a:effectLst/>
                        <a:latin typeface="Times" charset="0"/>
                        <a:ea typeface="Times New Roman" charset="0"/>
                        <a:cs typeface="Arial" charset="0"/>
                      </a:endParaRP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0C0C0"/>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Arial" charset="0"/>
                          <a:ea typeface="Times New Roman" charset="0"/>
                          <a:cs typeface="Arial" charset="0"/>
                        </a:rPr>
                        <a:t>1,100</a:t>
                      </a:r>
                      <a:endParaRPr kumimoji="0" lang="en-US" sz="1400" b="0" i="0" u="none" strike="noStrike" cap="none" normalizeH="0" baseline="0">
                        <a:ln>
                          <a:noFill/>
                        </a:ln>
                        <a:solidFill>
                          <a:schemeClr val="tx1"/>
                        </a:solidFill>
                        <a:effectLst/>
                        <a:latin typeface="Times" charset="0"/>
                        <a:ea typeface="Times New Roman" charset="0"/>
                        <a:cs typeface="Arial" charset="0"/>
                      </a:endParaRP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0C0C0"/>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Arial" charset="0"/>
                          <a:ea typeface="Times New Roman" charset="0"/>
                          <a:cs typeface="Arial" charset="0"/>
                        </a:rPr>
                        <a:t>109</a:t>
                      </a:r>
                      <a:endParaRPr kumimoji="0" lang="en-US" sz="1400" b="0" i="0" u="none" strike="noStrike" cap="none" normalizeH="0" baseline="0">
                        <a:ln>
                          <a:noFill/>
                        </a:ln>
                        <a:solidFill>
                          <a:schemeClr val="tx1"/>
                        </a:solidFill>
                        <a:effectLst/>
                        <a:latin typeface="Times" charset="0"/>
                        <a:ea typeface="Times New Roman" charset="0"/>
                        <a:cs typeface="Arial" charset="0"/>
                      </a:endParaRP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0C0C0"/>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Arial" charset="0"/>
                          <a:ea typeface="Times New Roman" charset="0"/>
                          <a:cs typeface="Arial" charset="0"/>
                        </a:rPr>
                        <a:t>286</a:t>
                      </a:r>
                      <a:endParaRPr kumimoji="0" lang="en-US" sz="1400" b="0" i="0" u="none" strike="noStrike" cap="none" normalizeH="0" baseline="0">
                        <a:ln>
                          <a:noFill/>
                        </a:ln>
                        <a:solidFill>
                          <a:schemeClr val="tx1"/>
                        </a:solidFill>
                        <a:effectLst/>
                        <a:latin typeface="Times" charset="0"/>
                        <a:ea typeface="Times New Roman" charset="0"/>
                        <a:cs typeface="Arial" charset="0"/>
                      </a:endParaRP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0C0C0"/>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Arial" charset="0"/>
                          <a:ea typeface="Times New Roman" charset="0"/>
                          <a:cs typeface="Arial" charset="0"/>
                        </a:rPr>
                        <a:t>238</a:t>
                      </a:r>
                      <a:endParaRPr kumimoji="0" lang="en-US" sz="1400" b="0" i="0" u="none" strike="noStrike" cap="none" normalizeH="0" baseline="0">
                        <a:ln>
                          <a:noFill/>
                        </a:ln>
                        <a:solidFill>
                          <a:schemeClr val="tx1"/>
                        </a:solidFill>
                        <a:effectLst/>
                        <a:latin typeface="Times" charset="0"/>
                        <a:ea typeface="Times New Roman" charset="0"/>
                        <a:cs typeface="Arial" charset="0"/>
                      </a:endParaRP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0C0C0"/>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Arial" charset="0"/>
                          <a:ea typeface="Times New Roman" charset="0"/>
                          <a:cs typeface="Arial" charset="0"/>
                        </a:rPr>
                        <a:t>80</a:t>
                      </a:r>
                      <a:endParaRPr kumimoji="0" lang="en-US" sz="1400" b="0" i="0" u="none" strike="noStrike" cap="none" normalizeH="0" baseline="0">
                        <a:ln>
                          <a:noFill/>
                        </a:ln>
                        <a:solidFill>
                          <a:schemeClr val="tx1"/>
                        </a:solidFill>
                        <a:effectLst/>
                        <a:latin typeface="Times" charset="0"/>
                        <a:ea typeface="Times New Roman" charset="0"/>
                        <a:cs typeface="Arial" charset="0"/>
                      </a:endParaRP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0C0C0"/>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Arial" charset="0"/>
                          <a:ea typeface="Times New Roman" charset="0"/>
                          <a:cs typeface="Arial" charset="0"/>
                        </a:rPr>
                        <a:t>387</a:t>
                      </a:r>
                      <a:endParaRPr kumimoji="0" lang="en-US" sz="1400" b="0" i="0" u="none" strike="noStrike" cap="none" normalizeH="0" baseline="0">
                        <a:ln>
                          <a:noFill/>
                        </a:ln>
                        <a:solidFill>
                          <a:schemeClr val="tx1"/>
                        </a:solidFill>
                        <a:effectLst/>
                        <a:latin typeface="Times" charset="0"/>
                        <a:ea typeface="Times New Roman" charset="0"/>
                        <a:cs typeface="Arial" charset="0"/>
                      </a:endParaRP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0C0C0"/>
                    </a:solidFill>
                  </a:tcPr>
                </a:tc>
              </a:tr>
              <a:tr h="368300">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Arial" charset="0"/>
                          <a:ea typeface="Times New Roman" charset="0"/>
                          <a:cs typeface="Arial" charset="0"/>
                        </a:rPr>
                        <a:t>Total</a:t>
                      </a:r>
                      <a:endParaRPr kumimoji="0" lang="en-US" sz="1400" b="0" i="0" u="none" strike="noStrike" cap="none" normalizeH="0" baseline="0">
                        <a:ln>
                          <a:noFill/>
                        </a:ln>
                        <a:solidFill>
                          <a:schemeClr val="tx1"/>
                        </a:solidFill>
                        <a:effectLst/>
                        <a:latin typeface="Times" charset="0"/>
                        <a:ea typeface="Times New Roman" charset="0"/>
                        <a:cs typeface="Arial" charset="0"/>
                      </a:endParaRP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AEAEA"/>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Arial" charset="0"/>
                          <a:ea typeface="Times New Roman" charset="0"/>
                          <a:cs typeface="Arial" charset="0"/>
                        </a:rPr>
                        <a:t>6,406</a:t>
                      </a:r>
                      <a:endParaRPr kumimoji="0" lang="en-US" sz="1400" b="0" i="0" u="none" strike="noStrike" cap="none" normalizeH="0" baseline="0">
                        <a:ln>
                          <a:noFill/>
                        </a:ln>
                        <a:solidFill>
                          <a:schemeClr val="tx1"/>
                        </a:solidFill>
                        <a:effectLst/>
                        <a:latin typeface="Times" charset="0"/>
                        <a:ea typeface="Times New Roman" charset="0"/>
                        <a:cs typeface="Arial" charset="0"/>
                      </a:endParaRP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AEAEA"/>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Arial" charset="0"/>
                          <a:ea typeface="Times New Roman" charset="0"/>
                          <a:cs typeface="Arial" charset="0"/>
                        </a:rPr>
                        <a:t>943</a:t>
                      </a:r>
                      <a:endParaRPr kumimoji="0" lang="en-US" sz="1400" b="0" i="0" u="none" strike="noStrike" cap="none" normalizeH="0" baseline="0">
                        <a:ln>
                          <a:noFill/>
                        </a:ln>
                        <a:solidFill>
                          <a:schemeClr val="tx1"/>
                        </a:solidFill>
                        <a:effectLst/>
                        <a:latin typeface="Times" charset="0"/>
                        <a:ea typeface="Times New Roman" charset="0"/>
                        <a:cs typeface="Arial" charset="0"/>
                      </a:endParaRP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AEAEA"/>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Arial" charset="0"/>
                          <a:ea typeface="Times New Roman" charset="0"/>
                          <a:cs typeface="Arial" charset="0"/>
                        </a:rPr>
                        <a:t>1,364</a:t>
                      </a:r>
                      <a:endParaRPr kumimoji="0" lang="en-US" sz="1400" b="0" i="0" u="none" strike="noStrike" cap="none" normalizeH="0" baseline="0">
                        <a:ln>
                          <a:noFill/>
                        </a:ln>
                        <a:solidFill>
                          <a:schemeClr val="tx1"/>
                        </a:solidFill>
                        <a:effectLst/>
                        <a:latin typeface="Times" charset="0"/>
                        <a:ea typeface="Times New Roman" charset="0"/>
                        <a:cs typeface="Arial" charset="0"/>
                      </a:endParaRP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AEAEA"/>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Arial" charset="0"/>
                          <a:ea typeface="Times New Roman" charset="0"/>
                          <a:cs typeface="Arial" charset="0"/>
                        </a:rPr>
                        <a:t>1,431</a:t>
                      </a:r>
                      <a:endParaRPr kumimoji="0" lang="en-US" sz="1400" b="0" i="0" u="none" strike="noStrike" cap="none" normalizeH="0" baseline="0">
                        <a:ln>
                          <a:noFill/>
                        </a:ln>
                        <a:solidFill>
                          <a:schemeClr val="tx1"/>
                        </a:solidFill>
                        <a:effectLst/>
                        <a:latin typeface="Times" charset="0"/>
                        <a:ea typeface="Times New Roman" charset="0"/>
                        <a:cs typeface="Arial" charset="0"/>
                      </a:endParaRP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AEAEA"/>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Arial" charset="0"/>
                          <a:ea typeface="Times New Roman" charset="0"/>
                          <a:cs typeface="Arial" charset="0"/>
                        </a:rPr>
                        <a:t>348</a:t>
                      </a:r>
                      <a:endParaRPr kumimoji="0" lang="en-US" sz="1400" b="0" i="0" u="none" strike="noStrike" cap="none" normalizeH="0" baseline="0">
                        <a:ln>
                          <a:noFill/>
                        </a:ln>
                        <a:solidFill>
                          <a:schemeClr val="tx1"/>
                        </a:solidFill>
                        <a:effectLst/>
                        <a:latin typeface="Times" charset="0"/>
                        <a:ea typeface="Times New Roman" charset="0"/>
                        <a:cs typeface="Arial" charset="0"/>
                      </a:endParaRP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AEAEA"/>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Arial" charset="0"/>
                          <a:ea typeface="Times New Roman" charset="0"/>
                          <a:cs typeface="Arial" charset="0"/>
                        </a:rPr>
                        <a:t>2,321</a:t>
                      </a:r>
                      <a:endParaRPr kumimoji="0" lang="en-US" sz="1400" b="0" i="0" u="none" strike="noStrike" cap="none" normalizeH="0" baseline="0">
                        <a:ln>
                          <a:noFill/>
                        </a:ln>
                        <a:solidFill>
                          <a:schemeClr val="tx1"/>
                        </a:solidFill>
                        <a:effectLst/>
                        <a:latin typeface="Times" charset="0"/>
                        <a:ea typeface="Times New Roman" charset="0"/>
                        <a:cs typeface="Arial" charset="0"/>
                      </a:endParaRP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AEAEA"/>
                    </a:solidFill>
                  </a:tcPr>
                </a:tc>
              </a:tr>
              <a:tr h="339725">
                <a:tc gridSpan="7">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Arial" charset="0"/>
                          <a:ea typeface="Times New Roman" charset="0"/>
                          <a:cs typeface="Arial" charset="0"/>
                        </a:rPr>
                        <a:t>* Data are estimates based on available data; </a:t>
                      </a:r>
                      <a:r>
                        <a:rPr kumimoji="0" lang="en-US" sz="1200" b="0" i="0" u="none" strike="noStrike" cap="none" normalizeH="0" baseline="0">
                          <a:ln>
                            <a:noFill/>
                          </a:ln>
                          <a:solidFill>
                            <a:schemeClr val="tx1"/>
                          </a:solidFill>
                          <a:effectLst/>
                          <a:latin typeface="Arial" charset="0"/>
                          <a:ea typeface="Times New Roman" charset="0"/>
                          <a:cs typeface="Arial" charset="0"/>
                          <a:sym typeface="Symbol" charset="2"/>
                        </a:rPr>
                        <a:t></a:t>
                      </a:r>
                      <a:r>
                        <a:rPr kumimoji="0" lang="en-US" sz="1200" b="0" i="0" u="none" strike="noStrike" cap="none" normalizeH="0" baseline="0">
                          <a:ln>
                            <a:noFill/>
                          </a:ln>
                          <a:solidFill>
                            <a:schemeClr val="tx1"/>
                          </a:solidFill>
                          <a:effectLst/>
                          <a:latin typeface="Arial" charset="0"/>
                          <a:ea typeface="Times New Roman" charset="0"/>
                          <a:cs typeface="Arial" charset="0"/>
                        </a:rPr>
                        <a:t>The study is still enrolling patients.</a:t>
                      </a:r>
                      <a:r>
                        <a:rPr kumimoji="0" lang="en-US" sz="1400" b="0" i="0" u="none" strike="noStrike" cap="none" normalizeH="0" baseline="0">
                          <a:ln>
                            <a:noFill/>
                          </a:ln>
                          <a:solidFill>
                            <a:schemeClr val="tx1"/>
                          </a:solidFill>
                          <a:effectLst/>
                          <a:latin typeface="Arial" charset="0"/>
                          <a:ea typeface="Times New Roman" charset="0"/>
                          <a:cs typeface="Arial" charset="0"/>
                        </a:rPr>
                        <a:t> </a:t>
                      </a:r>
                      <a:r>
                        <a:rPr kumimoji="0" lang="en-US" sz="1200" b="0" i="0" u="none" strike="noStrike" cap="none" normalizeH="0" baseline="0">
                          <a:ln>
                            <a:noFill/>
                          </a:ln>
                          <a:solidFill>
                            <a:schemeClr val="tx1"/>
                          </a:solidFill>
                          <a:effectLst/>
                          <a:latin typeface="Arial" charset="0"/>
                          <a:ea typeface="Times New Roman" charset="0"/>
                          <a:cs typeface="Arial" charset="0"/>
                        </a:rPr>
                        <a:t>Subtype diagnoses are based on the TOAST criteria.</a:t>
                      </a:r>
                      <a:endParaRPr kumimoji="0" lang="en-US" sz="1200" b="0" i="0" u="none" strike="noStrike" cap="none" normalizeH="0" baseline="0">
                        <a:ln>
                          <a:noFill/>
                        </a:ln>
                        <a:solidFill>
                          <a:schemeClr val="tx1"/>
                        </a:solidFill>
                        <a:effectLst/>
                        <a:latin typeface="Arial" charset="0"/>
                        <a:ea typeface="Times New Roman" charset="0"/>
                        <a:cs typeface="Arial" charset="0"/>
                        <a:sym typeface="Symbol" charset="2"/>
                      </a:endParaRP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0C0C0"/>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bl>
          </a:graphicData>
        </a:graphic>
      </p:graphicFrame>
      <p:sp>
        <p:nvSpPr>
          <p:cNvPr id="85612" name="Rectangle 620"/>
          <p:cNvSpPr>
            <a:spLocks noGrp="1" noChangeArrowheads="1"/>
          </p:cNvSpPr>
          <p:nvPr>
            <p:ph type="title"/>
          </p:nvPr>
        </p:nvSpPr>
        <p:spPr>
          <a:xfrm>
            <a:off x="685800" y="609600"/>
            <a:ext cx="7772400" cy="1149350"/>
          </a:xfrm>
        </p:spPr>
        <p:txBody>
          <a:bodyPr/>
          <a:lstStyle/>
          <a:p>
            <a:r>
              <a:rPr lang="en-US" sz="3200">
                <a:ea typeface="Times New Roman" charset="0"/>
                <a:cs typeface="Arial" charset="0"/>
              </a:rPr>
              <a:t>Subtype Distribution in NINDS Study</a:t>
            </a:r>
          </a:p>
        </p:txBody>
      </p:sp>
    </p:spTree>
  </p:cSld>
  <p:clrMapOvr>
    <a:masterClrMapping/>
  </p:clrMapOv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graphicFrame>
        <p:nvGraphicFramePr>
          <p:cNvPr id="85829" name="Group 837"/>
          <p:cNvGraphicFramePr>
            <a:graphicFrameLocks noGrp="1"/>
          </p:cNvGraphicFramePr>
          <p:nvPr/>
        </p:nvGraphicFramePr>
        <p:xfrm>
          <a:off x="304800" y="1581150"/>
          <a:ext cx="8534400" cy="4877437"/>
        </p:xfrm>
        <a:graphic>
          <a:graphicData uri="http://schemas.openxmlformats.org/drawingml/2006/table">
            <a:tbl>
              <a:tblPr/>
              <a:tblGrid>
                <a:gridCol w="1108075"/>
                <a:gridCol w="1262063"/>
                <a:gridCol w="1516062"/>
                <a:gridCol w="985838"/>
                <a:gridCol w="1452562"/>
                <a:gridCol w="762000"/>
                <a:gridCol w="1447800"/>
              </a:tblGrid>
              <a:tr h="646113">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1400" b="1" i="0" u="none" strike="noStrike" cap="none" normalizeH="0" baseline="0">
                          <a:ln>
                            <a:noFill/>
                          </a:ln>
                          <a:solidFill>
                            <a:schemeClr val="bg1"/>
                          </a:solidFill>
                          <a:effectLst/>
                          <a:latin typeface="Arial" charset="0"/>
                          <a:ea typeface="Times New Roman" charset="0"/>
                          <a:cs typeface="Arial" charset="0"/>
                        </a:rPr>
                        <a:t>Study</a:t>
                      </a:r>
                      <a:endParaRPr kumimoji="0" lang="en-US" sz="1400" b="1" i="0" u="none" strike="noStrike" cap="none" normalizeH="0" baseline="0">
                        <a:ln>
                          <a:noFill/>
                        </a:ln>
                        <a:solidFill>
                          <a:schemeClr val="bg1"/>
                        </a:solidFill>
                        <a:effectLst/>
                        <a:latin typeface="Times" charset="0"/>
                        <a:ea typeface="Times New Roman" charset="0"/>
                        <a:cs typeface="Arial" charset="0"/>
                      </a:endParaRP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400" b="1" i="0" u="none" strike="noStrike" cap="none" normalizeH="0" baseline="0">
                          <a:ln>
                            <a:noFill/>
                          </a:ln>
                          <a:solidFill>
                            <a:schemeClr val="bg1"/>
                          </a:solidFill>
                          <a:effectLst/>
                          <a:latin typeface="Arial" charset="0"/>
                          <a:ea typeface="Times New Roman" charset="0"/>
                          <a:cs typeface="Arial" charset="0"/>
                        </a:rPr>
                        <a:t>All Ischemic Stroke </a:t>
                      </a:r>
                      <a:endParaRPr kumimoji="0" lang="en-US" sz="1400" b="1" i="0" u="none" strike="noStrike" cap="none" normalizeH="0" baseline="0">
                        <a:ln>
                          <a:noFill/>
                        </a:ln>
                        <a:solidFill>
                          <a:schemeClr val="bg1"/>
                        </a:solidFill>
                        <a:effectLst/>
                        <a:latin typeface="Times New Roman" charset="0"/>
                        <a:ea typeface="Times New Roman" charset="0"/>
                        <a:cs typeface="Arial"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en-US" sz="1400" b="1" i="0" u="none" strike="noStrike" cap="none" normalizeH="0" baseline="0">
                          <a:ln>
                            <a:noFill/>
                          </a:ln>
                          <a:solidFill>
                            <a:schemeClr val="bg1"/>
                          </a:solidFill>
                          <a:effectLst/>
                          <a:latin typeface="Arial" charset="0"/>
                          <a:ea typeface="Times New Roman" charset="0"/>
                          <a:cs typeface="Arial" charset="0"/>
                        </a:rPr>
                        <a:t>Cases</a:t>
                      </a:r>
                      <a:endParaRPr kumimoji="0" lang="en-US" sz="1400" b="1" i="0" u="none" strike="noStrike" cap="none" normalizeH="0" baseline="0">
                        <a:ln>
                          <a:noFill/>
                        </a:ln>
                        <a:solidFill>
                          <a:schemeClr val="bg1"/>
                        </a:solidFill>
                        <a:effectLst/>
                        <a:latin typeface="Times" charset="0"/>
                        <a:ea typeface="Times New Roman" charset="0"/>
                        <a:cs typeface="Arial" charset="0"/>
                      </a:endParaRP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400" b="1" i="0" u="none" strike="noStrike" cap="none" normalizeH="0" baseline="0">
                          <a:ln>
                            <a:noFill/>
                          </a:ln>
                          <a:solidFill>
                            <a:schemeClr val="bg1"/>
                          </a:solidFill>
                          <a:effectLst/>
                          <a:latin typeface="Arial" charset="0"/>
                          <a:ea typeface="Times New Roman" charset="0"/>
                          <a:cs typeface="Arial" charset="0"/>
                        </a:rPr>
                        <a:t>Atherosclerotic Cases</a:t>
                      </a:r>
                      <a:endParaRPr kumimoji="0" lang="en-US" sz="1400" b="1" i="0" u="none" strike="noStrike" cap="none" normalizeH="0" baseline="0">
                        <a:ln>
                          <a:noFill/>
                        </a:ln>
                        <a:solidFill>
                          <a:schemeClr val="bg1"/>
                        </a:solidFill>
                        <a:effectLst/>
                        <a:latin typeface="Times" charset="0"/>
                        <a:ea typeface="Times New Roman" charset="0"/>
                        <a:cs typeface="Arial" charset="0"/>
                      </a:endParaRP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400" b="1" i="0" u="none" strike="noStrike" cap="none" normalizeH="0" baseline="0">
                          <a:ln>
                            <a:noFill/>
                          </a:ln>
                          <a:solidFill>
                            <a:schemeClr val="bg1"/>
                          </a:solidFill>
                          <a:effectLst/>
                          <a:latin typeface="Arial" charset="0"/>
                          <a:ea typeface="Times New Roman" charset="0"/>
                          <a:cs typeface="Arial" charset="0"/>
                        </a:rPr>
                        <a:t>Lacunar Cases</a:t>
                      </a:r>
                      <a:endParaRPr kumimoji="0" lang="en-US" sz="1400" b="1" i="0" u="none" strike="noStrike" cap="none" normalizeH="0" baseline="0">
                        <a:ln>
                          <a:noFill/>
                        </a:ln>
                        <a:solidFill>
                          <a:schemeClr val="bg1"/>
                        </a:solidFill>
                        <a:effectLst/>
                        <a:latin typeface="Times" charset="0"/>
                        <a:ea typeface="Times New Roman" charset="0"/>
                        <a:cs typeface="Arial" charset="0"/>
                      </a:endParaRP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400" b="1" i="0" u="none" strike="noStrike" cap="none" normalizeH="0" baseline="0">
                          <a:ln>
                            <a:noFill/>
                          </a:ln>
                          <a:solidFill>
                            <a:schemeClr val="bg1"/>
                          </a:solidFill>
                          <a:effectLst/>
                          <a:latin typeface="Arial" charset="0"/>
                          <a:ea typeface="Times New Roman" charset="0"/>
                          <a:cs typeface="Arial" charset="0"/>
                        </a:rPr>
                        <a:t>Cardioembolic Cases</a:t>
                      </a:r>
                      <a:endParaRPr kumimoji="0" lang="en-US" sz="1400" b="1" i="0" u="none" strike="noStrike" cap="none" normalizeH="0" baseline="0">
                        <a:ln>
                          <a:noFill/>
                        </a:ln>
                        <a:solidFill>
                          <a:schemeClr val="bg1"/>
                        </a:solidFill>
                        <a:effectLst/>
                        <a:latin typeface="Times" charset="0"/>
                        <a:ea typeface="Times New Roman" charset="0"/>
                        <a:cs typeface="Arial" charset="0"/>
                      </a:endParaRP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400" b="1" i="0" u="none" strike="noStrike" cap="none" normalizeH="0" baseline="0">
                          <a:ln>
                            <a:noFill/>
                          </a:ln>
                          <a:solidFill>
                            <a:schemeClr val="bg1"/>
                          </a:solidFill>
                          <a:effectLst/>
                          <a:latin typeface="Arial" charset="0"/>
                          <a:ea typeface="Times New Roman" charset="0"/>
                          <a:cs typeface="Arial" charset="0"/>
                        </a:rPr>
                        <a:t>Other</a:t>
                      </a:r>
                      <a:endParaRPr kumimoji="0" lang="en-US" sz="1400" b="1" i="0" u="none" strike="noStrike" cap="none" normalizeH="0" baseline="0">
                        <a:ln>
                          <a:noFill/>
                        </a:ln>
                        <a:solidFill>
                          <a:schemeClr val="bg1"/>
                        </a:solidFill>
                        <a:effectLst/>
                        <a:latin typeface="Times" charset="0"/>
                        <a:ea typeface="Times New Roman" charset="0"/>
                        <a:cs typeface="Arial" charset="0"/>
                      </a:endParaRP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400" b="1" i="0" u="none" strike="noStrike" cap="none" normalizeH="0" baseline="0">
                          <a:ln>
                            <a:noFill/>
                          </a:ln>
                          <a:solidFill>
                            <a:schemeClr val="bg1"/>
                          </a:solidFill>
                          <a:effectLst/>
                          <a:latin typeface="Arial" charset="0"/>
                          <a:ea typeface="Times New Roman" charset="0"/>
                          <a:cs typeface="Arial" charset="0"/>
                        </a:rPr>
                        <a:t>Undetermined</a:t>
                      </a:r>
                      <a:endParaRPr kumimoji="0" lang="en-US" sz="1400" b="1" i="0" u="none" strike="noStrike" cap="none" normalizeH="0" baseline="0">
                        <a:ln>
                          <a:noFill/>
                        </a:ln>
                        <a:solidFill>
                          <a:schemeClr val="bg1"/>
                        </a:solidFill>
                        <a:effectLst/>
                        <a:latin typeface="Times" charset="0"/>
                        <a:ea typeface="Times New Roman" charset="0"/>
                        <a:cs typeface="Arial" charset="0"/>
                      </a:endParaRP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tr>
              <a:tr h="357188">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Arial" charset="0"/>
                          <a:ea typeface="Times New Roman" charset="0"/>
                          <a:cs typeface="Arial" charset="0"/>
                        </a:rPr>
                        <a:t>ISGS </a:t>
                      </a:r>
                      <a:endParaRPr kumimoji="0" lang="en-US" sz="1400" b="0" i="0" u="none" strike="noStrike" cap="none" normalizeH="0" baseline="0">
                        <a:ln>
                          <a:noFill/>
                        </a:ln>
                        <a:solidFill>
                          <a:schemeClr val="tx1"/>
                        </a:solidFill>
                        <a:effectLst/>
                        <a:latin typeface="Times" charset="0"/>
                        <a:ea typeface="Times New Roman" charset="0"/>
                        <a:cs typeface="Arial" charset="0"/>
                      </a:endParaRP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0C0C0"/>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Arial" charset="0"/>
                          <a:ea typeface="Times New Roman" charset="0"/>
                          <a:cs typeface="Arial" charset="0"/>
                        </a:rPr>
                        <a:t>656</a:t>
                      </a:r>
                      <a:endParaRPr kumimoji="0" lang="en-US" sz="1400" b="0" i="0" u="none" strike="noStrike" cap="none" normalizeH="0" baseline="0">
                        <a:ln>
                          <a:noFill/>
                        </a:ln>
                        <a:solidFill>
                          <a:schemeClr val="tx1"/>
                        </a:solidFill>
                        <a:effectLst/>
                        <a:latin typeface="Times" charset="0"/>
                        <a:ea typeface="Times New Roman" charset="0"/>
                        <a:cs typeface="Arial" charset="0"/>
                      </a:endParaRP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0C0C0"/>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Arial" charset="0"/>
                          <a:ea typeface="Times New Roman" charset="0"/>
                          <a:cs typeface="Arial" charset="0"/>
                        </a:rPr>
                        <a:t>127</a:t>
                      </a:r>
                      <a:endParaRPr kumimoji="0" lang="en-US" sz="1400" b="0" i="0" u="none" strike="noStrike" cap="none" normalizeH="0" baseline="0">
                        <a:ln>
                          <a:noFill/>
                        </a:ln>
                        <a:solidFill>
                          <a:schemeClr val="tx1"/>
                        </a:solidFill>
                        <a:effectLst/>
                        <a:latin typeface="Times" charset="0"/>
                        <a:ea typeface="Times New Roman" charset="0"/>
                        <a:cs typeface="Arial" charset="0"/>
                      </a:endParaRP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0C0C0"/>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Arial" charset="0"/>
                          <a:ea typeface="Times New Roman" charset="0"/>
                          <a:cs typeface="Arial" charset="0"/>
                        </a:rPr>
                        <a:t>114</a:t>
                      </a:r>
                      <a:endParaRPr kumimoji="0" lang="en-US" sz="1400" b="0" i="0" u="none" strike="noStrike" cap="none" normalizeH="0" baseline="0">
                        <a:ln>
                          <a:noFill/>
                        </a:ln>
                        <a:solidFill>
                          <a:schemeClr val="tx1"/>
                        </a:solidFill>
                        <a:effectLst/>
                        <a:latin typeface="Times" charset="0"/>
                        <a:ea typeface="Times New Roman" charset="0"/>
                        <a:cs typeface="Arial" charset="0"/>
                      </a:endParaRP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0C0C0"/>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Arial" charset="0"/>
                          <a:ea typeface="Times New Roman" charset="0"/>
                          <a:cs typeface="Arial" charset="0"/>
                        </a:rPr>
                        <a:t>160</a:t>
                      </a:r>
                      <a:endParaRPr kumimoji="0" lang="en-US" sz="1400" b="0" i="0" u="none" strike="noStrike" cap="none" normalizeH="0" baseline="0">
                        <a:ln>
                          <a:noFill/>
                        </a:ln>
                        <a:solidFill>
                          <a:schemeClr val="tx1"/>
                        </a:solidFill>
                        <a:effectLst/>
                        <a:latin typeface="Times" charset="0"/>
                        <a:ea typeface="Times New Roman" charset="0"/>
                        <a:cs typeface="Arial" charset="0"/>
                      </a:endParaRP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0C0C0"/>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Arial" charset="0"/>
                          <a:ea typeface="Times New Roman" charset="0"/>
                          <a:cs typeface="Arial" charset="0"/>
                        </a:rPr>
                        <a:t>30</a:t>
                      </a:r>
                      <a:endParaRPr kumimoji="0" lang="en-US" sz="1400" b="0" i="0" u="none" strike="noStrike" cap="none" normalizeH="0" baseline="0">
                        <a:ln>
                          <a:noFill/>
                        </a:ln>
                        <a:solidFill>
                          <a:schemeClr val="tx1"/>
                        </a:solidFill>
                        <a:effectLst/>
                        <a:latin typeface="Times" charset="0"/>
                        <a:ea typeface="Times New Roman" charset="0"/>
                        <a:cs typeface="Arial" charset="0"/>
                      </a:endParaRP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0C0C0"/>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Arial" charset="0"/>
                          <a:ea typeface="Times New Roman" charset="0"/>
                          <a:cs typeface="Arial" charset="0"/>
                        </a:rPr>
                        <a:t>225</a:t>
                      </a:r>
                      <a:endParaRPr kumimoji="0" lang="en-US" sz="1400" b="0" i="0" u="none" strike="noStrike" cap="none" normalizeH="0" baseline="0">
                        <a:ln>
                          <a:noFill/>
                        </a:ln>
                        <a:solidFill>
                          <a:schemeClr val="tx1"/>
                        </a:solidFill>
                        <a:effectLst/>
                        <a:latin typeface="Times" charset="0"/>
                        <a:ea typeface="Times New Roman" charset="0"/>
                        <a:cs typeface="Arial" charset="0"/>
                      </a:endParaRP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0C0C0"/>
                    </a:solidFill>
                  </a:tcPr>
                </a:tc>
              </a:tr>
              <a:tr h="368300">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Arial" charset="0"/>
                          <a:ea typeface="Times New Roman" charset="0"/>
                          <a:cs typeface="Arial" charset="0"/>
                        </a:rPr>
                        <a:t>SWISS </a:t>
                      </a:r>
                      <a:r>
                        <a:rPr kumimoji="0" lang="en-US" sz="1400" b="0" i="0" u="none" strike="noStrike" cap="none" normalizeH="0" baseline="0">
                          <a:ln>
                            <a:noFill/>
                          </a:ln>
                          <a:solidFill>
                            <a:schemeClr val="tx1"/>
                          </a:solidFill>
                          <a:effectLst/>
                          <a:latin typeface="Arial" charset="0"/>
                          <a:ea typeface="Times New Roman" charset="0"/>
                          <a:cs typeface="Arial" charset="0"/>
                          <a:sym typeface="Symbol" charset="2"/>
                        </a:rPr>
                        <a:t></a:t>
                      </a: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AEAEA"/>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Arial" charset="0"/>
                          <a:ea typeface="Times New Roman" charset="0"/>
                          <a:cs typeface="Arial" charset="0"/>
                        </a:rPr>
                        <a:t>560</a:t>
                      </a:r>
                      <a:endParaRPr kumimoji="0" lang="en-US" sz="1400" b="0" i="0" u="none" strike="noStrike" cap="none" normalizeH="0" baseline="0">
                        <a:ln>
                          <a:noFill/>
                        </a:ln>
                        <a:solidFill>
                          <a:schemeClr val="tx1"/>
                        </a:solidFill>
                        <a:effectLst/>
                        <a:latin typeface="Times" charset="0"/>
                        <a:ea typeface="Times New Roman" charset="0"/>
                        <a:cs typeface="Arial" charset="0"/>
                      </a:endParaRP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AEAEA"/>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Arial" charset="0"/>
                          <a:ea typeface="Times New Roman" charset="0"/>
                          <a:cs typeface="Arial" charset="0"/>
                        </a:rPr>
                        <a:t>129</a:t>
                      </a:r>
                      <a:endParaRPr kumimoji="0" lang="en-US" sz="1400" b="0" i="0" u="none" strike="noStrike" cap="none" normalizeH="0" baseline="0">
                        <a:ln>
                          <a:noFill/>
                        </a:ln>
                        <a:solidFill>
                          <a:schemeClr val="tx1"/>
                        </a:solidFill>
                        <a:effectLst/>
                        <a:latin typeface="Times" charset="0"/>
                        <a:ea typeface="Times New Roman" charset="0"/>
                        <a:cs typeface="Arial" charset="0"/>
                      </a:endParaRP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AEAEA"/>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Arial" charset="0"/>
                          <a:ea typeface="Times New Roman" charset="0"/>
                          <a:cs typeface="Arial" charset="0"/>
                        </a:rPr>
                        <a:t>179</a:t>
                      </a:r>
                      <a:endParaRPr kumimoji="0" lang="en-US" sz="1400" b="0" i="0" u="none" strike="noStrike" cap="none" normalizeH="0" baseline="0">
                        <a:ln>
                          <a:noFill/>
                        </a:ln>
                        <a:solidFill>
                          <a:schemeClr val="tx1"/>
                        </a:solidFill>
                        <a:effectLst/>
                        <a:latin typeface="Times" charset="0"/>
                        <a:ea typeface="Times New Roman" charset="0"/>
                        <a:cs typeface="Arial" charset="0"/>
                      </a:endParaRP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AEAEA"/>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Arial" charset="0"/>
                          <a:ea typeface="Times New Roman" charset="0"/>
                          <a:cs typeface="Arial" charset="0"/>
                        </a:rPr>
                        <a:t>57</a:t>
                      </a:r>
                      <a:endParaRPr kumimoji="0" lang="en-US" sz="1400" b="0" i="0" u="none" strike="noStrike" cap="none" normalizeH="0" baseline="0">
                        <a:ln>
                          <a:noFill/>
                        </a:ln>
                        <a:solidFill>
                          <a:schemeClr val="tx1"/>
                        </a:solidFill>
                        <a:effectLst/>
                        <a:latin typeface="Times" charset="0"/>
                        <a:ea typeface="Times New Roman" charset="0"/>
                        <a:cs typeface="Arial" charset="0"/>
                      </a:endParaRP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AEAEA"/>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Arial" charset="0"/>
                          <a:ea typeface="Times New Roman" charset="0"/>
                          <a:cs typeface="Arial" charset="0"/>
                        </a:rPr>
                        <a:t>23</a:t>
                      </a:r>
                      <a:endParaRPr kumimoji="0" lang="en-US" sz="1400" b="0" i="0" u="none" strike="noStrike" cap="none" normalizeH="0" baseline="0">
                        <a:ln>
                          <a:noFill/>
                        </a:ln>
                        <a:solidFill>
                          <a:schemeClr val="tx1"/>
                        </a:solidFill>
                        <a:effectLst/>
                        <a:latin typeface="Times" charset="0"/>
                        <a:ea typeface="Times New Roman" charset="0"/>
                        <a:cs typeface="Arial" charset="0"/>
                      </a:endParaRP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AEAEA"/>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Arial" charset="0"/>
                          <a:ea typeface="Times New Roman" charset="0"/>
                          <a:cs typeface="Arial" charset="0"/>
                        </a:rPr>
                        <a:t>172</a:t>
                      </a:r>
                      <a:endParaRPr kumimoji="0" lang="en-US" sz="1400" b="0" i="0" u="none" strike="noStrike" cap="none" normalizeH="0" baseline="0">
                        <a:ln>
                          <a:noFill/>
                        </a:ln>
                        <a:solidFill>
                          <a:schemeClr val="tx1"/>
                        </a:solidFill>
                        <a:effectLst/>
                        <a:latin typeface="Times" charset="0"/>
                        <a:ea typeface="Times New Roman" charset="0"/>
                        <a:cs typeface="Arial" charset="0"/>
                      </a:endParaRP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AEAEA"/>
                    </a:solidFill>
                  </a:tcPr>
                </a:tc>
              </a:tr>
              <a:tr h="368300">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Arial" charset="0"/>
                          <a:ea typeface="Times New Roman" charset="0"/>
                          <a:cs typeface="Arial" charset="0"/>
                        </a:rPr>
                        <a:t>GCNKSS</a:t>
                      </a:r>
                      <a:endParaRPr kumimoji="0" lang="en-US" sz="1400" b="0" i="0" u="none" strike="noStrike" cap="none" normalizeH="0" baseline="0">
                        <a:ln>
                          <a:noFill/>
                        </a:ln>
                        <a:solidFill>
                          <a:schemeClr val="tx1"/>
                        </a:solidFill>
                        <a:effectLst/>
                        <a:latin typeface="Times" charset="0"/>
                        <a:ea typeface="Times New Roman" charset="0"/>
                        <a:cs typeface="Arial" charset="0"/>
                      </a:endParaRP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0C0C0"/>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Arial" charset="0"/>
                          <a:ea typeface="Times New Roman" charset="0"/>
                          <a:cs typeface="Arial" charset="0"/>
                        </a:rPr>
                        <a:t>672</a:t>
                      </a:r>
                      <a:endParaRPr kumimoji="0" lang="en-US" sz="1400" b="0" i="0" u="none" strike="noStrike" cap="none" normalizeH="0" baseline="0">
                        <a:ln>
                          <a:noFill/>
                        </a:ln>
                        <a:solidFill>
                          <a:schemeClr val="tx1"/>
                        </a:solidFill>
                        <a:effectLst/>
                        <a:latin typeface="Times" charset="0"/>
                        <a:ea typeface="Times New Roman" charset="0"/>
                        <a:cs typeface="Arial" charset="0"/>
                      </a:endParaRP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0C0C0"/>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Arial" charset="0"/>
                          <a:ea typeface="Times New Roman" charset="0"/>
                          <a:cs typeface="Arial" charset="0"/>
                        </a:rPr>
                        <a:t>89</a:t>
                      </a:r>
                      <a:endParaRPr kumimoji="0" lang="en-US" sz="1400" b="0" i="0" u="none" strike="noStrike" cap="none" normalizeH="0" baseline="0">
                        <a:ln>
                          <a:noFill/>
                        </a:ln>
                        <a:solidFill>
                          <a:schemeClr val="tx1"/>
                        </a:solidFill>
                        <a:effectLst/>
                        <a:latin typeface="Times" charset="0"/>
                        <a:ea typeface="Times New Roman" charset="0"/>
                        <a:cs typeface="Arial" charset="0"/>
                      </a:endParaRP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0C0C0"/>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Arial" charset="0"/>
                          <a:ea typeface="Times New Roman" charset="0"/>
                          <a:cs typeface="Arial" charset="0"/>
                        </a:rPr>
                        <a:t>142</a:t>
                      </a:r>
                      <a:endParaRPr kumimoji="0" lang="en-US" sz="1400" b="0" i="0" u="none" strike="noStrike" cap="none" normalizeH="0" baseline="0">
                        <a:ln>
                          <a:noFill/>
                        </a:ln>
                        <a:solidFill>
                          <a:schemeClr val="tx1"/>
                        </a:solidFill>
                        <a:effectLst/>
                        <a:latin typeface="Times" charset="0"/>
                        <a:ea typeface="Times New Roman" charset="0"/>
                        <a:cs typeface="Arial" charset="0"/>
                      </a:endParaRP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0C0C0"/>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Arial" charset="0"/>
                          <a:ea typeface="Times New Roman" charset="0"/>
                          <a:cs typeface="Arial" charset="0"/>
                        </a:rPr>
                        <a:t>138</a:t>
                      </a:r>
                      <a:endParaRPr kumimoji="0" lang="en-US" sz="1400" b="0" i="0" u="none" strike="noStrike" cap="none" normalizeH="0" baseline="0">
                        <a:ln>
                          <a:noFill/>
                        </a:ln>
                        <a:solidFill>
                          <a:schemeClr val="tx1"/>
                        </a:solidFill>
                        <a:effectLst/>
                        <a:latin typeface="Times" charset="0"/>
                        <a:ea typeface="Times New Roman" charset="0"/>
                        <a:cs typeface="Arial" charset="0"/>
                      </a:endParaRP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0C0C0"/>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Arial" charset="0"/>
                          <a:ea typeface="Times New Roman" charset="0"/>
                          <a:cs typeface="Arial" charset="0"/>
                        </a:rPr>
                        <a:t>11</a:t>
                      </a:r>
                      <a:endParaRPr kumimoji="0" lang="en-US" sz="1400" b="0" i="0" u="none" strike="noStrike" cap="none" normalizeH="0" baseline="0">
                        <a:ln>
                          <a:noFill/>
                        </a:ln>
                        <a:solidFill>
                          <a:schemeClr val="tx1"/>
                        </a:solidFill>
                        <a:effectLst/>
                        <a:latin typeface="Times" charset="0"/>
                        <a:ea typeface="Times New Roman" charset="0"/>
                        <a:cs typeface="Arial" charset="0"/>
                      </a:endParaRP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0C0C0"/>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Arial" charset="0"/>
                          <a:ea typeface="Times New Roman" charset="0"/>
                          <a:cs typeface="Arial" charset="0"/>
                        </a:rPr>
                        <a:t>292</a:t>
                      </a:r>
                      <a:endParaRPr kumimoji="0" lang="en-US" sz="1400" b="0" i="0" u="none" strike="noStrike" cap="none" normalizeH="0" baseline="0">
                        <a:ln>
                          <a:noFill/>
                        </a:ln>
                        <a:solidFill>
                          <a:schemeClr val="tx1"/>
                        </a:solidFill>
                        <a:effectLst/>
                        <a:latin typeface="Times" charset="0"/>
                        <a:ea typeface="Times New Roman" charset="0"/>
                        <a:cs typeface="Arial" charset="0"/>
                      </a:endParaRP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0C0C0"/>
                    </a:solidFill>
                  </a:tcPr>
                </a:tc>
              </a:tr>
              <a:tr h="368300">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Arial" charset="0"/>
                          <a:ea typeface="Times New Roman" charset="0"/>
                          <a:cs typeface="Arial" charset="0"/>
                        </a:rPr>
                        <a:t>GASROS</a:t>
                      </a:r>
                      <a:r>
                        <a:rPr kumimoji="0" lang="en-US" sz="1400" b="0" i="0" u="none" strike="noStrike" cap="none" normalizeH="0" baseline="0">
                          <a:ln>
                            <a:noFill/>
                          </a:ln>
                          <a:solidFill>
                            <a:schemeClr val="tx1"/>
                          </a:solidFill>
                          <a:effectLst/>
                          <a:latin typeface="Arial" charset="0"/>
                          <a:ea typeface="Times New Roman" charset="0"/>
                          <a:cs typeface="Arial" charset="0"/>
                          <a:sym typeface="Symbol" charset="2"/>
                        </a:rPr>
                        <a:t></a:t>
                      </a:r>
                      <a:r>
                        <a:rPr kumimoji="0" lang="en-US" sz="1400" b="0" i="0" u="none" strike="noStrike" cap="none" normalizeH="0" baseline="0">
                          <a:ln>
                            <a:noFill/>
                          </a:ln>
                          <a:solidFill>
                            <a:schemeClr val="tx1"/>
                          </a:solidFill>
                          <a:effectLst/>
                          <a:latin typeface="Arial" charset="0"/>
                          <a:ea typeface="Times New Roman" charset="0"/>
                          <a:cs typeface="Arial" charset="0"/>
                        </a:rPr>
                        <a:t> </a:t>
                      </a:r>
                      <a:endParaRPr kumimoji="0" lang="en-US" sz="1400" b="0" i="0" u="none" strike="noStrike" cap="none" normalizeH="0" baseline="0">
                        <a:ln>
                          <a:noFill/>
                        </a:ln>
                        <a:solidFill>
                          <a:schemeClr val="tx1"/>
                        </a:solidFill>
                        <a:effectLst/>
                        <a:latin typeface="Arial" charset="0"/>
                        <a:ea typeface="Times New Roman" charset="0"/>
                        <a:cs typeface="Arial" charset="0"/>
                        <a:sym typeface="Symbol" charset="2"/>
                      </a:endParaRP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AEAEA"/>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Arial" charset="0"/>
                          <a:ea typeface="Times New Roman" charset="0"/>
                          <a:cs typeface="Arial" charset="0"/>
                        </a:rPr>
                        <a:t>887</a:t>
                      </a:r>
                      <a:endParaRPr kumimoji="0" lang="en-US" sz="1400" b="0" i="0" u="none" strike="noStrike" cap="none" normalizeH="0" baseline="0">
                        <a:ln>
                          <a:noFill/>
                        </a:ln>
                        <a:solidFill>
                          <a:schemeClr val="tx1"/>
                        </a:solidFill>
                        <a:effectLst/>
                        <a:latin typeface="Times" charset="0"/>
                        <a:ea typeface="Times New Roman" charset="0"/>
                        <a:cs typeface="Arial" charset="0"/>
                      </a:endParaRP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AEAEA"/>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Arial" charset="0"/>
                          <a:ea typeface="Times New Roman" charset="0"/>
                          <a:cs typeface="Arial" charset="0"/>
                        </a:rPr>
                        <a:t>167</a:t>
                      </a:r>
                      <a:endParaRPr kumimoji="0" lang="en-US" sz="1400" b="0" i="0" u="none" strike="noStrike" cap="none" normalizeH="0" baseline="0">
                        <a:ln>
                          <a:noFill/>
                        </a:ln>
                        <a:solidFill>
                          <a:schemeClr val="tx1"/>
                        </a:solidFill>
                        <a:effectLst/>
                        <a:latin typeface="Times" charset="0"/>
                        <a:ea typeface="Times New Roman" charset="0"/>
                        <a:cs typeface="Arial" charset="0"/>
                      </a:endParaRP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AEAEA"/>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Arial" charset="0"/>
                          <a:ea typeface="Times New Roman" charset="0"/>
                          <a:cs typeface="Arial" charset="0"/>
                        </a:rPr>
                        <a:t>92</a:t>
                      </a:r>
                      <a:endParaRPr kumimoji="0" lang="en-US" sz="1400" b="0" i="0" u="none" strike="noStrike" cap="none" normalizeH="0" baseline="0">
                        <a:ln>
                          <a:noFill/>
                        </a:ln>
                        <a:solidFill>
                          <a:schemeClr val="tx1"/>
                        </a:solidFill>
                        <a:effectLst/>
                        <a:latin typeface="Times" charset="0"/>
                        <a:ea typeface="Times New Roman" charset="0"/>
                        <a:cs typeface="Arial" charset="0"/>
                      </a:endParaRP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AEAEA"/>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Arial" charset="0"/>
                          <a:ea typeface="Times New Roman" charset="0"/>
                          <a:cs typeface="Arial" charset="0"/>
                        </a:rPr>
                        <a:t>335</a:t>
                      </a:r>
                      <a:endParaRPr kumimoji="0" lang="en-US" sz="1400" b="0" i="0" u="none" strike="noStrike" cap="none" normalizeH="0" baseline="0">
                        <a:ln>
                          <a:noFill/>
                        </a:ln>
                        <a:solidFill>
                          <a:schemeClr val="tx1"/>
                        </a:solidFill>
                        <a:effectLst/>
                        <a:latin typeface="Times" charset="0"/>
                        <a:ea typeface="Times New Roman" charset="0"/>
                        <a:cs typeface="Arial" charset="0"/>
                      </a:endParaRP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AEAEA"/>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Arial" charset="0"/>
                          <a:ea typeface="Times New Roman" charset="0"/>
                          <a:cs typeface="Arial" charset="0"/>
                        </a:rPr>
                        <a:t>82</a:t>
                      </a:r>
                      <a:endParaRPr kumimoji="0" lang="en-US" sz="1400" b="0" i="0" u="none" strike="noStrike" cap="none" normalizeH="0" baseline="0">
                        <a:ln>
                          <a:noFill/>
                        </a:ln>
                        <a:solidFill>
                          <a:schemeClr val="tx1"/>
                        </a:solidFill>
                        <a:effectLst/>
                        <a:latin typeface="Times" charset="0"/>
                        <a:ea typeface="Times New Roman" charset="0"/>
                        <a:cs typeface="Arial" charset="0"/>
                      </a:endParaRP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AEAEA"/>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Arial" charset="0"/>
                          <a:ea typeface="Times New Roman" charset="0"/>
                          <a:cs typeface="Arial" charset="0"/>
                        </a:rPr>
                        <a:t>211</a:t>
                      </a:r>
                      <a:endParaRPr kumimoji="0" lang="en-US" sz="1400" b="0" i="0" u="none" strike="noStrike" cap="none" normalizeH="0" baseline="0">
                        <a:ln>
                          <a:noFill/>
                        </a:ln>
                        <a:solidFill>
                          <a:schemeClr val="tx1"/>
                        </a:solidFill>
                        <a:effectLst/>
                        <a:latin typeface="Times" charset="0"/>
                        <a:ea typeface="Times New Roman" charset="0"/>
                        <a:cs typeface="Arial" charset="0"/>
                      </a:endParaRP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AEAEA"/>
                    </a:solidFill>
                  </a:tcPr>
                </a:tc>
              </a:tr>
              <a:tr h="369888">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Arial" charset="0"/>
                          <a:ea typeface="Times New Roman" charset="0"/>
                          <a:cs typeface="Arial" charset="0"/>
                        </a:rPr>
                        <a:t>NOMASS </a:t>
                      </a:r>
                      <a:endParaRPr kumimoji="0" lang="en-US" sz="1400" b="0" i="0" u="none" strike="noStrike" cap="none" normalizeH="0" baseline="0">
                        <a:ln>
                          <a:noFill/>
                        </a:ln>
                        <a:solidFill>
                          <a:schemeClr val="tx1"/>
                        </a:solidFill>
                        <a:effectLst/>
                        <a:latin typeface="Times" charset="0"/>
                        <a:ea typeface="Times New Roman" charset="0"/>
                        <a:cs typeface="Arial" charset="0"/>
                      </a:endParaRP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0C0C0"/>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Arial" charset="0"/>
                          <a:ea typeface="Times New Roman" charset="0"/>
                          <a:cs typeface="Arial" charset="0"/>
                        </a:rPr>
                        <a:t>624</a:t>
                      </a:r>
                      <a:endParaRPr kumimoji="0" lang="en-US" sz="1400" b="0" i="0" u="none" strike="noStrike" cap="none" normalizeH="0" baseline="0">
                        <a:ln>
                          <a:noFill/>
                        </a:ln>
                        <a:solidFill>
                          <a:schemeClr val="tx1"/>
                        </a:solidFill>
                        <a:effectLst/>
                        <a:latin typeface="Times" charset="0"/>
                        <a:ea typeface="Times New Roman" charset="0"/>
                        <a:cs typeface="Arial" charset="0"/>
                      </a:endParaRP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0C0C0"/>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Arial" charset="0"/>
                          <a:ea typeface="Times New Roman" charset="0"/>
                          <a:cs typeface="Arial" charset="0"/>
                        </a:rPr>
                        <a:t>90</a:t>
                      </a:r>
                      <a:endParaRPr kumimoji="0" lang="en-US" sz="1400" b="0" i="0" u="none" strike="noStrike" cap="none" normalizeH="0" baseline="0">
                        <a:ln>
                          <a:noFill/>
                        </a:ln>
                        <a:solidFill>
                          <a:schemeClr val="tx1"/>
                        </a:solidFill>
                        <a:effectLst/>
                        <a:latin typeface="Times" charset="0"/>
                        <a:ea typeface="Times New Roman" charset="0"/>
                        <a:cs typeface="Arial" charset="0"/>
                      </a:endParaRP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0C0C0"/>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Arial" charset="0"/>
                          <a:ea typeface="Times New Roman" charset="0"/>
                          <a:cs typeface="Arial" charset="0"/>
                        </a:rPr>
                        <a:t>147</a:t>
                      </a:r>
                      <a:endParaRPr kumimoji="0" lang="en-US" sz="1400" b="0" i="0" u="none" strike="noStrike" cap="none" normalizeH="0" baseline="0">
                        <a:ln>
                          <a:noFill/>
                        </a:ln>
                        <a:solidFill>
                          <a:schemeClr val="tx1"/>
                        </a:solidFill>
                        <a:effectLst/>
                        <a:latin typeface="Times" charset="0"/>
                        <a:ea typeface="Times New Roman" charset="0"/>
                        <a:cs typeface="Arial" charset="0"/>
                      </a:endParaRP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0C0C0"/>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Arial" charset="0"/>
                          <a:ea typeface="Times New Roman" charset="0"/>
                          <a:cs typeface="Arial" charset="0"/>
                        </a:rPr>
                        <a:t>129</a:t>
                      </a:r>
                      <a:endParaRPr kumimoji="0" lang="en-US" sz="1400" b="0" i="0" u="none" strike="noStrike" cap="none" normalizeH="0" baseline="0">
                        <a:ln>
                          <a:noFill/>
                        </a:ln>
                        <a:solidFill>
                          <a:schemeClr val="tx1"/>
                        </a:solidFill>
                        <a:effectLst/>
                        <a:latin typeface="Times" charset="0"/>
                        <a:ea typeface="Times New Roman" charset="0"/>
                        <a:cs typeface="Arial" charset="0"/>
                      </a:endParaRP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0C0C0"/>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Arial" charset="0"/>
                          <a:ea typeface="Times New Roman" charset="0"/>
                          <a:cs typeface="Arial" charset="0"/>
                        </a:rPr>
                        <a:t>24</a:t>
                      </a:r>
                      <a:endParaRPr kumimoji="0" lang="en-US" sz="1400" b="0" i="0" u="none" strike="noStrike" cap="none" normalizeH="0" baseline="0">
                        <a:ln>
                          <a:noFill/>
                        </a:ln>
                        <a:solidFill>
                          <a:schemeClr val="tx1"/>
                        </a:solidFill>
                        <a:effectLst/>
                        <a:latin typeface="Times" charset="0"/>
                        <a:ea typeface="Times New Roman" charset="0"/>
                        <a:cs typeface="Arial" charset="0"/>
                      </a:endParaRP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0C0C0"/>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Arial" charset="0"/>
                          <a:ea typeface="Times New Roman" charset="0"/>
                          <a:cs typeface="Arial" charset="0"/>
                        </a:rPr>
                        <a:t>234</a:t>
                      </a:r>
                      <a:endParaRPr kumimoji="0" lang="en-US" sz="1400" b="0" i="0" u="none" strike="noStrike" cap="none" normalizeH="0" baseline="0">
                        <a:ln>
                          <a:noFill/>
                        </a:ln>
                        <a:solidFill>
                          <a:schemeClr val="tx1"/>
                        </a:solidFill>
                        <a:effectLst/>
                        <a:latin typeface="Times" charset="0"/>
                        <a:ea typeface="Times New Roman" charset="0"/>
                        <a:cs typeface="Arial" charset="0"/>
                      </a:endParaRP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0C0C0"/>
                    </a:solidFill>
                  </a:tcPr>
                </a:tc>
              </a:tr>
              <a:tr h="354013">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Arial" charset="0"/>
                          <a:ea typeface="Times New Roman" charset="0"/>
                          <a:cs typeface="Arial" charset="0"/>
                        </a:rPr>
                        <a:t>BWYSS</a:t>
                      </a:r>
                      <a:endParaRPr kumimoji="0" lang="en-US" sz="1400" b="0" i="0" u="none" strike="noStrike" cap="none" normalizeH="0" baseline="0">
                        <a:ln>
                          <a:noFill/>
                        </a:ln>
                        <a:solidFill>
                          <a:schemeClr val="tx1"/>
                        </a:solidFill>
                        <a:effectLst/>
                        <a:latin typeface="Times" charset="0"/>
                        <a:ea typeface="Times New Roman" charset="0"/>
                        <a:cs typeface="Arial" charset="0"/>
                      </a:endParaRP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AEAEA"/>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Arial" charset="0"/>
                          <a:ea typeface="Times New Roman" charset="0"/>
                          <a:cs typeface="Arial" charset="0"/>
                        </a:rPr>
                        <a:t>892</a:t>
                      </a:r>
                      <a:endParaRPr kumimoji="0" lang="en-US" sz="1400" b="0" i="0" u="none" strike="noStrike" cap="none" normalizeH="0" baseline="0">
                        <a:ln>
                          <a:noFill/>
                        </a:ln>
                        <a:solidFill>
                          <a:schemeClr val="tx1"/>
                        </a:solidFill>
                        <a:effectLst/>
                        <a:latin typeface="Times" charset="0"/>
                        <a:ea typeface="Times New Roman" charset="0"/>
                        <a:cs typeface="Arial" charset="0"/>
                      </a:endParaRP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AEAEA"/>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Arial" charset="0"/>
                          <a:ea typeface="Times New Roman" charset="0"/>
                          <a:cs typeface="Arial" charset="0"/>
                        </a:rPr>
                        <a:t>65</a:t>
                      </a:r>
                      <a:endParaRPr kumimoji="0" lang="en-US" sz="1400" b="0" i="0" u="none" strike="noStrike" cap="none" normalizeH="0" baseline="0">
                        <a:ln>
                          <a:noFill/>
                        </a:ln>
                        <a:solidFill>
                          <a:schemeClr val="tx1"/>
                        </a:solidFill>
                        <a:effectLst/>
                        <a:latin typeface="Times" charset="0"/>
                        <a:ea typeface="Times New Roman" charset="0"/>
                        <a:cs typeface="Arial" charset="0"/>
                      </a:endParaRP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AEAEA"/>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Arial" charset="0"/>
                          <a:ea typeface="Times New Roman" charset="0"/>
                          <a:cs typeface="Arial" charset="0"/>
                        </a:rPr>
                        <a:t>145</a:t>
                      </a:r>
                      <a:endParaRPr kumimoji="0" lang="en-US" sz="1400" b="0" i="0" u="none" strike="noStrike" cap="none" normalizeH="0" baseline="0">
                        <a:ln>
                          <a:noFill/>
                        </a:ln>
                        <a:solidFill>
                          <a:schemeClr val="tx1"/>
                        </a:solidFill>
                        <a:effectLst/>
                        <a:latin typeface="Times" charset="0"/>
                        <a:ea typeface="Times New Roman" charset="0"/>
                        <a:cs typeface="Arial" charset="0"/>
                      </a:endParaRP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AEAEA"/>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Arial" charset="0"/>
                          <a:ea typeface="Times New Roman" charset="0"/>
                          <a:cs typeface="Arial" charset="0"/>
                        </a:rPr>
                        <a:t>177</a:t>
                      </a:r>
                      <a:endParaRPr kumimoji="0" lang="en-US" sz="1400" b="0" i="0" u="none" strike="noStrike" cap="none" normalizeH="0" baseline="0">
                        <a:ln>
                          <a:noFill/>
                        </a:ln>
                        <a:solidFill>
                          <a:schemeClr val="tx1"/>
                        </a:solidFill>
                        <a:effectLst/>
                        <a:latin typeface="Times" charset="0"/>
                        <a:ea typeface="Times New Roman" charset="0"/>
                        <a:cs typeface="Arial" charset="0"/>
                      </a:endParaRP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AEAEA"/>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Arial" charset="0"/>
                          <a:ea typeface="Times New Roman" charset="0"/>
                          <a:cs typeface="Arial" charset="0"/>
                        </a:rPr>
                        <a:t>55</a:t>
                      </a:r>
                      <a:endParaRPr kumimoji="0" lang="en-US" sz="1400" b="0" i="0" u="none" strike="noStrike" cap="none" normalizeH="0" baseline="0">
                        <a:ln>
                          <a:noFill/>
                        </a:ln>
                        <a:solidFill>
                          <a:schemeClr val="tx1"/>
                        </a:solidFill>
                        <a:effectLst/>
                        <a:latin typeface="Times" charset="0"/>
                        <a:ea typeface="Times New Roman" charset="0"/>
                        <a:cs typeface="Arial" charset="0"/>
                      </a:endParaRP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AEAEA"/>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Arial" charset="0"/>
                          <a:ea typeface="Times New Roman" charset="0"/>
                          <a:cs typeface="Arial" charset="0"/>
                        </a:rPr>
                        <a:t>451</a:t>
                      </a:r>
                      <a:endParaRPr kumimoji="0" lang="en-US" sz="1400" b="0" i="0" u="none" strike="noStrike" cap="none" normalizeH="0" baseline="0">
                        <a:ln>
                          <a:noFill/>
                        </a:ln>
                        <a:solidFill>
                          <a:schemeClr val="tx1"/>
                        </a:solidFill>
                        <a:effectLst/>
                        <a:latin typeface="Times" charset="0"/>
                        <a:ea typeface="Times New Roman" charset="0"/>
                        <a:cs typeface="Arial" charset="0"/>
                      </a:endParaRP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AEAEA"/>
                    </a:solidFill>
                  </a:tcPr>
                </a:tc>
              </a:tr>
              <a:tr h="355600">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Arial" charset="0"/>
                          <a:ea typeface="Times New Roman" charset="0"/>
                          <a:cs typeface="Arial" charset="0"/>
                        </a:rPr>
                        <a:t>NHS</a:t>
                      </a:r>
                      <a:endParaRPr kumimoji="0" lang="en-US" sz="1400" b="0" i="0" u="none" strike="noStrike" cap="none" normalizeH="0" baseline="0">
                        <a:ln>
                          <a:noFill/>
                        </a:ln>
                        <a:solidFill>
                          <a:schemeClr val="tx1"/>
                        </a:solidFill>
                        <a:effectLst/>
                        <a:latin typeface="Times" charset="0"/>
                        <a:ea typeface="Times New Roman" charset="0"/>
                        <a:cs typeface="Arial" charset="0"/>
                      </a:endParaRP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0C0C0"/>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Arial" charset="0"/>
                          <a:ea typeface="Times New Roman" charset="0"/>
                          <a:cs typeface="Arial" charset="0"/>
                        </a:rPr>
                        <a:t>515</a:t>
                      </a:r>
                      <a:endParaRPr kumimoji="0" lang="en-US" sz="1400" b="0" i="0" u="none" strike="noStrike" cap="none" normalizeH="0" baseline="0">
                        <a:ln>
                          <a:noFill/>
                        </a:ln>
                        <a:solidFill>
                          <a:schemeClr val="tx1"/>
                        </a:solidFill>
                        <a:effectLst/>
                        <a:latin typeface="Times" charset="0"/>
                        <a:ea typeface="Times New Roman" charset="0"/>
                        <a:cs typeface="Arial" charset="0"/>
                      </a:endParaRP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0C0C0"/>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Arial" charset="0"/>
                          <a:ea typeface="Times New Roman" charset="0"/>
                          <a:cs typeface="Arial" charset="0"/>
                        </a:rPr>
                        <a:t>85</a:t>
                      </a:r>
                      <a:endParaRPr kumimoji="0" lang="en-US" sz="1400" b="0" i="0" u="none" strike="noStrike" cap="none" normalizeH="0" baseline="0">
                        <a:ln>
                          <a:noFill/>
                        </a:ln>
                        <a:solidFill>
                          <a:schemeClr val="tx1"/>
                        </a:solidFill>
                        <a:effectLst/>
                        <a:latin typeface="Times" charset="0"/>
                        <a:ea typeface="Times New Roman" charset="0"/>
                        <a:cs typeface="Arial" charset="0"/>
                      </a:endParaRP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0C0C0"/>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Arial" charset="0"/>
                          <a:ea typeface="Times New Roman" charset="0"/>
                          <a:cs typeface="Arial" charset="0"/>
                        </a:rPr>
                        <a:t>131</a:t>
                      </a:r>
                      <a:endParaRPr kumimoji="0" lang="en-US" sz="1400" b="0" i="0" u="none" strike="noStrike" cap="none" normalizeH="0" baseline="0">
                        <a:ln>
                          <a:noFill/>
                        </a:ln>
                        <a:solidFill>
                          <a:schemeClr val="tx1"/>
                        </a:solidFill>
                        <a:effectLst/>
                        <a:latin typeface="Times" charset="0"/>
                        <a:ea typeface="Times New Roman" charset="0"/>
                        <a:cs typeface="Arial" charset="0"/>
                      </a:endParaRP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0C0C0"/>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Arial" charset="0"/>
                          <a:ea typeface="Times New Roman" charset="0"/>
                          <a:cs typeface="Arial" charset="0"/>
                        </a:rPr>
                        <a:t>100</a:t>
                      </a:r>
                      <a:endParaRPr kumimoji="0" lang="en-US" sz="1400" b="0" i="0" u="none" strike="noStrike" cap="none" normalizeH="0" baseline="0">
                        <a:ln>
                          <a:noFill/>
                        </a:ln>
                        <a:solidFill>
                          <a:schemeClr val="tx1"/>
                        </a:solidFill>
                        <a:effectLst/>
                        <a:latin typeface="Times" charset="0"/>
                        <a:ea typeface="Times New Roman" charset="0"/>
                        <a:cs typeface="Arial" charset="0"/>
                      </a:endParaRP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0C0C0"/>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Arial" charset="0"/>
                          <a:ea typeface="Times New Roman" charset="0"/>
                          <a:cs typeface="Arial" charset="0"/>
                        </a:rPr>
                        <a:t>22</a:t>
                      </a:r>
                      <a:endParaRPr kumimoji="0" lang="en-US" sz="1400" b="0" i="0" u="none" strike="noStrike" cap="none" normalizeH="0" baseline="0">
                        <a:ln>
                          <a:noFill/>
                        </a:ln>
                        <a:solidFill>
                          <a:schemeClr val="tx1"/>
                        </a:solidFill>
                        <a:effectLst/>
                        <a:latin typeface="Times" charset="0"/>
                        <a:ea typeface="Times New Roman" charset="0"/>
                        <a:cs typeface="Arial" charset="0"/>
                      </a:endParaRP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0C0C0"/>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Arial" charset="0"/>
                          <a:ea typeface="Times New Roman" charset="0"/>
                          <a:cs typeface="Arial" charset="0"/>
                        </a:rPr>
                        <a:t>177</a:t>
                      </a:r>
                      <a:endParaRPr kumimoji="0" lang="en-US" sz="1400" b="0" i="0" u="none" strike="noStrike" cap="none" normalizeH="0" baseline="0">
                        <a:ln>
                          <a:noFill/>
                        </a:ln>
                        <a:solidFill>
                          <a:schemeClr val="tx1"/>
                        </a:solidFill>
                        <a:effectLst/>
                        <a:latin typeface="Times" charset="0"/>
                        <a:ea typeface="Times New Roman" charset="0"/>
                        <a:cs typeface="Arial" charset="0"/>
                      </a:endParaRP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0C0C0"/>
                    </a:solidFill>
                  </a:tcPr>
                </a:tc>
              </a:tr>
              <a:tr h="368300">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Arial" charset="0"/>
                          <a:ea typeface="Times New Roman" charset="0"/>
                          <a:cs typeface="Arial" charset="0"/>
                        </a:rPr>
                        <a:t>REGARDS </a:t>
                      </a:r>
                      <a:endParaRPr kumimoji="0" lang="en-US" sz="1400" b="0" i="0" u="none" strike="noStrike" cap="none" normalizeH="0" baseline="0">
                        <a:ln>
                          <a:noFill/>
                        </a:ln>
                        <a:solidFill>
                          <a:schemeClr val="tx1"/>
                        </a:solidFill>
                        <a:effectLst/>
                        <a:latin typeface="Times" charset="0"/>
                        <a:ea typeface="Times New Roman" charset="0"/>
                        <a:cs typeface="Arial" charset="0"/>
                      </a:endParaRP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AEAEA"/>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Arial" charset="0"/>
                          <a:ea typeface="Times New Roman" charset="0"/>
                          <a:cs typeface="Arial" charset="0"/>
                        </a:rPr>
                        <a:t>500</a:t>
                      </a:r>
                      <a:endParaRPr kumimoji="0" lang="en-US" sz="1400" b="0" i="0" u="none" strike="noStrike" cap="none" normalizeH="0" baseline="0">
                        <a:ln>
                          <a:noFill/>
                        </a:ln>
                        <a:solidFill>
                          <a:schemeClr val="tx1"/>
                        </a:solidFill>
                        <a:effectLst/>
                        <a:latin typeface="Times" charset="0"/>
                        <a:ea typeface="Times New Roman" charset="0"/>
                        <a:cs typeface="Arial" charset="0"/>
                      </a:endParaRP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AEAEA"/>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Arial" charset="0"/>
                          <a:ea typeface="Times New Roman" charset="0"/>
                          <a:cs typeface="Arial" charset="0"/>
                        </a:rPr>
                        <a:t>82</a:t>
                      </a:r>
                      <a:endParaRPr kumimoji="0" lang="en-US" sz="1400" b="0" i="0" u="none" strike="noStrike" cap="none" normalizeH="0" baseline="0">
                        <a:ln>
                          <a:noFill/>
                        </a:ln>
                        <a:solidFill>
                          <a:schemeClr val="tx1"/>
                        </a:solidFill>
                        <a:effectLst/>
                        <a:latin typeface="Times" charset="0"/>
                        <a:ea typeface="Times New Roman" charset="0"/>
                        <a:cs typeface="Arial" charset="0"/>
                      </a:endParaRP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AEAEA"/>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Arial" charset="0"/>
                          <a:ea typeface="Times New Roman" charset="0"/>
                          <a:cs typeface="Arial" charset="0"/>
                        </a:rPr>
                        <a:t>128</a:t>
                      </a:r>
                      <a:endParaRPr kumimoji="0" lang="en-US" sz="1400" b="0" i="0" u="none" strike="noStrike" cap="none" normalizeH="0" baseline="0">
                        <a:ln>
                          <a:noFill/>
                        </a:ln>
                        <a:solidFill>
                          <a:schemeClr val="tx1"/>
                        </a:solidFill>
                        <a:effectLst/>
                        <a:latin typeface="Times" charset="0"/>
                        <a:ea typeface="Times New Roman" charset="0"/>
                        <a:cs typeface="Arial" charset="0"/>
                      </a:endParaRP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AEAEA"/>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Arial" charset="0"/>
                          <a:ea typeface="Times New Roman" charset="0"/>
                          <a:cs typeface="Arial" charset="0"/>
                        </a:rPr>
                        <a:t>97</a:t>
                      </a:r>
                      <a:endParaRPr kumimoji="0" lang="en-US" sz="1400" b="0" i="0" u="none" strike="noStrike" cap="none" normalizeH="0" baseline="0">
                        <a:ln>
                          <a:noFill/>
                        </a:ln>
                        <a:solidFill>
                          <a:schemeClr val="tx1"/>
                        </a:solidFill>
                        <a:effectLst/>
                        <a:latin typeface="Times" charset="0"/>
                        <a:ea typeface="Times New Roman" charset="0"/>
                        <a:cs typeface="Arial" charset="0"/>
                      </a:endParaRP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AEAEA"/>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Arial" charset="0"/>
                          <a:ea typeface="Times New Roman" charset="0"/>
                          <a:cs typeface="Arial" charset="0"/>
                        </a:rPr>
                        <a:t>21</a:t>
                      </a:r>
                      <a:endParaRPr kumimoji="0" lang="en-US" sz="1400" b="0" i="0" u="none" strike="noStrike" cap="none" normalizeH="0" baseline="0">
                        <a:ln>
                          <a:noFill/>
                        </a:ln>
                        <a:solidFill>
                          <a:schemeClr val="tx1"/>
                        </a:solidFill>
                        <a:effectLst/>
                        <a:latin typeface="Times" charset="0"/>
                        <a:ea typeface="Times New Roman" charset="0"/>
                        <a:cs typeface="Arial" charset="0"/>
                      </a:endParaRP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AEAEA"/>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Arial" charset="0"/>
                          <a:ea typeface="Times New Roman" charset="0"/>
                          <a:cs typeface="Arial" charset="0"/>
                        </a:rPr>
                        <a:t>172</a:t>
                      </a:r>
                      <a:endParaRPr kumimoji="0" lang="en-US" sz="1400" b="0" i="0" u="none" strike="noStrike" cap="none" normalizeH="0" baseline="0">
                        <a:ln>
                          <a:noFill/>
                        </a:ln>
                        <a:solidFill>
                          <a:schemeClr val="tx1"/>
                        </a:solidFill>
                        <a:effectLst/>
                        <a:latin typeface="Times" charset="0"/>
                        <a:ea typeface="Times New Roman" charset="0"/>
                        <a:cs typeface="Arial" charset="0"/>
                      </a:endParaRP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AEAEA"/>
                    </a:solidFill>
                  </a:tcPr>
                </a:tc>
              </a:tr>
              <a:tr h="369888">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Arial" charset="0"/>
                          <a:ea typeface="Times New Roman" charset="0"/>
                          <a:cs typeface="Arial" charset="0"/>
                        </a:rPr>
                        <a:t>WHI </a:t>
                      </a:r>
                      <a:endParaRPr kumimoji="0" lang="en-US" sz="1400" b="0" i="0" u="none" strike="noStrike" cap="none" normalizeH="0" baseline="0">
                        <a:ln>
                          <a:noFill/>
                        </a:ln>
                        <a:solidFill>
                          <a:schemeClr val="tx1"/>
                        </a:solidFill>
                        <a:effectLst/>
                        <a:latin typeface="Times" charset="0"/>
                        <a:ea typeface="Times New Roman" charset="0"/>
                        <a:cs typeface="Arial" charset="0"/>
                      </a:endParaRP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0C0C0"/>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Arial" charset="0"/>
                          <a:ea typeface="Times New Roman" charset="0"/>
                          <a:cs typeface="Arial" charset="0"/>
                        </a:rPr>
                        <a:t>1,100</a:t>
                      </a:r>
                      <a:endParaRPr kumimoji="0" lang="en-US" sz="1400" b="0" i="0" u="none" strike="noStrike" cap="none" normalizeH="0" baseline="0">
                        <a:ln>
                          <a:noFill/>
                        </a:ln>
                        <a:solidFill>
                          <a:schemeClr val="tx1"/>
                        </a:solidFill>
                        <a:effectLst/>
                        <a:latin typeface="Times" charset="0"/>
                        <a:ea typeface="Times New Roman" charset="0"/>
                        <a:cs typeface="Arial" charset="0"/>
                      </a:endParaRP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0C0C0"/>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Arial" charset="0"/>
                          <a:ea typeface="Times New Roman" charset="0"/>
                          <a:cs typeface="Arial" charset="0"/>
                        </a:rPr>
                        <a:t>109</a:t>
                      </a:r>
                      <a:endParaRPr kumimoji="0" lang="en-US" sz="1400" b="0" i="0" u="none" strike="noStrike" cap="none" normalizeH="0" baseline="0">
                        <a:ln>
                          <a:noFill/>
                        </a:ln>
                        <a:solidFill>
                          <a:schemeClr val="tx1"/>
                        </a:solidFill>
                        <a:effectLst/>
                        <a:latin typeface="Times" charset="0"/>
                        <a:ea typeface="Times New Roman" charset="0"/>
                        <a:cs typeface="Arial" charset="0"/>
                      </a:endParaRP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0C0C0"/>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Arial" charset="0"/>
                          <a:ea typeface="Times New Roman" charset="0"/>
                          <a:cs typeface="Arial" charset="0"/>
                        </a:rPr>
                        <a:t>286</a:t>
                      </a:r>
                      <a:endParaRPr kumimoji="0" lang="en-US" sz="1400" b="0" i="0" u="none" strike="noStrike" cap="none" normalizeH="0" baseline="0">
                        <a:ln>
                          <a:noFill/>
                        </a:ln>
                        <a:solidFill>
                          <a:schemeClr val="tx1"/>
                        </a:solidFill>
                        <a:effectLst/>
                        <a:latin typeface="Times" charset="0"/>
                        <a:ea typeface="Times New Roman" charset="0"/>
                        <a:cs typeface="Arial" charset="0"/>
                      </a:endParaRP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0C0C0"/>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Arial" charset="0"/>
                          <a:ea typeface="Times New Roman" charset="0"/>
                          <a:cs typeface="Arial" charset="0"/>
                        </a:rPr>
                        <a:t>238</a:t>
                      </a:r>
                      <a:endParaRPr kumimoji="0" lang="en-US" sz="1400" b="0" i="0" u="none" strike="noStrike" cap="none" normalizeH="0" baseline="0">
                        <a:ln>
                          <a:noFill/>
                        </a:ln>
                        <a:solidFill>
                          <a:schemeClr val="tx1"/>
                        </a:solidFill>
                        <a:effectLst/>
                        <a:latin typeface="Times" charset="0"/>
                        <a:ea typeface="Times New Roman" charset="0"/>
                        <a:cs typeface="Arial" charset="0"/>
                      </a:endParaRP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0C0C0"/>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Arial" charset="0"/>
                          <a:ea typeface="Times New Roman" charset="0"/>
                          <a:cs typeface="Arial" charset="0"/>
                        </a:rPr>
                        <a:t>80</a:t>
                      </a:r>
                      <a:endParaRPr kumimoji="0" lang="en-US" sz="1400" b="0" i="0" u="none" strike="noStrike" cap="none" normalizeH="0" baseline="0">
                        <a:ln>
                          <a:noFill/>
                        </a:ln>
                        <a:solidFill>
                          <a:schemeClr val="tx1"/>
                        </a:solidFill>
                        <a:effectLst/>
                        <a:latin typeface="Times" charset="0"/>
                        <a:ea typeface="Times New Roman" charset="0"/>
                        <a:cs typeface="Arial" charset="0"/>
                      </a:endParaRP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0C0C0"/>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Arial" charset="0"/>
                          <a:ea typeface="Times New Roman" charset="0"/>
                          <a:cs typeface="Arial" charset="0"/>
                        </a:rPr>
                        <a:t>387</a:t>
                      </a:r>
                      <a:endParaRPr kumimoji="0" lang="en-US" sz="1400" b="0" i="0" u="none" strike="noStrike" cap="none" normalizeH="0" baseline="0">
                        <a:ln>
                          <a:noFill/>
                        </a:ln>
                        <a:solidFill>
                          <a:schemeClr val="tx1"/>
                        </a:solidFill>
                        <a:effectLst/>
                        <a:latin typeface="Times" charset="0"/>
                        <a:ea typeface="Times New Roman" charset="0"/>
                        <a:cs typeface="Arial" charset="0"/>
                      </a:endParaRP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0C0C0"/>
                    </a:solidFill>
                  </a:tcPr>
                </a:tc>
              </a:tr>
              <a:tr h="368300">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Arial" charset="0"/>
                          <a:ea typeface="Times New Roman" charset="0"/>
                          <a:cs typeface="Arial" charset="0"/>
                        </a:rPr>
                        <a:t>Total</a:t>
                      </a:r>
                      <a:endParaRPr kumimoji="0" lang="en-US" sz="1400" b="0" i="0" u="none" strike="noStrike" cap="none" normalizeH="0" baseline="0">
                        <a:ln>
                          <a:noFill/>
                        </a:ln>
                        <a:solidFill>
                          <a:schemeClr val="tx1"/>
                        </a:solidFill>
                        <a:effectLst/>
                        <a:latin typeface="Times" charset="0"/>
                        <a:ea typeface="Times New Roman" charset="0"/>
                        <a:cs typeface="Arial" charset="0"/>
                      </a:endParaRP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AEAEA"/>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Arial" charset="0"/>
                          <a:ea typeface="Times New Roman" charset="0"/>
                          <a:cs typeface="Arial" charset="0"/>
                        </a:rPr>
                        <a:t>6,406</a:t>
                      </a:r>
                      <a:endParaRPr kumimoji="0" lang="en-US" sz="1400" b="0" i="0" u="none" strike="noStrike" cap="none" normalizeH="0" baseline="0">
                        <a:ln>
                          <a:noFill/>
                        </a:ln>
                        <a:solidFill>
                          <a:schemeClr val="tx1"/>
                        </a:solidFill>
                        <a:effectLst/>
                        <a:latin typeface="Times" charset="0"/>
                        <a:ea typeface="Times New Roman" charset="0"/>
                        <a:cs typeface="Arial" charset="0"/>
                      </a:endParaRP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AEAEA"/>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Arial" charset="0"/>
                          <a:ea typeface="Times New Roman" charset="0"/>
                          <a:cs typeface="Arial" charset="0"/>
                        </a:rPr>
                        <a:t>943</a:t>
                      </a:r>
                      <a:endParaRPr kumimoji="0" lang="en-US" sz="1400" b="0" i="0" u="none" strike="noStrike" cap="none" normalizeH="0" baseline="0">
                        <a:ln>
                          <a:noFill/>
                        </a:ln>
                        <a:solidFill>
                          <a:schemeClr val="tx1"/>
                        </a:solidFill>
                        <a:effectLst/>
                        <a:latin typeface="Times" charset="0"/>
                        <a:ea typeface="Times New Roman" charset="0"/>
                        <a:cs typeface="Arial" charset="0"/>
                      </a:endParaRP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AEAEA"/>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Arial" charset="0"/>
                          <a:ea typeface="Times New Roman" charset="0"/>
                          <a:cs typeface="Arial" charset="0"/>
                        </a:rPr>
                        <a:t>1,364</a:t>
                      </a:r>
                      <a:endParaRPr kumimoji="0" lang="en-US" sz="1400" b="0" i="0" u="none" strike="noStrike" cap="none" normalizeH="0" baseline="0">
                        <a:ln>
                          <a:noFill/>
                        </a:ln>
                        <a:solidFill>
                          <a:schemeClr val="tx1"/>
                        </a:solidFill>
                        <a:effectLst/>
                        <a:latin typeface="Times" charset="0"/>
                        <a:ea typeface="Times New Roman" charset="0"/>
                        <a:cs typeface="Arial" charset="0"/>
                      </a:endParaRP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AEAEA"/>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Arial" charset="0"/>
                          <a:ea typeface="Times New Roman" charset="0"/>
                          <a:cs typeface="Arial" charset="0"/>
                        </a:rPr>
                        <a:t>1,431</a:t>
                      </a:r>
                      <a:endParaRPr kumimoji="0" lang="en-US" sz="1400" b="0" i="0" u="none" strike="noStrike" cap="none" normalizeH="0" baseline="0">
                        <a:ln>
                          <a:noFill/>
                        </a:ln>
                        <a:solidFill>
                          <a:schemeClr val="tx1"/>
                        </a:solidFill>
                        <a:effectLst/>
                        <a:latin typeface="Times" charset="0"/>
                        <a:ea typeface="Times New Roman" charset="0"/>
                        <a:cs typeface="Arial" charset="0"/>
                      </a:endParaRP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AEAEA"/>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Arial" charset="0"/>
                          <a:ea typeface="Times New Roman" charset="0"/>
                          <a:cs typeface="Arial" charset="0"/>
                        </a:rPr>
                        <a:t>348</a:t>
                      </a:r>
                      <a:endParaRPr kumimoji="0" lang="en-US" sz="1400" b="0" i="0" u="none" strike="noStrike" cap="none" normalizeH="0" baseline="0">
                        <a:ln>
                          <a:noFill/>
                        </a:ln>
                        <a:solidFill>
                          <a:schemeClr val="tx1"/>
                        </a:solidFill>
                        <a:effectLst/>
                        <a:latin typeface="Times" charset="0"/>
                        <a:ea typeface="Times New Roman" charset="0"/>
                        <a:cs typeface="Arial" charset="0"/>
                      </a:endParaRP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AEAEA"/>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Arial" charset="0"/>
                          <a:ea typeface="Times New Roman" charset="0"/>
                          <a:cs typeface="Arial" charset="0"/>
                        </a:rPr>
                        <a:t>2,321</a:t>
                      </a:r>
                      <a:endParaRPr kumimoji="0" lang="en-US" sz="1400" b="0" i="0" u="none" strike="noStrike" cap="none" normalizeH="0" baseline="0">
                        <a:ln>
                          <a:noFill/>
                        </a:ln>
                        <a:solidFill>
                          <a:schemeClr val="tx1"/>
                        </a:solidFill>
                        <a:effectLst/>
                        <a:latin typeface="Times" charset="0"/>
                        <a:ea typeface="Times New Roman" charset="0"/>
                        <a:cs typeface="Arial" charset="0"/>
                      </a:endParaRP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AEAEA"/>
                    </a:solidFill>
                  </a:tcPr>
                </a:tc>
              </a:tr>
              <a:tr h="339725">
                <a:tc gridSpan="7">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Arial" charset="0"/>
                          <a:ea typeface="Times New Roman" charset="0"/>
                          <a:cs typeface="Arial" charset="0"/>
                        </a:rPr>
                        <a:t>* Data are estimates based on available data; </a:t>
                      </a:r>
                      <a:r>
                        <a:rPr kumimoji="0" lang="en-US" sz="1200" b="0" i="0" u="none" strike="noStrike" cap="none" normalizeH="0" baseline="0">
                          <a:ln>
                            <a:noFill/>
                          </a:ln>
                          <a:solidFill>
                            <a:schemeClr val="tx1"/>
                          </a:solidFill>
                          <a:effectLst/>
                          <a:latin typeface="Arial" charset="0"/>
                          <a:ea typeface="Times New Roman" charset="0"/>
                          <a:cs typeface="Arial" charset="0"/>
                          <a:sym typeface="Symbol" charset="2"/>
                        </a:rPr>
                        <a:t></a:t>
                      </a:r>
                      <a:r>
                        <a:rPr kumimoji="0" lang="en-US" sz="1200" b="0" i="0" u="none" strike="noStrike" cap="none" normalizeH="0" baseline="0">
                          <a:ln>
                            <a:noFill/>
                          </a:ln>
                          <a:solidFill>
                            <a:schemeClr val="tx1"/>
                          </a:solidFill>
                          <a:effectLst/>
                          <a:latin typeface="Arial" charset="0"/>
                          <a:ea typeface="Times New Roman" charset="0"/>
                          <a:cs typeface="Arial" charset="0"/>
                        </a:rPr>
                        <a:t>The study is still enrolling patients.</a:t>
                      </a:r>
                      <a:r>
                        <a:rPr kumimoji="0" lang="en-US" sz="1400" b="0" i="0" u="none" strike="noStrike" cap="none" normalizeH="0" baseline="0">
                          <a:ln>
                            <a:noFill/>
                          </a:ln>
                          <a:solidFill>
                            <a:schemeClr val="tx1"/>
                          </a:solidFill>
                          <a:effectLst/>
                          <a:latin typeface="Arial" charset="0"/>
                          <a:ea typeface="Times New Roman" charset="0"/>
                          <a:cs typeface="Arial" charset="0"/>
                        </a:rPr>
                        <a:t> </a:t>
                      </a:r>
                      <a:r>
                        <a:rPr kumimoji="0" lang="en-US" sz="1200" b="0" i="0" u="none" strike="noStrike" cap="none" normalizeH="0" baseline="0">
                          <a:ln>
                            <a:noFill/>
                          </a:ln>
                          <a:solidFill>
                            <a:schemeClr val="tx1"/>
                          </a:solidFill>
                          <a:effectLst/>
                          <a:latin typeface="Arial" charset="0"/>
                          <a:ea typeface="Times New Roman" charset="0"/>
                          <a:cs typeface="Arial" charset="0"/>
                        </a:rPr>
                        <a:t>Subtype diagnoses are based on the TOAST criteria.</a:t>
                      </a:r>
                      <a:endParaRPr kumimoji="0" lang="en-US" sz="1200" b="0" i="0" u="none" strike="noStrike" cap="none" normalizeH="0" baseline="0">
                        <a:ln>
                          <a:noFill/>
                        </a:ln>
                        <a:solidFill>
                          <a:schemeClr val="tx1"/>
                        </a:solidFill>
                        <a:effectLst/>
                        <a:latin typeface="Arial" charset="0"/>
                        <a:ea typeface="Times New Roman" charset="0"/>
                        <a:cs typeface="Arial" charset="0"/>
                        <a:sym typeface="Symbol" charset="2"/>
                      </a:endParaRP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0C0C0"/>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bl>
          </a:graphicData>
        </a:graphic>
      </p:graphicFrame>
      <p:sp>
        <p:nvSpPr>
          <p:cNvPr id="85612" name="Rectangle 620"/>
          <p:cNvSpPr>
            <a:spLocks noGrp="1" noChangeArrowheads="1"/>
          </p:cNvSpPr>
          <p:nvPr>
            <p:ph type="title"/>
          </p:nvPr>
        </p:nvSpPr>
        <p:spPr>
          <a:xfrm>
            <a:off x="685800" y="609600"/>
            <a:ext cx="7772400" cy="1149350"/>
          </a:xfrm>
        </p:spPr>
        <p:txBody>
          <a:bodyPr/>
          <a:lstStyle/>
          <a:p>
            <a:r>
              <a:rPr lang="en-US" sz="3200">
                <a:ea typeface="Times New Roman" charset="0"/>
                <a:cs typeface="Arial" charset="0"/>
              </a:rPr>
              <a:t>Subtype Distribution in NINDS Study</a:t>
            </a:r>
          </a:p>
        </p:txBody>
      </p:sp>
      <p:sp>
        <p:nvSpPr>
          <p:cNvPr id="4" name="Rectangle 3"/>
          <p:cNvSpPr/>
          <p:nvPr/>
        </p:nvSpPr>
        <p:spPr>
          <a:xfrm>
            <a:off x="2628900" y="1581150"/>
            <a:ext cx="4000500" cy="4362450"/>
          </a:xfrm>
          <a:prstGeom prst="rect">
            <a:avLst/>
          </a:prstGeom>
          <a:noFill/>
          <a:ln w="57150" cmpd="sng">
            <a:solidFill>
              <a:srgbClr val="FFFF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graphicFrame>
        <p:nvGraphicFramePr>
          <p:cNvPr id="85829" name="Group 837"/>
          <p:cNvGraphicFramePr>
            <a:graphicFrameLocks noGrp="1"/>
          </p:cNvGraphicFramePr>
          <p:nvPr/>
        </p:nvGraphicFramePr>
        <p:xfrm>
          <a:off x="304800" y="1581150"/>
          <a:ext cx="8534400" cy="4877437"/>
        </p:xfrm>
        <a:graphic>
          <a:graphicData uri="http://schemas.openxmlformats.org/drawingml/2006/table">
            <a:tbl>
              <a:tblPr/>
              <a:tblGrid>
                <a:gridCol w="1108075"/>
                <a:gridCol w="1262063"/>
                <a:gridCol w="1516062"/>
                <a:gridCol w="985838"/>
                <a:gridCol w="1452562"/>
                <a:gridCol w="762000"/>
                <a:gridCol w="1447800"/>
              </a:tblGrid>
              <a:tr h="646113">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1400" b="1" i="0" u="none" strike="noStrike" cap="none" normalizeH="0" baseline="0">
                          <a:ln>
                            <a:noFill/>
                          </a:ln>
                          <a:solidFill>
                            <a:schemeClr val="bg1"/>
                          </a:solidFill>
                          <a:effectLst/>
                          <a:latin typeface="Arial" charset="0"/>
                          <a:ea typeface="Times New Roman" charset="0"/>
                          <a:cs typeface="Arial" charset="0"/>
                        </a:rPr>
                        <a:t>Study</a:t>
                      </a:r>
                      <a:endParaRPr kumimoji="0" lang="en-US" sz="1400" b="1" i="0" u="none" strike="noStrike" cap="none" normalizeH="0" baseline="0">
                        <a:ln>
                          <a:noFill/>
                        </a:ln>
                        <a:solidFill>
                          <a:schemeClr val="bg1"/>
                        </a:solidFill>
                        <a:effectLst/>
                        <a:latin typeface="Times" charset="0"/>
                        <a:ea typeface="Times New Roman" charset="0"/>
                        <a:cs typeface="Arial" charset="0"/>
                      </a:endParaRP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400" b="1" i="0" u="none" strike="noStrike" cap="none" normalizeH="0" baseline="0">
                          <a:ln>
                            <a:noFill/>
                          </a:ln>
                          <a:solidFill>
                            <a:schemeClr val="bg1"/>
                          </a:solidFill>
                          <a:effectLst/>
                          <a:latin typeface="Arial" charset="0"/>
                          <a:ea typeface="Times New Roman" charset="0"/>
                          <a:cs typeface="Arial" charset="0"/>
                        </a:rPr>
                        <a:t>All Ischemic Stroke </a:t>
                      </a:r>
                      <a:endParaRPr kumimoji="0" lang="en-US" sz="1400" b="1" i="0" u="none" strike="noStrike" cap="none" normalizeH="0" baseline="0">
                        <a:ln>
                          <a:noFill/>
                        </a:ln>
                        <a:solidFill>
                          <a:schemeClr val="bg1"/>
                        </a:solidFill>
                        <a:effectLst/>
                        <a:latin typeface="Times New Roman" charset="0"/>
                        <a:ea typeface="Times New Roman" charset="0"/>
                        <a:cs typeface="Arial"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en-US" sz="1400" b="1" i="0" u="none" strike="noStrike" cap="none" normalizeH="0" baseline="0">
                          <a:ln>
                            <a:noFill/>
                          </a:ln>
                          <a:solidFill>
                            <a:schemeClr val="bg1"/>
                          </a:solidFill>
                          <a:effectLst/>
                          <a:latin typeface="Arial" charset="0"/>
                          <a:ea typeface="Times New Roman" charset="0"/>
                          <a:cs typeface="Arial" charset="0"/>
                        </a:rPr>
                        <a:t>Cases</a:t>
                      </a:r>
                      <a:endParaRPr kumimoji="0" lang="en-US" sz="1400" b="1" i="0" u="none" strike="noStrike" cap="none" normalizeH="0" baseline="0">
                        <a:ln>
                          <a:noFill/>
                        </a:ln>
                        <a:solidFill>
                          <a:schemeClr val="bg1"/>
                        </a:solidFill>
                        <a:effectLst/>
                        <a:latin typeface="Times" charset="0"/>
                        <a:ea typeface="Times New Roman" charset="0"/>
                        <a:cs typeface="Arial" charset="0"/>
                      </a:endParaRP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400" b="1" i="0" u="none" strike="noStrike" cap="none" normalizeH="0" baseline="0">
                          <a:ln>
                            <a:noFill/>
                          </a:ln>
                          <a:solidFill>
                            <a:schemeClr val="bg1"/>
                          </a:solidFill>
                          <a:effectLst/>
                          <a:latin typeface="Arial" charset="0"/>
                          <a:ea typeface="Times New Roman" charset="0"/>
                          <a:cs typeface="Arial" charset="0"/>
                        </a:rPr>
                        <a:t>Atherosclerotic Cases</a:t>
                      </a:r>
                      <a:endParaRPr kumimoji="0" lang="en-US" sz="1400" b="1" i="0" u="none" strike="noStrike" cap="none" normalizeH="0" baseline="0">
                        <a:ln>
                          <a:noFill/>
                        </a:ln>
                        <a:solidFill>
                          <a:schemeClr val="bg1"/>
                        </a:solidFill>
                        <a:effectLst/>
                        <a:latin typeface="Times" charset="0"/>
                        <a:ea typeface="Times New Roman" charset="0"/>
                        <a:cs typeface="Arial" charset="0"/>
                      </a:endParaRP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400" b="1" i="0" u="none" strike="noStrike" cap="none" normalizeH="0" baseline="0">
                          <a:ln>
                            <a:noFill/>
                          </a:ln>
                          <a:solidFill>
                            <a:schemeClr val="bg1"/>
                          </a:solidFill>
                          <a:effectLst/>
                          <a:latin typeface="Arial" charset="0"/>
                          <a:ea typeface="Times New Roman" charset="0"/>
                          <a:cs typeface="Arial" charset="0"/>
                        </a:rPr>
                        <a:t>Lacunar Cases</a:t>
                      </a:r>
                      <a:endParaRPr kumimoji="0" lang="en-US" sz="1400" b="1" i="0" u="none" strike="noStrike" cap="none" normalizeH="0" baseline="0">
                        <a:ln>
                          <a:noFill/>
                        </a:ln>
                        <a:solidFill>
                          <a:schemeClr val="bg1"/>
                        </a:solidFill>
                        <a:effectLst/>
                        <a:latin typeface="Times" charset="0"/>
                        <a:ea typeface="Times New Roman" charset="0"/>
                        <a:cs typeface="Arial" charset="0"/>
                      </a:endParaRP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400" b="1" i="0" u="none" strike="noStrike" cap="none" normalizeH="0" baseline="0">
                          <a:ln>
                            <a:noFill/>
                          </a:ln>
                          <a:solidFill>
                            <a:schemeClr val="bg1"/>
                          </a:solidFill>
                          <a:effectLst/>
                          <a:latin typeface="Arial" charset="0"/>
                          <a:ea typeface="Times New Roman" charset="0"/>
                          <a:cs typeface="Arial" charset="0"/>
                        </a:rPr>
                        <a:t>Cardioembolic Cases</a:t>
                      </a:r>
                      <a:endParaRPr kumimoji="0" lang="en-US" sz="1400" b="1" i="0" u="none" strike="noStrike" cap="none" normalizeH="0" baseline="0">
                        <a:ln>
                          <a:noFill/>
                        </a:ln>
                        <a:solidFill>
                          <a:schemeClr val="bg1"/>
                        </a:solidFill>
                        <a:effectLst/>
                        <a:latin typeface="Times" charset="0"/>
                        <a:ea typeface="Times New Roman" charset="0"/>
                        <a:cs typeface="Arial" charset="0"/>
                      </a:endParaRP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400" b="1" i="0" u="none" strike="noStrike" cap="none" normalizeH="0" baseline="0">
                          <a:ln>
                            <a:noFill/>
                          </a:ln>
                          <a:solidFill>
                            <a:schemeClr val="bg1"/>
                          </a:solidFill>
                          <a:effectLst/>
                          <a:latin typeface="Arial" charset="0"/>
                          <a:ea typeface="Times New Roman" charset="0"/>
                          <a:cs typeface="Arial" charset="0"/>
                        </a:rPr>
                        <a:t>Other</a:t>
                      </a:r>
                      <a:endParaRPr kumimoji="0" lang="en-US" sz="1400" b="1" i="0" u="none" strike="noStrike" cap="none" normalizeH="0" baseline="0">
                        <a:ln>
                          <a:noFill/>
                        </a:ln>
                        <a:solidFill>
                          <a:schemeClr val="bg1"/>
                        </a:solidFill>
                        <a:effectLst/>
                        <a:latin typeface="Times" charset="0"/>
                        <a:ea typeface="Times New Roman" charset="0"/>
                        <a:cs typeface="Arial" charset="0"/>
                      </a:endParaRP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400" b="1" i="0" u="none" strike="noStrike" cap="none" normalizeH="0" baseline="0">
                          <a:ln>
                            <a:noFill/>
                          </a:ln>
                          <a:solidFill>
                            <a:schemeClr val="bg1"/>
                          </a:solidFill>
                          <a:effectLst/>
                          <a:latin typeface="Arial" charset="0"/>
                          <a:ea typeface="Times New Roman" charset="0"/>
                          <a:cs typeface="Arial" charset="0"/>
                        </a:rPr>
                        <a:t>Undetermined</a:t>
                      </a:r>
                      <a:endParaRPr kumimoji="0" lang="en-US" sz="1400" b="1" i="0" u="none" strike="noStrike" cap="none" normalizeH="0" baseline="0">
                        <a:ln>
                          <a:noFill/>
                        </a:ln>
                        <a:solidFill>
                          <a:schemeClr val="bg1"/>
                        </a:solidFill>
                        <a:effectLst/>
                        <a:latin typeface="Times" charset="0"/>
                        <a:ea typeface="Times New Roman" charset="0"/>
                        <a:cs typeface="Arial" charset="0"/>
                      </a:endParaRP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tr>
              <a:tr h="357188">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Arial" charset="0"/>
                          <a:ea typeface="Times New Roman" charset="0"/>
                          <a:cs typeface="Arial" charset="0"/>
                        </a:rPr>
                        <a:t>ISGS </a:t>
                      </a:r>
                      <a:endParaRPr kumimoji="0" lang="en-US" sz="1400" b="0" i="0" u="none" strike="noStrike" cap="none" normalizeH="0" baseline="0">
                        <a:ln>
                          <a:noFill/>
                        </a:ln>
                        <a:solidFill>
                          <a:schemeClr val="tx1"/>
                        </a:solidFill>
                        <a:effectLst/>
                        <a:latin typeface="Times" charset="0"/>
                        <a:ea typeface="Times New Roman" charset="0"/>
                        <a:cs typeface="Arial" charset="0"/>
                      </a:endParaRP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0C0C0"/>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Arial" charset="0"/>
                          <a:ea typeface="Times New Roman" charset="0"/>
                          <a:cs typeface="Arial" charset="0"/>
                        </a:rPr>
                        <a:t>656</a:t>
                      </a:r>
                      <a:endParaRPr kumimoji="0" lang="en-US" sz="1400" b="0" i="0" u="none" strike="noStrike" cap="none" normalizeH="0" baseline="0">
                        <a:ln>
                          <a:noFill/>
                        </a:ln>
                        <a:solidFill>
                          <a:schemeClr val="tx1"/>
                        </a:solidFill>
                        <a:effectLst/>
                        <a:latin typeface="Times" charset="0"/>
                        <a:ea typeface="Times New Roman" charset="0"/>
                        <a:cs typeface="Arial" charset="0"/>
                      </a:endParaRP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0C0C0"/>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Arial" charset="0"/>
                          <a:ea typeface="Times New Roman" charset="0"/>
                          <a:cs typeface="Arial" charset="0"/>
                        </a:rPr>
                        <a:t>127</a:t>
                      </a:r>
                      <a:endParaRPr kumimoji="0" lang="en-US" sz="1400" b="0" i="0" u="none" strike="noStrike" cap="none" normalizeH="0" baseline="0">
                        <a:ln>
                          <a:noFill/>
                        </a:ln>
                        <a:solidFill>
                          <a:schemeClr val="tx1"/>
                        </a:solidFill>
                        <a:effectLst/>
                        <a:latin typeface="Times" charset="0"/>
                        <a:ea typeface="Times New Roman" charset="0"/>
                        <a:cs typeface="Arial" charset="0"/>
                      </a:endParaRP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0C0C0"/>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Arial" charset="0"/>
                          <a:ea typeface="Times New Roman" charset="0"/>
                          <a:cs typeface="Arial" charset="0"/>
                        </a:rPr>
                        <a:t>114</a:t>
                      </a:r>
                      <a:endParaRPr kumimoji="0" lang="en-US" sz="1400" b="0" i="0" u="none" strike="noStrike" cap="none" normalizeH="0" baseline="0">
                        <a:ln>
                          <a:noFill/>
                        </a:ln>
                        <a:solidFill>
                          <a:schemeClr val="tx1"/>
                        </a:solidFill>
                        <a:effectLst/>
                        <a:latin typeface="Times" charset="0"/>
                        <a:ea typeface="Times New Roman" charset="0"/>
                        <a:cs typeface="Arial" charset="0"/>
                      </a:endParaRP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0C0C0"/>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Arial" charset="0"/>
                          <a:ea typeface="Times New Roman" charset="0"/>
                          <a:cs typeface="Arial" charset="0"/>
                        </a:rPr>
                        <a:t>160</a:t>
                      </a:r>
                      <a:endParaRPr kumimoji="0" lang="en-US" sz="1400" b="0" i="0" u="none" strike="noStrike" cap="none" normalizeH="0" baseline="0">
                        <a:ln>
                          <a:noFill/>
                        </a:ln>
                        <a:solidFill>
                          <a:schemeClr val="tx1"/>
                        </a:solidFill>
                        <a:effectLst/>
                        <a:latin typeface="Times" charset="0"/>
                        <a:ea typeface="Times New Roman" charset="0"/>
                        <a:cs typeface="Arial" charset="0"/>
                      </a:endParaRP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0C0C0"/>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Arial" charset="0"/>
                          <a:ea typeface="Times New Roman" charset="0"/>
                          <a:cs typeface="Arial" charset="0"/>
                        </a:rPr>
                        <a:t>30</a:t>
                      </a:r>
                      <a:endParaRPr kumimoji="0" lang="en-US" sz="1400" b="0" i="0" u="none" strike="noStrike" cap="none" normalizeH="0" baseline="0">
                        <a:ln>
                          <a:noFill/>
                        </a:ln>
                        <a:solidFill>
                          <a:schemeClr val="tx1"/>
                        </a:solidFill>
                        <a:effectLst/>
                        <a:latin typeface="Times" charset="0"/>
                        <a:ea typeface="Times New Roman" charset="0"/>
                        <a:cs typeface="Arial" charset="0"/>
                      </a:endParaRP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0C0C0"/>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Arial" charset="0"/>
                          <a:ea typeface="Times New Roman" charset="0"/>
                          <a:cs typeface="Arial" charset="0"/>
                        </a:rPr>
                        <a:t>225</a:t>
                      </a:r>
                      <a:endParaRPr kumimoji="0" lang="en-US" sz="1400" b="0" i="0" u="none" strike="noStrike" cap="none" normalizeH="0" baseline="0">
                        <a:ln>
                          <a:noFill/>
                        </a:ln>
                        <a:solidFill>
                          <a:schemeClr val="tx1"/>
                        </a:solidFill>
                        <a:effectLst/>
                        <a:latin typeface="Times" charset="0"/>
                        <a:ea typeface="Times New Roman" charset="0"/>
                        <a:cs typeface="Arial" charset="0"/>
                      </a:endParaRP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0C0C0"/>
                    </a:solidFill>
                  </a:tcPr>
                </a:tc>
              </a:tr>
              <a:tr h="368300">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Arial" charset="0"/>
                          <a:ea typeface="Times New Roman" charset="0"/>
                          <a:cs typeface="Arial" charset="0"/>
                        </a:rPr>
                        <a:t>SWISS </a:t>
                      </a:r>
                      <a:r>
                        <a:rPr kumimoji="0" lang="en-US" sz="1400" b="0" i="0" u="none" strike="noStrike" cap="none" normalizeH="0" baseline="0">
                          <a:ln>
                            <a:noFill/>
                          </a:ln>
                          <a:solidFill>
                            <a:schemeClr val="tx1"/>
                          </a:solidFill>
                          <a:effectLst/>
                          <a:latin typeface="Arial" charset="0"/>
                          <a:ea typeface="Times New Roman" charset="0"/>
                          <a:cs typeface="Arial" charset="0"/>
                          <a:sym typeface="Symbol" charset="2"/>
                        </a:rPr>
                        <a:t></a:t>
                      </a: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AEAEA"/>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Arial" charset="0"/>
                          <a:ea typeface="Times New Roman" charset="0"/>
                          <a:cs typeface="Arial" charset="0"/>
                        </a:rPr>
                        <a:t>560</a:t>
                      </a:r>
                      <a:endParaRPr kumimoji="0" lang="en-US" sz="1400" b="0" i="0" u="none" strike="noStrike" cap="none" normalizeH="0" baseline="0">
                        <a:ln>
                          <a:noFill/>
                        </a:ln>
                        <a:solidFill>
                          <a:schemeClr val="tx1"/>
                        </a:solidFill>
                        <a:effectLst/>
                        <a:latin typeface="Times" charset="0"/>
                        <a:ea typeface="Times New Roman" charset="0"/>
                        <a:cs typeface="Arial" charset="0"/>
                      </a:endParaRP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AEAEA"/>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Arial" charset="0"/>
                          <a:ea typeface="Times New Roman" charset="0"/>
                          <a:cs typeface="Arial" charset="0"/>
                        </a:rPr>
                        <a:t>129</a:t>
                      </a:r>
                      <a:endParaRPr kumimoji="0" lang="en-US" sz="1400" b="0" i="0" u="none" strike="noStrike" cap="none" normalizeH="0" baseline="0">
                        <a:ln>
                          <a:noFill/>
                        </a:ln>
                        <a:solidFill>
                          <a:schemeClr val="tx1"/>
                        </a:solidFill>
                        <a:effectLst/>
                        <a:latin typeface="Times" charset="0"/>
                        <a:ea typeface="Times New Roman" charset="0"/>
                        <a:cs typeface="Arial" charset="0"/>
                      </a:endParaRP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AEAEA"/>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Arial" charset="0"/>
                          <a:ea typeface="Times New Roman" charset="0"/>
                          <a:cs typeface="Arial" charset="0"/>
                        </a:rPr>
                        <a:t>179</a:t>
                      </a:r>
                      <a:endParaRPr kumimoji="0" lang="en-US" sz="1400" b="0" i="0" u="none" strike="noStrike" cap="none" normalizeH="0" baseline="0">
                        <a:ln>
                          <a:noFill/>
                        </a:ln>
                        <a:solidFill>
                          <a:schemeClr val="tx1"/>
                        </a:solidFill>
                        <a:effectLst/>
                        <a:latin typeface="Times" charset="0"/>
                        <a:ea typeface="Times New Roman" charset="0"/>
                        <a:cs typeface="Arial" charset="0"/>
                      </a:endParaRP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AEAEA"/>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Arial" charset="0"/>
                          <a:ea typeface="Times New Roman" charset="0"/>
                          <a:cs typeface="Arial" charset="0"/>
                        </a:rPr>
                        <a:t>57</a:t>
                      </a:r>
                      <a:endParaRPr kumimoji="0" lang="en-US" sz="1400" b="0" i="0" u="none" strike="noStrike" cap="none" normalizeH="0" baseline="0">
                        <a:ln>
                          <a:noFill/>
                        </a:ln>
                        <a:solidFill>
                          <a:schemeClr val="tx1"/>
                        </a:solidFill>
                        <a:effectLst/>
                        <a:latin typeface="Times" charset="0"/>
                        <a:ea typeface="Times New Roman" charset="0"/>
                        <a:cs typeface="Arial" charset="0"/>
                      </a:endParaRP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AEAEA"/>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Arial" charset="0"/>
                          <a:ea typeface="Times New Roman" charset="0"/>
                          <a:cs typeface="Arial" charset="0"/>
                        </a:rPr>
                        <a:t>23</a:t>
                      </a:r>
                      <a:endParaRPr kumimoji="0" lang="en-US" sz="1400" b="0" i="0" u="none" strike="noStrike" cap="none" normalizeH="0" baseline="0">
                        <a:ln>
                          <a:noFill/>
                        </a:ln>
                        <a:solidFill>
                          <a:schemeClr val="tx1"/>
                        </a:solidFill>
                        <a:effectLst/>
                        <a:latin typeface="Times" charset="0"/>
                        <a:ea typeface="Times New Roman" charset="0"/>
                        <a:cs typeface="Arial" charset="0"/>
                      </a:endParaRP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AEAEA"/>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Arial" charset="0"/>
                          <a:ea typeface="Times New Roman" charset="0"/>
                          <a:cs typeface="Arial" charset="0"/>
                        </a:rPr>
                        <a:t>172</a:t>
                      </a:r>
                      <a:endParaRPr kumimoji="0" lang="en-US" sz="1400" b="0" i="0" u="none" strike="noStrike" cap="none" normalizeH="0" baseline="0">
                        <a:ln>
                          <a:noFill/>
                        </a:ln>
                        <a:solidFill>
                          <a:schemeClr val="tx1"/>
                        </a:solidFill>
                        <a:effectLst/>
                        <a:latin typeface="Times" charset="0"/>
                        <a:ea typeface="Times New Roman" charset="0"/>
                        <a:cs typeface="Arial" charset="0"/>
                      </a:endParaRP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AEAEA"/>
                    </a:solidFill>
                  </a:tcPr>
                </a:tc>
              </a:tr>
              <a:tr h="368300">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Arial" charset="0"/>
                          <a:ea typeface="Times New Roman" charset="0"/>
                          <a:cs typeface="Arial" charset="0"/>
                        </a:rPr>
                        <a:t>GCNKSS</a:t>
                      </a:r>
                      <a:endParaRPr kumimoji="0" lang="en-US" sz="1400" b="0" i="0" u="none" strike="noStrike" cap="none" normalizeH="0" baseline="0">
                        <a:ln>
                          <a:noFill/>
                        </a:ln>
                        <a:solidFill>
                          <a:schemeClr val="tx1"/>
                        </a:solidFill>
                        <a:effectLst/>
                        <a:latin typeface="Times" charset="0"/>
                        <a:ea typeface="Times New Roman" charset="0"/>
                        <a:cs typeface="Arial" charset="0"/>
                      </a:endParaRP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0C0C0"/>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Arial" charset="0"/>
                          <a:ea typeface="Times New Roman" charset="0"/>
                          <a:cs typeface="Arial" charset="0"/>
                        </a:rPr>
                        <a:t>672</a:t>
                      </a:r>
                      <a:endParaRPr kumimoji="0" lang="en-US" sz="1400" b="0" i="0" u="none" strike="noStrike" cap="none" normalizeH="0" baseline="0">
                        <a:ln>
                          <a:noFill/>
                        </a:ln>
                        <a:solidFill>
                          <a:schemeClr val="tx1"/>
                        </a:solidFill>
                        <a:effectLst/>
                        <a:latin typeface="Times" charset="0"/>
                        <a:ea typeface="Times New Roman" charset="0"/>
                        <a:cs typeface="Arial" charset="0"/>
                      </a:endParaRP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0C0C0"/>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Arial" charset="0"/>
                          <a:ea typeface="Times New Roman" charset="0"/>
                          <a:cs typeface="Arial" charset="0"/>
                        </a:rPr>
                        <a:t>89</a:t>
                      </a:r>
                      <a:endParaRPr kumimoji="0" lang="en-US" sz="1400" b="0" i="0" u="none" strike="noStrike" cap="none" normalizeH="0" baseline="0">
                        <a:ln>
                          <a:noFill/>
                        </a:ln>
                        <a:solidFill>
                          <a:schemeClr val="tx1"/>
                        </a:solidFill>
                        <a:effectLst/>
                        <a:latin typeface="Times" charset="0"/>
                        <a:ea typeface="Times New Roman" charset="0"/>
                        <a:cs typeface="Arial" charset="0"/>
                      </a:endParaRP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0C0C0"/>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Arial" charset="0"/>
                          <a:ea typeface="Times New Roman" charset="0"/>
                          <a:cs typeface="Arial" charset="0"/>
                        </a:rPr>
                        <a:t>142</a:t>
                      </a:r>
                      <a:endParaRPr kumimoji="0" lang="en-US" sz="1400" b="0" i="0" u="none" strike="noStrike" cap="none" normalizeH="0" baseline="0">
                        <a:ln>
                          <a:noFill/>
                        </a:ln>
                        <a:solidFill>
                          <a:schemeClr val="tx1"/>
                        </a:solidFill>
                        <a:effectLst/>
                        <a:latin typeface="Times" charset="0"/>
                        <a:ea typeface="Times New Roman" charset="0"/>
                        <a:cs typeface="Arial" charset="0"/>
                      </a:endParaRP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0C0C0"/>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Arial" charset="0"/>
                          <a:ea typeface="Times New Roman" charset="0"/>
                          <a:cs typeface="Arial" charset="0"/>
                        </a:rPr>
                        <a:t>138</a:t>
                      </a:r>
                      <a:endParaRPr kumimoji="0" lang="en-US" sz="1400" b="0" i="0" u="none" strike="noStrike" cap="none" normalizeH="0" baseline="0">
                        <a:ln>
                          <a:noFill/>
                        </a:ln>
                        <a:solidFill>
                          <a:schemeClr val="tx1"/>
                        </a:solidFill>
                        <a:effectLst/>
                        <a:latin typeface="Times" charset="0"/>
                        <a:ea typeface="Times New Roman" charset="0"/>
                        <a:cs typeface="Arial" charset="0"/>
                      </a:endParaRP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0C0C0"/>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Arial" charset="0"/>
                          <a:ea typeface="Times New Roman" charset="0"/>
                          <a:cs typeface="Arial" charset="0"/>
                        </a:rPr>
                        <a:t>11</a:t>
                      </a:r>
                      <a:endParaRPr kumimoji="0" lang="en-US" sz="1400" b="0" i="0" u="none" strike="noStrike" cap="none" normalizeH="0" baseline="0">
                        <a:ln>
                          <a:noFill/>
                        </a:ln>
                        <a:solidFill>
                          <a:schemeClr val="tx1"/>
                        </a:solidFill>
                        <a:effectLst/>
                        <a:latin typeface="Times" charset="0"/>
                        <a:ea typeface="Times New Roman" charset="0"/>
                        <a:cs typeface="Arial" charset="0"/>
                      </a:endParaRP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0C0C0"/>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Arial" charset="0"/>
                          <a:ea typeface="Times New Roman" charset="0"/>
                          <a:cs typeface="Arial" charset="0"/>
                        </a:rPr>
                        <a:t>292</a:t>
                      </a:r>
                      <a:endParaRPr kumimoji="0" lang="en-US" sz="1400" b="0" i="0" u="none" strike="noStrike" cap="none" normalizeH="0" baseline="0">
                        <a:ln>
                          <a:noFill/>
                        </a:ln>
                        <a:solidFill>
                          <a:schemeClr val="tx1"/>
                        </a:solidFill>
                        <a:effectLst/>
                        <a:latin typeface="Times" charset="0"/>
                        <a:ea typeface="Times New Roman" charset="0"/>
                        <a:cs typeface="Arial" charset="0"/>
                      </a:endParaRP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0C0C0"/>
                    </a:solidFill>
                  </a:tcPr>
                </a:tc>
              </a:tr>
              <a:tr h="368300">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Arial" charset="0"/>
                          <a:ea typeface="Times New Roman" charset="0"/>
                          <a:cs typeface="Arial" charset="0"/>
                        </a:rPr>
                        <a:t>GASROS</a:t>
                      </a:r>
                      <a:r>
                        <a:rPr kumimoji="0" lang="en-US" sz="1400" b="0" i="0" u="none" strike="noStrike" cap="none" normalizeH="0" baseline="0">
                          <a:ln>
                            <a:noFill/>
                          </a:ln>
                          <a:solidFill>
                            <a:schemeClr val="tx1"/>
                          </a:solidFill>
                          <a:effectLst/>
                          <a:latin typeface="Arial" charset="0"/>
                          <a:ea typeface="Times New Roman" charset="0"/>
                          <a:cs typeface="Arial" charset="0"/>
                          <a:sym typeface="Symbol" charset="2"/>
                        </a:rPr>
                        <a:t></a:t>
                      </a:r>
                      <a:r>
                        <a:rPr kumimoji="0" lang="en-US" sz="1400" b="0" i="0" u="none" strike="noStrike" cap="none" normalizeH="0" baseline="0">
                          <a:ln>
                            <a:noFill/>
                          </a:ln>
                          <a:solidFill>
                            <a:schemeClr val="tx1"/>
                          </a:solidFill>
                          <a:effectLst/>
                          <a:latin typeface="Arial" charset="0"/>
                          <a:ea typeface="Times New Roman" charset="0"/>
                          <a:cs typeface="Arial" charset="0"/>
                        </a:rPr>
                        <a:t> </a:t>
                      </a:r>
                      <a:endParaRPr kumimoji="0" lang="en-US" sz="1400" b="0" i="0" u="none" strike="noStrike" cap="none" normalizeH="0" baseline="0">
                        <a:ln>
                          <a:noFill/>
                        </a:ln>
                        <a:solidFill>
                          <a:schemeClr val="tx1"/>
                        </a:solidFill>
                        <a:effectLst/>
                        <a:latin typeface="Arial" charset="0"/>
                        <a:ea typeface="Times New Roman" charset="0"/>
                        <a:cs typeface="Arial" charset="0"/>
                        <a:sym typeface="Symbol" charset="2"/>
                      </a:endParaRP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AEAEA"/>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Arial" charset="0"/>
                          <a:ea typeface="Times New Roman" charset="0"/>
                          <a:cs typeface="Arial" charset="0"/>
                        </a:rPr>
                        <a:t>887</a:t>
                      </a:r>
                      <a:endParaRPr kumimoji="0" lang="en-US" sz="1400" b="0" i="0" u="none" strike="noStrike" cap="none" normalizeH="0" baseline="0">
                        <a:ln>
                          <a:noFill/>
                        </a:ln>
                        <a:solidFill>
                          <a:schemeClr val="tx1"/>
                        </a:solidFill>
                        <a:effectLst/>
                        <a:latin typeface="Times" charset="0"/>
                        <a:ea typeface="Times New Roman" charset="0"/>
                        <a:cs typeface="Arial" charset="0"/>
                      </a:endParaRP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AEAEA"/>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Arial" charset="0"/>
                          <a:ea typeface="Times New Roman" charset="0"/>
                          <a:cs typeface="Arial" charset="0"/>
                        </a:rPr>
                        <a:t>167</a:t>
                      </a:r>
                      <a:endParaRPr kumimoji="0" lang="en-US" sz="1400" b="0" i="0" u="none" strike="noStrike" cap="none" normalizeH="0" baseline="0">
                        <a:ln>
                          <a:noFill/>
                        </a:ln>
                        <a:solidFill>
                          <a:schemeClr val="tx1"/>
                        </a:solidFill>
                        <a:effectLst/>
                        <a:latin typeface="Times" charset="0"/>
                        <a:ea typeface="Times New Roman" charset="0"/>
                        <a:cs typeface="Arial" charset="0"/>
                      </a:endParaRP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AEAEA"/>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Arial" charset="0"/>
                          <a:ea typeface="Times New Roman" charset="0"/>
                          <a:cs typeface="Arial" charset="0"/>
                        </a:rPr>
                        <a:t>92</a:t>
                      </a:r>
                      <a:endParaRPr kumimoji="0" lang="en-US" sz="1400" b="0" i="0" u="none" strike="noStrike" cap="none" normalizeH="0" baseline="0">
                        <a:ln>
                          <a:noFill/>
                        </a:ln>
                        <a:solidFill>
                          <a:schemeClr val="tx1"/>
                        </a:solidFill>
                        <a:effectLst/>
                        <a:latin typeface="Times" charset="0"/>
                        <a:ea typeface="Times New Roman" charset="0"/>
                        <a:cs typeface="Arial" charset="0"/>
                      </a:endParaRP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AEAEA"/>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Arial" charset="0"/>
                          <a:ea typeface="Times New Roman" charset="0"/>
                          <a:cs typeface="Arial" charset="0"/>
                        </a:rPr>
                        <a:t>335</a:t>
                      </a:r>
                      <a:endParaRPr kumimoji="0" lang="en-US" sz="1400" b="0" i="0" u="none" strike="noStrike" cap="none" normalizeH="0" baseline="0">
                        <a:ln>
                          <a:noFill/>
                        </a:ln>
                        <a:solidFill>
                          <a:schemeClr val="tx1"/>
                        </a:solidFill>
                        <a:effectLst/>
                        <a:latin typeface="Times" charset="0"/>
                        <a:ea typeface="Times New Roman" charset="0"/>
                        <a:cs typeface="Arial" charset="0"/>
                      </a:endParaRP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AEAEA"/>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Arial" charset="0"/>
                          <a:ea typeface="Times New Roman" charset="0"/>
                          <a:cs typeface="Arial" charset="0"/>
                        </a:rPr>
                        <a:t>82</a:t>
                      </a:r>
                      <a:endParaRPr kumimoji="0" lang="en-US" sz="1400" b="0" i="0" u="none" strike="noStrike" cap="none" normalizeH="0" baseline="0">
                        <a:ln>
                          <a:noFill/>
                        </a:ln>
                        <a:solidFill>
                          <a:schemeClr val="tx1"/>
                        </a:solidFill>
                        <a:effectLst/>
                        <a:latin typeface="Times" charset="0"/>
                        <a:ea typeface="Times New Roman" charset="0"/>
                        <a:cs typeface="Arial" charset="0"/>
                      </a:endParaRP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AEAEA"/>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Arial" charset="0"/>
                          <a:ea typeface="Times New Roman" charset="0"/>
                          <a:cs typeface="Arial" charset="0"/>
                        </a:rPr>
                        <a:t>211</a:t>
                      </a:r>
                      <a:endParaRPr kumimoji="0" lang="en-US" sz="1400" b="0" i="0" u="none" strike="noStrike" cap="none" normalizeH="0" baseline="0">
                        <a:ln>
                          <a:noFill/>
                        </a:ln>
                        <a:solidFill>
                          <a:schemeClr val="tx1"/>
                        </a:solidFill>
                        <a:effectLst/>
                        <a:latin typeface="Times" charset="0"/>
                        <a:ea typeface="Times New Roman" charset="0"/>
                        <a:cs typeface="Arial" charset="0"/>
                      </a:endParaRP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AEAEA"/>
                    </a:solidFill>
                  </a:tcPr>
                </a:tc>
              </a:tr>
              <a:tr h="369888">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Arial" charset="0"/>
                          <a:ea typeface="Times New Roman" charset="0"/>
                          <a:cs typeface="Arial" charset="0"/>
                        </a:rPr>
                        <a:t>NOMASS </a:t>
                      </a:r>
                      <a:endParaRPr kumimoji="0" lang="en-US" sz="1400" b="0" i="0" u="none" strike="noStrike" cap="none" normalizeH="0" baseline="0">
                        <a:ln>
                          <a:noFill/>
                        </a:ln>
                        <a:solidFill>
                          <a:schemeClr val="tx1"/>
                        </a:solidFill>
                        <a:effectLst/>
                        <a:latin typeface="Times" charset="0"/>
                        <a:ea typeface="Times New Roman" charset="0"/>
                        <a:cs typeface="Arial" charset="0"/>
                      </a:endParaRP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0C0C0"/>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Arial" charset="0"/>
                          <a:ea typeface="Times New Roman" charset="0"/>
                          <a:cs typeface="Arial" charset="0"/>
                        </a:rPr>
                        <a:t>624</a:t>
                      </a:r>
                      <a:endParaRPr kumimoji="0" lang="en-US" sz="1400" b="0" i="0" u="none" strike="noStrike" cap="none" normalizeH="0" baseline="0">
                        <a:ln>
                          <a:noFill/>
                        </a:ln>
                        <a:solidFill>
                          <a:schemeClr val="tx1"/>
                        </a:solidFill>
                        <a:effectLst/>
                        <a:latin typeface="Times" charset="0"/>
                        <a:ea typeface="Times New Roman" charset="0"/>
                        <a:cs typeface="Arial" charset="0"/>
                      </a:endParaRP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0C0C0"/>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Arial" charset="0"/>
                          <a:ea typeface="Times New Roman" charset="0"/>
                          <a:cs typeface="Arial" charset="0"/>
                        </a:rPr>
                        <a:t>90</a:t>
                      </a:r>
                      <a:endParaRPr kumimoji="0" lang="en-US" sz="1400" b="0" i="0" u="none" strike="noStrike" cap="none" normalizeH="0" baseline="0">
                        <a:ln>
                          <a:noFill/>
                        </a:ln>
                        <a:solidFill>
                          <a:schemeClr val="tx1"/>
                        </a:solidFill>
                        <a:effectLst/>
                        <a:latin typeface="Times" charset="0"/>
                        <a:ea typeface="Times New Roman" charset="0"/>
                        <a:cs typeface="Arial" charset="0"/>
                      </a:endParaRP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0C0C0"/>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Arial" charset="0"/>
                          <a:ea typeface="Times New Roman" charset="0"/>
                          <a:cs typeface="Arial" charset="0"/>
                        </a:rPr>
                        <a:t>147</a:t>
                      </a:r>
                      <a:endParaRPr kumimoji="0" lang="en-US" sz="1400" b="0" i="0" u="none" strike="noStrike" cap="none" normalizeH="0" baseline="0">
                        <a:ln>
                          <a:noFill/>
                        </a:ln>
                        <a:solidFill>
                          <a:schemeClr val="tx1"/>
                        </a:solidFill>
                        <a:effectLst/>
                        <a:latin typeface="Times" charset="0"/>
                        <a:ea typeface="Times New Roman" charset="0"/>
                        <a:cs typeface="Arial" charset="0"/>
                      </a:endParaRP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0C0C0"/>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Arial" charset="0"/>
                          <a:ea typeface="Times New Roman" charset="0"/>
                          <a:cs typeface="Arial" charset="0"/>
                        </a:rPr>
                        <a:t>129</a:t>
                      </a:r>
                      <a:endParaRPr kumimoji="0" lang="en-US" sz="1400" b="0" i="0" u="none" strike="noStrike" cap="none" normalizeH="0" baseline="0">
                        <a:ln>
                          <a:noFill/>
                        </a:ln>
                        <a:solidFill>
                          <a:schemeClr val="tx1"/>
                        </a:solidFill>
                        <a:effectLst/>
                        <a:latin typeface="Times" charset="0"/>
                        <a:ea typeface="Times New Roman" charset="0"/>
                        <a:cs typeface="Arial" charset="0"/>
                      </a:endParaRP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0C0C0"/>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Arial" charset="0"/>
                          <a:ea typeface="Times New Roman" charset="0"/>
                          <a:cs typeface="Arial" charset="0"/>
                        </a:rPr>
                        <a:t>24</a:t>
                      </a:r>
                      <a:endParaRPr kumimoji="0" lang="en-US" sz="1400" b="0" i="0" u="none" strike="noStrike" cap="none" normalizeH="0" baseline="0">
                        <a:ln>
                          <a:noFill/>
                        </a:ln>
                        <a:solidFill>
                          <a:schemeClr val="tx1"/>
                        </a:solidFill>
                        <a:effectLst/>
                        <a:latin typeface="Times" charset="0"/>
                        <a:ea typeface="Times New Roman" charset="0"/>
                        <a:cs typeface="Arial" charset="0"/>
                      </a:endParaRP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0C0C0"/>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Arial" charset="0"/>
                          <a:ea typeface="Times New Roman" charset="0"/>
                          <a:cs typeface="Arial" charset="0"/>
                        </a:rPr>
                        <a:t>234</a:t>
                      </a:r>
                      <a:endParaRPr kumimoji="0" lang="en-US" sz="1400" b="0" i="0" u="none" strike="noStrike" cap="none" normalizeH="0" baseline="0">
                        <a:ln>
                          <a:noFill/>
                        </a:ln>
                        <a:solidFill>
                          <a:schemeClr val="tx1"/>
                        </a:solidFill>
                        <a:effectLst/>
                        <a:latin typeface="Times" charset="0"/>
                        <a:ea typeface="Times New Roman" charset="0"/>
                        <a:cs typeface="Arial" charset="0"/>
                      </a:endParaRP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0C0C0"/>
                    </a:solidFill>
                  </a:tcPr>
                </a:tc>
              </a:tr>
              <a:tr h="354013">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Arial" charset="0"/>
                          <a:ea typeface="Times New Roman" charset="0"/>
                          <a:cs typeface="Arial" charset="0"/>
                        </a:rPr>
                        <a:t>BWYSS</a:t>
                      </a:r>
                      <a:endParaRPr kumimoji="0" lang="en-US" sz="1400" b="0" i="0" u="none" strike="noStrike" cap="none" normalizeH="0" baseline="0">
                        <a:ln>
                          <a:noFill/>
                        </a:ln>
                        <a:solidFill>
                          <a:schemeClr val="tx1"/>
                        </a:solidFill>
                        <a:effectLst/>
                        <a:latin typeface="Times" charset="0"/>
                        <a:ea typeface="Times New Roman" charset="0"/>
                        <a:cs typeface="Arial" charset="0"/>
                      </a:endParaRP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AEAEA"/>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Arial" charset="0"/>
                          <a:ea typeface="Times New Roman" charset="0"/>
                          <a:cs typeface="Arial" charset="0"/>
                        </a:rPr>
                        <a:t>892</a:t>
                      </a:r>
                      <a:endParaRPr kumimoji="0" lang="en-US" sz="1400" b="0" i="0" u="none" strike="noStrike" cap="none" normalizeH="0" baseline="0">
                        <a:ln>
                          <a:noFill/>
                        </a:ln>
                        <a:solidFill>
                          <a:schemeClr val="tx1"/>
                        </a:solidFill>
                        <a:effectLst/>
                        <a:latin typeface="Times" charset="0"/>
                        <a:ea typeface="Times New Roman" charset="0"/>
                        <a:cs typeface="Arial" charset="0"/>
                      </a:endParaRP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AEAEA"/>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Arial" charset="0"/>
                          <a:ea typeface="Times New Roman" charset="0"/>
                          <a:cs typeface="Arial" charset="0"/>
                        </a:rPr>
                        <a:t>65</a:t>
                      </a:r>
                      <a:endParaRPr kumimoji="0" lang="en-US" sz="1400" b="0" i="0" u="none" strike="noStrike" cap="none" normalizeH="0" baseline="0">
                        <a:ln>
                          <a:noFill/>
                        </a:ln>
                        <a:solidFill>
                          <a:schemeClr val="tx1"/>
                        </a:solidFill>
                        <a:effectLst/>
                        <a:latin typeface="Times" charset="0"/>
                        <a:ea typeface="Times New Roman" charset="0"/>
                        <a:cs typeface="Arial" charset="0"/>
                      </a:endParaRP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AEAEA"/>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Arial" charset="0"/>
                          <a:ea typeface="Times New Roman" charset="0"/>
                          <a:cs typeface="Arial" charset="0"/>
                        </a:rPr>
                        <a:t>145</a:t>
                      </a:r>
                      <a:endParaRPr kumimoji="0" lang="en-US" sz="1400" b="0" i="0" u="none" strike="noStrike" cap="none" normalizeH="0" baseline="0">
                        <a:ln>
                          <a:noFill/>
                        </a:ln>
                        <a:solidFill>
                          <a:schemeClr val="tx1"/>
                        </a:solidFill>
                        <a:effectLst/>
                        <a:latin typeface="Times" charset="0"/>
                        <a:ea typeface="Times New Roman" charset="0"/>
                        <a:cs typeface="Arial" charset="0"/>
                      </a:endParaRP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AEAEA"/>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Arial" charset="0"/>
                          <a:ea typeface="Times New Roman" charset="0"/>
                          <a:cs typeface="Arial" charset="0"/>
                        </a:rPr>
                        <a:t>177</a:t>
                      </a:r>
                      <a:endParaRPr kumimoji="0" lang="en-US" sz="1400" b="0" i="0" u="none" strike="noStrike" cap="none" normalizeH="0" baseline="0">
                        <a:ln>
                          <a:noFill/>
                        </a:ln>
                        <a:solidFill>
                          <a:schemeClr val="tx1"/>
                        </a:solidFill>
                        <a:effectLst/>
                        <a:latin typeface="Times" charset="0"/>
                        <a:ea typeface="Times New Roman" charset="0"/>
                        <a:cs typeface="Arial" charset="0"/>
                      </a:endParaRP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AEAEA"/>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Arial" charset="0"/>
                          <a:ea typeface="Times New Roman" charset="0"/>
                          <a:cs typeface="Arial" charset="0"/>
                        </a:rPr>
                        <a:t>55</a:t>
                      </a:r>
                      <a:endParaRPr kumimoji="0" lang="en-US" sz="1400" b="0" i="0" u="none" strike="noStrike" cap="none" normalizeH="0" baseline="0">
                        <a:ln>
                          <a:noFill/>
                        </a:ln>
                        <a:solidFill>
                          <a:schemeClr val="tx1"/>
                        </a:solidFill>
                        <a:effectLst/>
                        <a:latin typeface="Times" charset="0"/>
                        <a:ea typeface="Times New Roman" charset="0"/>
                        <a:cs typeface="Arial" charset="0"/>
                      </a:endParaRP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AEAEA"/>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Arial" charset="0"/>
                          <a:ea typeface="Times New Roman" charset="0"/>
                          <a:cs typeface="Arial" charset="0"/>
                        </a:rPr>
                        <a:t>451</a:t>
                      </a:r>
                      <a:endParaRPr kumimoji="0" lang="en-US" sz="1400" b="0" i="0" u="none" strike="noStrike" cap="none" normalizeH="0" baseline="0">
                        <a:ln>
                          <a:noFill/>
                        </a:ln>
                        <a:solidFill>
                          <a:schemeClr val="tx1"/>
                        </a:solidFill>
                        <a:effectLst/>
                        <a:latin typeface="Times" charset="0"/>
                        <a:ea typeface="Times New Roman" charset="0"/>
                        <a:cs typeface="Arial" charset="0"/>
                      </a:endParaRP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AEAEA"/>
                    </a:solidFill>
                  </a:tcPr>
                </a:tc>
              </a:tr>
              <a:tr h="355600">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Arial" charset="0"/>
                          <a:ea typeface="Times New Roman" charset="0"/>
                          <a:cs typeface="Arial" charset="0"/>
                        </a:rPr>
                        <a:t>NHS</a:t>
                      </a:r>
                      <a:endParaRPr kumimoji="0" lang="en-US" sz="1400" b="0" i="0" u="none" strike="noStrike" cap="none" normalizeH="0" baseline="0">
                        <a:ln>
                          <a:noFill/>
                        </a:ln>
                        <a:solidFill>
                          <a:schemeClr val="tx1"/>
                        </a:solidFill>
                        <a:effectLst/>
                        <a:latin typeface="Times" charset="0"/>
                        <a:ea typeface="Times New Roman" charset="0"/>
                        <a:cs typeface="Arial" charset="0"/>
                      </a:endParaRP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0C0C0"/>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Arial" charset="0"/>
                          <a:ea typeface="Times New Roman" charset="0"/>
                          <a:cs typeface="Arial" charset="0"/>
                        </a:rPr>
                        <a:t>515</a:t>
                      </a:r>
                      <a:endParaRPr kumimoji="0" lang="en-US" sz="1400" b="0" i="0" u="none" strike="noStrike" cap="none" normalizeH="0" baseline="0">
                        <a:ln>
                          <a:noFill/>
                        </a:ln>
                        <a:solidFill>
                          <a:schemeClr val="tx1"/>
                        </a:solidFill>
                        <a:effectLst/>
                        <a:latin typeface="Times" charset="0"/>
                        <a:ea typeface="Times New Roman" charset="0"/>
                        <a:cs typeface="Arial" charset="0"/>
                      </a:endParaRP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0C0C0"/>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Arial" charset="0"/>
                          <a:ea typeface="Times New Roman" charset="0"/>
                          <a:cs typeface="Arial" charset="0"/>
                        </a:rPr>
                        <a:t>85</a:t>
                      </a:r>
                      <a:endParaRPr kumimoji="0" lang="en-US" sz="1400" b="0" i="0" u="none" strike="noStrike" cap="none" normalizeH="0" baseline="0">
                        <a:ln>
                          <a:noFill/>
                        </a:ln>
                        <a:solidFill>
                          <a:schemeClr val="tx1"/>
                        </a:solidFill>
                        <a:effectLst/>
                        <a:latin typeface="Times" charset="0"/>
                        <a:ea typeface="Times New Roman" charset="0"/>
                        <a:cs typeface="Arial" charset="0"/>
                      </a:endParaRP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0C0C0"/>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Arial" charset="0"/>
                          <a:ea typeface="Times New Roman" charset="0"/>
                          <a:cs typeface="Arial" charset="0"/>
                        </a:rPr>
                        <a:t>131</a:t>
                      </a:r>
                      <a:endParaRPr kumimoji="0" lang="en-US" sz="1400" b="0" i="0" u="none" strike="noStrike" cap="none" normalizeH="0" baseline="0">
                        <a:ln>
                          <a:noFill/>
                        </a:ln>
                        <a:solidFill>
                          <a:schemeClr val="tx1"/>
                        </a:solidFill>
                        <a:effectLst/>
                        <a:latin typeface="Times" charset="0"/>
                        <a:ea typeface="Times New Roman" charset="0"/>
                        <a:cs typeface="Arial" charset="0"/>
                      </a:endParaRP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0C0C0"/>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Arial" charset="0"/>
                          <a:ea typeface="Times New Roman" charset="0"/>
                          <a:cs typeface="Arial" charset="0"/>
                        </a:rPr>
                        <a:t>100</a:t>
                      </a:r>
                      <a:endParaRPr kumimoji="0" lang="en-US" sz="1400" b="0" i="0" u="none" strike="noStrike" cap="none" normalizeH="0" baseline="0">
                        <a:ln>
                          <a:noFill/>
                        </a:ln>
                        <a:solidFill>
                          <a:schemeClr val="tx1"/>
                        </a:solidFill>
                        <a:effectLst/>
                        <a:latin typeface="Times" charset="0"/>
                        <a:ea typeface="Times New Roman" charset="0"/>
                        <a:cs typeface="Arial" charset="0"/>
                      </a:endParaRP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0C0C0"/>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Arial" charset="0"/>
                          <a:ea typeface="Times New Roman" charset="0"/>
                          <a:cs typeface="Arial" charset="0"/>
                        </a:rPr>
                        <a:t>22</a:t>
                      </a:r>
                      <a:endParaRPr kumimoji="0" lang="en-US" sz="1400" b="0" i="0" u="none" strike="noStrike" cap="none" normalizeH="0" baseline="0">
                        <a:ln>
                          <a:noFill/>
                        </a:ln>
                        <a:solidFill>
                          <a:schemeClr val="tx1"/>
                        </a:solidFill>
                        <a:effectLst/>
                        <a:latin typeface="Times" charset="0"/>
                        <a:ea typeface="Times New Roman" charset="0"/>
                        <a:cs typeface="Arial" charset="0"/>
                      </a:endParaRP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0C0C0"/>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Arial" charset="0"/>
                          <a:ea typeface="Times New Roman" charset="0"/>
                          <a:cs typeface="Arial" charset="0"/>
                        </a:rPr>
                        <a:t>177</a:t>
                      </a:r>
                      <a:endParaRPr kumimoji="0" lang="en-US" sz="1400" b="0" i="0" u="none" strike="noStrike" cap="none" normalizeH="0" baseline="0">
                        <a:ln>
                          <a:noFill/>
                        </a:ln>
                        <a:solidFill>
                          <a:schemeClr val="tx1"/>
                        </a:solidFill>
                        <a:effectLst/>
                        <a:latin typeface="Times" charset="0"/>
                        <a:ea typeface="Times New Roman" charset="0"/>
                        <a:cs typeface="Arial" charset="0"/>
                      </a:endParaRP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0C0C0"/>
                    </a:solidFill>
                  </a:tcPr>
                </a:tc>
              </a:tr>
              <a:tr h="368300">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Arial" charset="0"/>
                          <a:ea typeface="Times New Roman" charset="0"/>
                          <a:cs typeface="Arial" charset="0"/>
                        </a:rPr>
                        <a:t>REGARDS </a:t>
                      </a:r>
                      <a:endParaRPr kumimoji="0" lang="en-US" sz="1400" b="0" i="0" u="none" strike="noStrike" cap="none" normalizeH="0" baseline="0">
                        <a:ln>
                          <a:noFill/>
                        </a:ln>
                        <a:solidFill>
                          <a:schemeClr val="tx1"/>
                        </a:solidFill>
                        <a:effectLst/>
                        <a:latin typeface="Times" charset="0"/>
                        <a:ea typeface="Times New Roman" charset="0"/>
                        <a:cs typeface="Arial" charset="0"/>
                      </a:endParaRP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AEAEA"/>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Arial" charset="0"/>
                          <a:ea typeface="Times New Roman" charset="0"/>
                          <a:cs typeface="Arial" charset="0"/>
                        </a:rPr>
                        <a:t>500</a:t>
                      </a:r>
                      <a:endParaRPr kumimoji="0" lang="en-US" sz="1400" b="0" i="0" u="none" strike="noStrike" cap="none" normalizeH="0" baseline="0">
                        <a:ln>
                          <a:noFill/>
                        </a:ln>
                        <a:solidFill>
                          <a:schemeClr val="tx1"/>
                        </a:solidFill>
                        <a:effectLst/>
                        <a:latin typeface="Times" charset="0"/>
                        <a:ea typeface="Times New Roman" charset="0"/>
                        <a:cs typeface="Arial" charset="0"/>
                      </a:endParaRP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AEAEA"/>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Arial" charset="0"/>
                          <a:ea typeface="Times New Roman" charset="0"/>
                          <a:cs typeface="Arial" charset="0"/>
                        </a:rPr>
                        <a:t>82</a:t>
                      </a:r>
                      <a:endParaRPr kumimoji="0" lang="en-US" sz="1400" b="0" i="0" u="none" strike="noStrike" cap="none" normalizeH="0" baseline="0">
                        <a:ln>
                          <a:noFill/>
                        </a:ln>
                        <a:solidFill>
                          <a:schemeClr val="tx1"/>
                        </a:solidFill>
                        <a:effectLst/>
                        <a:latin typeface="Times" charset="0"/>
                        <a:ea typeface="Times New Roman" charset="0"/>
                        <a:cs typeface="Arial" charset="0"/>
                      </a:endParaRP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AEAEA"/>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Arial" charset="0"/>
                          <a:ea typeface="Times New Roman" charset="0"/>
                          <a:cs typeface="Arial" charset="0"/>
                        </a:rPr>
                        <a:t>128</a:t>
                      </a:r>
                      <a:endParaRPr kumimoji="0" lang="en-US" sz="1400" b="0" i="0" u="none" strike="noStrike" cap="none" normalizeH="0" baseline="0">
                        <a:ln>
                          <a:noFill/>
                        </a:ln>
                        <a:solidFill>
                          <a:schemeClr val="tx1"/>
                        </a:solidFill>
                        <a:effectLst/>
                        <a:latin typeface="Times" charset="0"/>
                        <a:ea typeface="Times New Roman" charset="0"/>
                        <a:cs typeface="Arial" charset="0"/>
                      </a:endParaRP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AEAEA"/>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Arial" charset="0"/>
                          <a:ea typeface="Times New Roman" charset="0"/>
                          <a:cs typeface="Arial" charset="0"/>
                        </a:rPr>
                        <a:t>97</a:t>
                      </a:r>
                      <a:endParaRPr kumimoji="0" lang="en-US" sz="1400" b="0" i="0" u="none" strike="noStrike" cap="none" normalizeH="0" baseline="0">
                        <a:ln>
                          <a:noFill/>
                        </a:ln>
                        <a:solidFill>
                          <a:schemeClr val="tx1"/>
                        </a:solidFill>
                        <a:effectLst/>
                        <a:latin typeface="Times" charset="0"/>
                        <a:ea typeface="Times New Roman" charset="0"/>
                        <a:cs typeface="Arial" charset="0"/>
                      </a:endParaRP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AEAEA"/>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Arial" charset="0"/>
                          <a:ea typeface="Times New Roman" charset="0"/>
                          <a:cs typeface="Arial" charset="0"/>
                        </a:rPr>
                        <a:t>21</a:t>
                      </a:r>
                      <a:endParaRPr kumimoji="0" lang="en-US" sz="1400" b="0" i="0" u="none" strike="noStrike" cap="none" normalizeH="0" baseline="0">
                        <a:ln>
                          <a:noFill/>
                        </a:ln>
                        <a:solidFill>
                          <a:schemeClr val="tx1"/>
                        </a:solidFill>
                        <a:effectLst/>
                        <a:latin typeface="Times" charset="0"/>
                        <a:ea typeface="Times New Roman" charset="0"/>
                        <a:cs typeface="Arial" charset="0"/>
                      </a:endParaRP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AEAEA"/>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Arial" charset="0"/>
                          <a:ea typeface="Times New Roman" charset="0"/>
                          <a:cs typeface="Arial" charset="0"/>
                        </a:rPr>
                        <a:t>172</a:t>
                      </a:r>
                      <a:endParaRPr kumimoji="0" lang="en-US" sz="1400" b="0" i="0" u="none" strike="noStrike" cap="none" normalizeH="0" baseline="0">
                        <a:ln>
                          <a:noFill/>
                        </a:ln>
                        <a:solidFill>
                          <a:schemeClr val="tx1"/>
                        </a:solidFill>
                        <a:effectLst/>
                        <a:latin typeface="Times" charset="0"/>
                        <a:ea typeface="Times New Roman" charset="0"/>
                        <a:cs typeface="Arial" charset="0"/>
                      </a:endParaRP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AEAEA"/>
                    </a:solidFill>
                  </a:tcPr>
                </a:tc>
              </a:tr>
              <a:tr h="369888">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Arial" charset="0"/>
                          <a:ea typeface="Times New Roman" charset="0"/>
                          <a:cs typeface="Arial" charset="0"/>
                        </a:rPr>
                        <a:t>WHI </a:t>
                      </a:r>
                      <a:endParaRPr kumimoji="0" lang="en-US" sz="1400" b="0" i="0" u="none" strike="noStrike" cap="none" normalizeH="0" baseline="0">
                        <a:ln>
                          <a:noFill/>
                        </a:ln>
                        <a:solidFill>
                          <a:schemeClr val="tx1"/>
                        </a:solidFill>
                        <a:effectLst/>
                        <a:latin typeface="Times" charset="0"/>
                        <a:ea typeface="Times New Roman" charset="0"/>
                        <a:cs typeface="Arial" charset="0"/>
                      </a:endParaRP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0C0C0"/>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Arial" charset="0"/>
                          <a:ea typeface="Times New Roman" charset="0"/>
                          <a:cs typeface="Arial" charset="0"/>
                        </a:rPr>
                        <a:t>1,100</a:t>
                      </a:r>
                      <a:endParaRPr kumimoji="0" lang="en-US" sz="1400" b="0" i="0" u="none" strike="noStrike" cap="none" normalizeH="0" baseline="0">
                        <a:ln>
                          <a:noFill/>
                        </a:ln>
                        <a:solidFill>
                          <a:schemeClr val="tx1"/>
                        </a:solidFill>
                        <a:effectLst/>
                        <a:latin typeface="Times" charset="0"/>
                        <a:ea typeface="Times New Roman" charset="0"/>
                        <a:cs typeface="Arial" charset="0"/>
                      </a:endParaRP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0C0C0"/>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Arial" charset="0"/>
                          <a:ea typeface="Times New Roman" charset="0"/>
                          <a:cs typeface="Arial" charset="0"/>
                        </a:rPr>
                        <a:t>109</a:t>
                      </a:r>
                      <a:endParaRPr kumimoji="0" lang="en-US" sz="1400" b="0" i="0" u="none" strike="noStrike" cap="none" normalizeH="0" baseline="0">
                        <a:ln>
                          <a:noFill/>
                        </a:ln>
                        <a:solidFill>
                          <a:schemeClr val="tx1"/>
                        </a:solidFill>
                        <a:effectLst/>
                        <a:latin typeface="Times" charset="0"/>
                        <a:ea typeface="Times New Roman" charset="0"/>
                        <a:cs typeface="Arial" charset="0"/>
                      </a:endParaRP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0C0C0"/>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Arial" charset="0"/>
                          <a:ea typeface="Times New Roman" charset="0"/>
                          <a:cs typeface="Arial" charset="0"/>
                        </a:rPr>
                        <a:t>286</a:t>
                      </a:r>
                      <a:endParaRPr kumimoji="0" lang="en-US" sz="1400" b="0" i="0" u="none" strike="noStrike" cap="none" normalizeH="0" baseline="0">
                        <a:ln>
                          <a:noFill/>
                        </a:ln>
                        <a:solidFill>
                          <a:schemeClr val="tx1"/>
                        </a:solidFill>
                        <a:effectLst/>
                        <a:latin typeface="Times" charset="0"/>
                        <a:ea typeface="Times New Roman" charset="0"/>
                        <a:cs typeface="Arial" charset="0"/>
                      </a:endParaRP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0C0C0"/>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Arial" charset="0"/>
                          <a:ea typeface="Times New Roman" charset="0"/>
                          <a:cs typeface="Arial" charset="0"/>
                        </a:rPr>
                        <a:t>238</a:t>
                      </a:r>
                      <a:endParaRPr kumimoji="0" lang="en-US" sz="1400" b="0" i="0" u="none" strike="noStrike" cap="none" normalizeH="0" baseline="0">
                        <a:ln>
                          <a:noFill/>
                        </a:ln>
                        <a:solidFill>
                          <a:schemeClr val="tx1"/>
                        </a:solidFill>
                        <a:effectLst/>
                        <a:latin typeface="Times" charset="0"/>
                        <a:ea typeface="Times New Roman" charset="0"/>
                        <a:cs typeface="Arial" charset="0"/>
                      </a:endParaRP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0C0C0"/>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Arial" charset="0"/>
                          <a:ea typeface="Times New Roman" charset="0"/>
                          <a:cs typeface="Arial" charset="0"/>
                        </a:rPr>
                        <a:t>80</a:t>
                      </a:r>
                      <a:endParaRPr kumimoji="0" lang="en-US" sz="1400" b="0" i="0" u="none" strike="noStrike" cap="none" normalizeH="0" baseline="0">
                        <a:ln>
                          <a:noFill/>
                        </a:ln>
                        <a:solidFill>
                          <a:schemeClr val="tx1"/>
                        </a:solidFill>
                        <a:effectLst/>
                        <a:latin typeface="Times" charset="0"/>
                        <a:ea typeface="Times New Roman" charset="0"/>
                        <a:cs typeface="Arial" charset="0"/>
                      </a:endParaRP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0C0C0"/>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Arial" charset="0"/>
                          <a:ea typeface="Times New Roman" charset="0"/>
                          <a:cs typeface="Arial" charset="0"/>
                        </a:rPr>
                        <a:t>387</a:t>
                      </a:r>
                      <a:endParaRPr kumimoji="0" lang="en-US" sz="1400" b="0" i="0" u="none" strike="noStrike" cap="none" normalizeH="0" baseline="0">
                        <a:ln>
                          <a:noFill/>
                        </a:ln>
                        <a:solidFill>
                          <a:schemeClr val="tx1"/>
                        </a:solidFill>
                        <a:effectLst/>
                        <a:latin typeface="Times" charset="0"/>
                        <a:ea typeface="Times New Roman" charset="0"/>
                        <a:cs typeface="Arial" charset="0"/>
                      </a:endParaRP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0C0C0"/>
                    </a:solidFill>
                  </a:tcPr>
                </a:tc>
              </a:tr>
              <a:tr h="368300">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Arial" charset="0"/>
                          <a:ea typeface="Times New Roman" charset="0"/>
                          <a:cs typeface="Arial" charset="0"/>
                        </a:rPr>
                        <a:t>Total</a:t>
                      </a:r>
                      <a:endParaRPr kumimoji="0" lang="en-US" sz="1400" b="0" i="0" u="none" strike="noStrike" cap="none" normalizeH="0" baseline="0">
                        <a:ln>
                          <a:noFill/>
                        </a:ln>
                        <a:solidFill>
                          <a:schemeClr val="tx1"/>
                        </a:solidFill>
                        <a:effectLst/>
                        <a:latin typeface="Times" charset="0"/>
                        <a:ea typeface="Times New Roman" charset="0"/>
                        <a:cs typeface="Arial" charset="0"/>
                      </a:endParaRP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AEAEA"/>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Arial" charset="0"/>
                          <a:ea typeface="Times New Roman" charset="0"/>
                          <a:cs typeface="Arial" charset="0"/>
                        </a:rPr>
                        <a:t>6,406</a:t>
                      </a:r>
                      <a:endParaRPr kumimoji="0" lang="en-US" sz="1400" b="0" i="0" u="none" strike="noStrike" cap="none" normalizeH="0" baseline="0">
                        <a:ln>
                          <a:noFill/>
                        </a:ln>
                        <a:solidFill>
                          <a:schemeClr val="tx1"/>
                        </a:solidFill>
                        <a:effectLst/>
                        <a:latin typeface="Times" charset="0"/>
                        <a:ea typeface="Times New Roman" charset="0"/>
                        <a:cs typeface="Arial" charset="0"/>
                      </a:endParaRP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AEAEA"/>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Arial" charset="0"/>
                          <a:ea typeface="Times New Roman" charset="0"/>
                          <a:cs typeface="Arial" charset="0"/>
                        </a:rPr>
                        <a:t>943</a:t>
                      </a:r>
                      <a:endParaRPr kumimoji="0" lang="en-US" sz="1400" b="0" i="0" u="none" strike="noStrike" cap="none" normalizeH="0" baseline="0">
                        <a:ln>
                          <a:noFill/>
                        </a:ln>
                        <a:solidFill>
                          <a:schemeClr val="tx1"/>
                        </a:solidFill>
                        <a:effectLst/>
                        <a:latin typeface="Times" charset="0"/>
                        <a:ea typeface="Times New Roman" charset="0"/>
                        <a:cs typeface="Arial" charset="0"/>
                      </a:endParaRP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AEAEA"/>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Arial" charset="0"/>
                          <a:ea typeface="Times New Roman" charset="0"/>
                          <a:cs typeface="Arial" charset="0"/>
                        </a:rPr>
                        <a:t>1,364</a:t>
                      </a:r>
                      <a:endParaRPr kumimoji="0" lang="en-US" sz="1400" b="0" i="0" u="none" strike="noStrike" cap="none" normalizeH="0" baseline="0">
                        <a:ln>
                          <a:noFill/>
                        </a:ln>
                        <a:solidFill>
                          <a:schemeClr val="tx1"/>
                        </a:solidFill>
                        <a:effectLst/>
                        <a:latin typeface="Times" charset="0"/>
                        <a:ea typeface="Times New Roman" charset="0"/>
                        <a:cs typeface="Arial" charset="0"/>
                      </a:endParaRP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AEAEA"/>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Arial" charset="0"/>
                          <a:ea typeface="Times New Roman" charset="0"/>
                          <a:cs typeface="Arial" charset="0"/>
                        </a:rPr>
                        <a:t>1,431</a:t>
                      </a:r>
                      <a:endParaRPr kumimoji="0" lang="en-US" sz="1400" b="0" i="0" u="none" strike="noStrike" cap="none" normalizeH="0" baseline="0">
                        <a:ln>
                          <a:noFill/>
                        </a:ln>
                        <a:solidFill>
                          <a:schemeClr val="tx1"/>
                        </a:solidFill>
                        <a:effectLst/>
                        <a:latin typeface="Times" charset="0"/>
                        <a:ea typeface="Times New Roman" charset="0"/>
                        <a:cs typeface="Arial" charset="0"/>
                      </a:endParaRP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AEAEA"/>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Arial" charset="0"/>
                          <a:ea typeface="Times New Roman" charset="0"/>
                          <a:cs typeface="Arial" charset="0"/>
                        </a:rPr>
                        <a:t>348</a:t>
                      </a:r>
                      <a:endParaRPr kumimoji="0" lang="en-US" sz="1400" b="0" i="0" u="none" strike="noStrike" cap="none" normalizeH="0" baseline="0">
                        <a:ln>
                          <a:noFill/>
                        </a:ln>
                        <a:solidFill>
                          <a:schemeClr val="tx1"/>
                        </a:solidFill>
                        <a:effectLst/>
                        <a:latin typeface="Times" charset="0"/>
                        <a:ea typeface="Times New Roman" charset="0"/>
                        <a:cs typeface="Arial" charset="0"/>
                      </a:endParaRP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AEAEA"/>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Arial" charset="0"/>
                          <a:ea typeface="Times New Roman" charset="0"/>
                          <a:cs typeface="Arial" charset="0"/>
                        </a:rPr>
                        <a:t>2,321</a:t>
                      </a:r>
                      <a:endParaRPr kumimoji="0" lang="en-US" sz="1400" b="0" i="0" u="none" strike="noStrike" cap="none" normalizeH="0" baseline="0">
                        <a:ln>
                          <a:noFill/>
                        </a:ln>
                        <a:solidFill>
                          <a:schemeClr val="tx1"/>
                        </a:solidFill>
                        <a:effectLst/>
                        <a:latin typeface="Times" charset="0"/>
                        <a:ea typeface="Times New Roman" charset="0"/>
                        <a:cs typeface="Arial" charset="0"/>
                      </a:endParaRP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AEAEA"/>
                    </a:solidFill>
                  </a:tcPr>
                </a:tc>
              </a:tr>
              <a:tr h="339725">
                <a:tc gridSpan="7">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Arial" charset="0"/>
                          <a:ea typeface="Times New Roman" charset="0"/>
                          <a:cs typeface="Arial" charset="0"/>
                        </a:rPr>
                        <a:t>* Data are estimates based on available data; </a:t>
                      </a:r>
                      <a:r>
                        <a:rPr kumimoji="0" lang="en-US" sz="1200" b="0" i="0" u="none" strike="noStrike" cap="none" normalizeH="0" baseline="0">
                          <a:ln>
                            <a:noFill/>
                          </a:ln>
                          <a:solidFill>
                            <a:schemeClr val="tx1"/>
                          </a:solidFill>
                          <a:effectLst/>
                          <a:latin typeface="Arial" charset="0"/>
                          <a:ea typeface="Times New Roman" charset="0"/>
                          <a:cs typeface="Arial" charset="0"/>
                          <a:sym typeface="Symbol" charset="2"/>
                        </a:rPr>
                        <a:t></a:t>
                      </a:r>
                      <a:r>
                        <a:rPr kumimoji="0" lang="en-US" sz="1200" b="0" i="0" u="none" strike="noStrike" cap="none" normalizeH="0" baseline="0">
                          <a:ln>
                            <a:noFill/>
                          </a:ln>
                          <a:solidFill>
                            <a:schemeClr val="tx1"/>
                          </a:solidFill>
                          <a:effectLst/>
                          <a:latin typeface="Arial" charset="0"/>
                          <a:ea typeface="Times New Roman" charset="0"/>
                          <a:cs typeface="Arial" charset="0"/>
                        </a:rPr>
                        <a:t>The study is still enrolling patients.</a:t>
                      </a:r>
                      <a:r>
                        <a:rPr kumimoji="0" lang="en-US" sz="1400" b="0" i="0" u="none" strike="noStrike" cap="none" normalizeH="0" baseline="0">
                          <a:ln>
                            <a:noFill/>
                          </a:ln>
                          <a:solidFill>
                            <a:schemeClr val="tx1"/>
                          </a:solidFill>
                          <a:effectLst/>
                          <a:latin typeface="Arial" charset="0"/>
                          <a:ea typeface="Times New Roman" charset="0"/>
                          <a:cs typeface="Arial" charset="0"/>
                        </a:rPr>
                        <a:t> </a:t>
                      </a:r>
                      <a:r>
                        <a:rPr kumimoji="0" lang="en-US" sz="1200" b="0" i="0" u="none" strike="noStrike" cap="none" normalizeH="0" baseline="0">
                          <a:ln>
                            <a:noFill/>
                          </a:ln>
                          <a:solidFill>
                            <a:schemeClr val="tx1"/>
                          </a:solidFill>
                          <a:effectLst/>
                          <a:latin typeface="Arial" charset="0"/>
                          <a:ea typeface="Times New Roman" charset="0"/>
                          <a:cs typeface="Arial" charset="0"/>
                        </a:rPr>
                        <a:t>Subtype diagnoses are based on the TOAST criteria.</a:t>
                      </a:r>
                      <a:endParaRPr kumimoji="0" lang="en-US" sz="1200" b="0" i="0" u="none" strike="noStrike" cap="none" normalizeH="0" baseline="0">
                        <a:ln>
                          <a:noFill/>
                        </a:ln>
                        <a:solidFill>
                          <a:schemeClr val="tx1"/>
                        </a:solidFill>
                        <a:effectLst/>
                        <a:latin typeface="Arial" charset="0"/>
                        <a:ea typeface="Times New Roman" charset="0"/>
                        <a:cs typeface="Arial" charset="0"/>
                        <a:sym typeface="Symbol" charset="2"/>
                      </a:endParaRP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0C0C0"/>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bl>
          </a:graphicData>
        </a:graphic>
      </p:graphicFrame>
      <p:sp>
        <p:nvSpPr>
          <p:cNvPr id="85612" name="Rectangle 620"/>
          <p:cNvSpPr>
            <a:spLocks noGrp="1" noChangeArrowheads="1"/>
          </p:cNvSpPr>
          <p:nvPr>
            <p:ph type="title"/>
          </p:nvPr>
        </p:nvSpPr>
        <p:spPr>
          <a:xfrm>
            <a:off x="685800" y="609600"/>
            <a:ext cx="7772400" cy="1149350"/>
          </a:xfrm>
        </p:spPr>
        <p:txBody>
          <a:bodyPr/>
          <a:lstStyle/>
          <a:p>
            <a:r>
              <a:rPr lang="en-US" sz="3200">
                <a:ea typeface="Times New Roman" charset="0"/>
                <a:cs typeface="Arial" charset="0"/>
              </a:rPr>
              <a:t>Subtype Distribution in NINDS Study</a:t>
            </a:r>
          </a:p>
        </p:txBody>
      </p:sp>
      <p:sp>
        <p:nvSpPr>
          <p:cNvPr id="4" name="Rectangle 3"/>
          <p:cNvSpPr/>
          <p:nvPr/>
        </p:nvSpPr>
        <p:spPr>
          <a:xfrm>
            <a:off x="2628900" y="1581150"/>
            <a:ext cx="4000500" cy="4362450"/>
          </a:xfrm>
          <a:prstGeom prst="rect">
            <a:avLst/>
          </a:prstGeom>
          <a:noFill/>
          <a:ln w="57150" cmpd="sng">
            <a:solidFill>
              <a:srgbClr val="FFFF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 name="Rectangle 4"/>
          <p:cNvSpPr/>
          <p:nvPr/>
        </p:nvSpPr>
        <p:spPr>
          <a:xfrm>
            <a:off x="7391400" y="1600200"/>
            <a:ext cx="1447800" cy="4362450"/>
          </a:xfrm>
          <a:prstGeom prst="rect">
            <a:avLst/>
          </a:prstGeom>
          <a:noFill/>
          <a:ln w="57150" cmpd="sng">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747970" name="Rectangle 2"/>
          <p:cNvSpPr>
            <a:spLocks noGrp="1" noChangeArrowheads="1"/>
          </p:cNvSpPr>
          <p:nvPr>
            <p:ph type="title"/>
          </p:nvPr>
        </p:nvSpPr>
        <p:spPr/>
        <p:txBody>
          <a:bodyPr/>
          <a:lstStyle/>
          <a:p>
            <a:r>
              <a:rPr lang="en-US" dirty="0" smtClean="0"/>
              <a:t>20 chart project</a:t>
            </a:r>
            <a:endParaRPr lang="en-US" dirty="0"/>
          </a:p>
        </p:txBody>
      </p:sp>
      <p:sp>
        <p:nvSpPr>
          <p:cNvPr id="1747971" name="Rectangle 3"/>
          <p:cNvSpPr>
            <a:spLocks noGrp="1" noChangeArrowheads="1"/>
          </p:cNvSpPr>
          <p:nvPr>
            <p:ph type="body" idx="1"/>
          </p:nvPr>
        </p:nvSpPr>
        <p:spPr/>
        <p:txBody>
          <a:bodyPr/>
          <a:lstStyle/>
          <a:p>
            <a:r>
              <a:rPr lang="en-US" dirty="0"/>
              <a:t>Random sampling</a:t>
            </a:r>
          </a:p>
          <a:p>
            <a:r>
              <a:rPr lang="en-US" dirty="0"/>
              <a:t>20 charts per cohort will be selected</a:t>
            </a:r>
          </a:p>
          <a:p>
            <a:r>
              <a:rPr lang="en-US" dirty="0"/>
              <a:t>Stripped of personal health identifiers</a:t>
            </a:r>
          </a:p>
          <a:p>
            <a:r>
              <a:rPr lang="en-US" dirty="0"/>
              <a:t>Sent to Mayo Clinic Florida (MCF)</a:t>
            </a:r>
          </a:p>
          <a:p>
            <a:r>
              <a:rPr lang="en-US" dirty="0"/>
              <a:t>Charts</a:t>
            </a:r>
            <a:r>
              <a:rPr lang="en-US" dirty="0" smtClean="0"/>
              <a:t> underwent </a:t>
            </a:r>
            <a:r>
              <a:rPr lang="en-US" dirty="0"/>
              <a:t>a 3-stage review</a:t>
            </a:r>
          </a:p>
          <a:p>
            <a:pPr>
              <a:buFontTx/>
              <a:buNone/>
            </a:pPr>
            <a:endParaRPr lang="en-US" b="1" dirty="0"/>
          </a:p>
        </p:txBody>
      </p:sp>
    </p:spTree>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1506" name="Footer Placeholder 3"/>
          <p:cNvSpPr>
            <a:spLocks noGrp="1"/>
          </p:cNvSpPr>
          <p:nvPr>
            <p:ph type="ftr" sz="quarter" idx="11"/>
          </p:nvPr>
        </p:nvSpPr>
        <p:spPr>
          <a:noFill/>
        </p:spPr>
        <p:txBody>
          <a:bodyPr/>
          <a:lstStyle/>
          <a:p>
            <a:r>
              <a:rPr lang="en-US"/>
              <a:t>NINDS ISGC Phenotype Committee</a:t>
            </a:r>
          </a:p>
        </p:txBody>
      </p:sp>
      <p:graphicFrame>
        <p:nvGraphicFramePr>
          <p:cNvPr id="75238" name="Group 486"/>
          <p:cNvGraphicFramePr>
            <a:graphicFrameLocks noGrp="1"/>
          </p:cNvGraphicFramePr>
          <p:nvPr/>
        </p:nvGraphicFramePr>
        <p:xfrm>
          <a:off x="304800" y="2438400"/>
          <a:ext cx="8458200" cy="3308354"/>
        </p:xfrm>
        <a:graphic>
          <a:graphicData uri="http://schemas.openxmlformats.org/drawingml/2006/table">
            <a:tbl>
              <a:tblPr/>
              <a:tblGrid>
                <a:gridCol w="1370013"/>
                <a:gridCol w="823912"/>
                <a:gridCol w="782638"/>
                <a:gridCol w="1531937"/>
                <a:gridCol w="731838"/>
                <a:gridCol w="1450975"/>
                <a:gridCol w="1042987"/>
                <a:gridCol w="723900"/>
              </a:tblGrid>
              <a:tr h="341313">
                <a:tc rowSpan="2">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1400" b="1" i="0" u="none" strike="noStrike" cap="none" normalizeH="0" baseline="0">
                          <a:ln>
                            <a:noFill/>
                          </a:ln>
                          <a:solidFill>
                            <a:schemeClr val="tx1"/>
                          </a:solidFill>
                          <a:effectLst/>
                          <a:latin typeface="Arial" charset="0"/>
                          <a:ea typeface="Times New Roman" charset="0"/>
                          <a:cs typeface="Arial" charset="0"/>
                        </a:rPr>
                        <a:t>Committee Dx</a:t>
                      </a:r>
                      <a:endParaRPr kumimoji="0" lang="en-US" sz="1400" b="0" i="0" u="none" strike="noStrike" cap="none" normalizeH="0" baseline="0">
                        <a:ln>
                          <a:noFill/>
                        </a:ln>
                        <a:solidFill>
                          <a:schemeClr val="tx1"/>
                        </a:solidFill>
                        <a:effectLst/>
                        <a:latin typeface="Times" charset="0"/>
                        <a:ea typeface="Times New Roman" charset="0"/>
                        <a:cs typeface="Arial" charset="0"/>
                      </a:endParaRPr>
                    </a:p>
                  </a:txBody>
                  <a:tcPr horzOverflow="overflow">
                    <a:lnL w="254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gridSpan="7">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1400" b="1" i="0" u="none" strike="noStrike" cap="none" normalizeH="0" baseline="0">
                          <a:ln>
                            <a:noFill/>
                          </a:ln>
                          <a:solidFill>
                            <a:schemeClr val="tx1"/>
                          </a:solidFill>
                          <a:effectLst/>
                          <a:latin typeface="Arial" charset="0"/>
                          <a:ea typeface="Times New Roman" charset="0"/>
                          <a:cs typeface="Arial" charset="0"/>
                        </a:rPr>
                        <a:t>Site Diagnosis</a:t>
                      </a:r>
                      <a:endParaRPr kumimoji="0" lang="en-US" sz="1400" b="0" i="0" u="none" strike="noStrike" cap="none" normalizeH="0" baseline="0">
                        <a:ln>
                          <a:noFill/>
                        </a:ln>
                        <a:solidFill>
                          <a:schemeClr val="tx1"/>
                        </a:solidFill>
                        <a:effectLst/>
                        <a:latin typeface="Times" charset="0"/>
                        <a:ea typeface="Times New Roman" charset="0"/>
                        <a:cs typeface="Arial" charset="0"/>
                      </a:endParaRPr>
                    </a:p>
                  </a:txBody>
                  <a:tcPr horzOverflow="overflow">
                    <a:lnL w="127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579438">
                <a:tc vMerge="1">
                  <a:txBody>
                    <a:bodyPr/>
                    <a:lstStyle/>
                    <a:p>
                      <a:endParaRPr lang="en-US"/>
                    </a:p>
                  </a:txBody>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400" b="1" i="0" u="none" strike="noStrike" cap="none" normalizeH="0" baseline="0">
                          <a:ln>
                            <a:noFill/>
                          </a:ln>
                          <a:solidFill>
                            <a:schemeClr val="tx1"/>
                          </a:solidFill>
                          <a:effectLst/>
                          <a:latin typeface="Arial" charset="0"/>
                          <a:ea typeface="Times New Roman" charset="0"/>
                          <a:cs typeface="Arial" charset="0"/>
                        </a:rPr>
                        <a:t>Large </a:t>
                      </a:r>
                      <a:endParaRPr kumimoji="0" lang="en-US" sz="1400" b="1" i="0" u="none" strike="noStrike" cap="none" normalizeH="0" baseline="0">
                        <a:ln>
                          <a:noFill/>
                        </a:ln>
                        <a:solidFill>
                          <a:schemeClr val="tx1"/>
                        </a:solidFill>
                        <a:effectLst/>
                        <a:latin typeface="Times New Roman" charset="0"/>
                        <a:ea typeface="Times New Roman" charset="0"/>
                        <a:cs typeface="Arial"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en-US" sz="1400" b="1" i="0" u="none" strike="noStrike" cap="none" normalizeH="0" baseline="0">
                          <a:ln>
                            <a:noFill/>
                          </a:ln>
                          <a:solidFill>
                            <a:schemeClr val="tx1"/>
                          </a:solidFill>
                          <a:effectLst/>
                          <a:latin typeface="Arial" charset="0"/>
                          <a:ea typeface="Times New Roman" charset="0"/>
                          <a:cs typeface="Arial" charset="0"/>
                        </a:rPr>
                        <a:t>Vessel</a:t>
                      </a:r>
                      <a:endParaRPr kumimoji="0" lang="en-US" sz="1400" b="0" i="0" u="none" strike="noStrike" cap="none" normalizeH="0" baseline="0">
                        <a:ln>
                          <a:noFill/>
                        </a:ln>
                        <a:solidFill>
                          <a:schemeClr val="tx1"/>
                        </a:solidFill>
                        <a:effectLst/>
                        <a:latin typeface="Times" charset="0"/>
                        <a:ea typeface="Times New Roman" charset="0"/>
                        <a:cs typeface="Arial" charset="0"/>
                      </a:endParaRPr>
                    </a:p>
                  </a:txBody>
                  <a:tcPr horzOverflow="overflow">
                    <a:lnL w="254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400" b="1" i="0" u="none" strike="noStrike" cap="none" normalizeH="0" baseline="0">
                          <a:ln>
                            <a:noFill/>
                          </a:ln>
                          <a:solidFill>
                            <a:schemeClr val="tx1"/>
                          </a:solidFill>
                          <a:effectLst/>
                          <a:latin typeface="Arial" charset="0"/>
                          <a:ea typeface="Times New Roman" charset="0"/>
                          <a:cs typeface="Arial" charset="0"/>
                        </a:rPr>
                        <a:t>Small </a:t>
                      </a:r>
                      <a:endParaRPr kumimoji="0" lang="en-US" sz="1400" b="1" i="0" u="none" strike="noStrike" cap="none" normalizeH="0" baseline="0">
                        <a:ln>
                          <a:noFill/>
                        </a:ln>
                        <a:solidFill>
                          <a:schemeClr val="tx1"/>
                        </a:solidFill>
                        <a:effectLst/>
                        <a:latin typeface="Times New Roman" charset="0"/>
                        <a:ea typeface="Times New Roman" charset="0"/>
                        <a:cs typeface="Arial"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en-US" sz="1400" b="1" i="0" u="none" strike="noStrike" cap="none" normalizeH="0" baseline="0">
                          <a:ln>
                            <a:noFill/>
                          </a:ln>
                          <a:solidFill>
                            <a:schemeClr val="tx1"/>
                          </a:solidFill>
                          <a:effectLst/>
                          <a:latin typeface="Arial" charset="0"/>
                          <a:ea typeface="Times New Roman" charset="0"/>
                          <a:cs typeface="Arial" charset="0"/>
                        </a:rPr>
                        <a:t>Vessel</a:t>
                      </a:r>
                      <a:endParaRPr kumimoji="0" lang="en-US" sz="1400" b="0" i="0" u="none" strike="noStrike" cap="none" normalizeH="0" baseline="0">
                        <a:ln>
                          <a:noFill/>
                        </a:ln>
                        <a:solidFill>
                          <a:schemeClr val="tx1"/>
                        </a:solidFill>
                        <a:effectLst/>
                        <a:latin typeface="Times" charset="0"/>
                        <a:ea typeface="Times New Roman"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400" b="1" i="0" u="none" strike="noStrike" cap="none" normalizeH="0" baseline="0">
                          <a:ln>
                            <a:noFill/>
                          </a:ln>
                          <a:solidFill>
                            <a:schemeClr val="tx1"/>
                          </a:solidFill>
                          <a:effectLst/>
                          <a:latin typeface="Arial" charset="0"/>
                          <a:ea typeface="Times New Roman" charset="0"/>
                          <a:cs typeface="Arial" charset="0"/>
                        </a:rPr>
                        <a:t>Cardioembolic</a:t>
                      </a:r>
                      <a:endParaRPr kumimoji="0" lang="en-US" sz="1400" b="0" i="0" u="none" strike="noStrike" cap="none" normalizeH="0" baseline="0">
                        <a:ln>
                          <a:noFill/>
                        </a:ln>
                        <a:solidFill>
                          <a:schemeClr val="tx1"/>
                        </a:solidFill>
                        <a:effectLst/>
                        <a:latin typeface="Times" charset="0"/>
                        <a:ea typeface="Times New Roman"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400" b="1" i="0" u="none" strike="noStrike" cap="none" normalizeH="0" baseline="0">
                          <a:ln>
                            <a:noFill/>
                          </a:ln>
                          <a:solidFill>
                            <a:schemeClr val="tx1"/>
                          </a:solidFill>
                          <a:effectLst/>
                          <a:latin typeface="Arial" charset="0"/>
                          <a:ea typeface="Times New Roman" charset="0"/>
                          <a:cs typeface="Arial" charset="0"/>
                        </a:rPr>
                        <a:t>Other</a:t>
                      </a:r>
                      <a:endParaRPr kumimoji="0" lang="en-US" sz="1400" b="0" i="0" u="none" strike="noStrike" cap="none" normalizeH="0" baseline="0">
                        <a:ln>
                          <a:noFill/>
                        </a:ln>
                        <a:solidFill>
                          <a:schemeClr val="tx1"/>
                        </a:solidFill>
                        <a:effectLst/>
                        <a:latin typeface="Times" charset="0"/>
                        <a:ea typeface="Times New Roman"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400" b="1" i="0" u="none" strike="noStrike" cap="none" normalizeH="0" baseline="0">
                          <a:ln>
                            <a:noFill/>
                          </a:ln>
                          <a:solidFill>
                            <a:schemeClr val="tx1"/>
                          </a:solidFill>
                          <a:effectLst/>
                          <a:latin typeface="Arial" charset="0"/>
                          <a:ea typeface="Times New Roman" charset="0"/>
                          <a:cs typeface="Arial" charset="0"/>
                        </a:rPr>
                        <a:t>Undetermined</a:t>
                      </a:r>
                      <a:endParaRPr kumimoji="0" lang="en-US" sz="1400" b="0" i="0" u="none" strike="noStrike" cap="none" normalizeH="0" baseline="0">
                        <a:ln>
                          <a:noFill/>
                        </a:ln>
                        <a:solidFill>
                          <a:schemeClr val="tx1"/>
                        </a:solidFill>
                        <a:effectLst/>
                        <a:latin typeface="Times" charset="0"/>
                        <a:ea typeface="Times New Roman"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400" b="1" i="0" u="none" strike="noStrike" cap="none" normalizeH="0" baseline="0">
                          <a:ln>
                            <a:noFill/>
                          </a:ln>
                          <a:solidFill>
                            <a:schemeClr val="tx1"/>
                          </a:solidFill>
                          <a:effectLst/>
                          <a:latin typeface="Arial" charset="0"/>
                          <a:ea typeface="Times New Roman" charset="0"/>
                          <a:cs typeface="Arial" charset="0"/>
                        </a:rPr>
                        <a:t>Unknown</a:t>
                      </a:r>
                      <a:endParaRPr kumimoji="0" lang="en-US" sz="1400" b="0" i="0" u="none" strike="noStrike" cap="none" normalizeH="0" baseline="0">
                        <a:ln>
                          <a:noFill/>
                        </a:ln>
                        <a:solidFill>
                          <a:schemeClr val="tx1"/>
                        </a:solidFill>
                        <a:effectLst/>
                        <a:latin typeface="Times" charset="0"/>
                        <a:ea typeface="Times New Roman"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400" b="1" i="0" u="none" strike="noStrike" cap="none" normalizeH="0" baseline="0">
                          <a:ln>
                            <a:noFill/>
                          </a:ln>
                          <a:solidFill>
                            <a:schemeClr val="tx1"/>
                          </a:solidFill>
                          <a:effectLst/>
                          <a:latin typeface="Arial" charset="0"/>
                          <a:ea typeface="Times New Roman" charset="0"/>
                          <a:cs typeface="Arial" charset="0"/>
                        </a:rPr>
                        <a:t>Total</a:t>
                      </a:r>
                      <a:endParaRPr kumimoji="0" lang="en-US" sz="1400" b="0" i="0" u="none" strike="noStrike" cap="none" normalizeH="0" baseline="0">
                        <a:ln>
                          <a:noFill/>
                        </a:ln>
                        <a:solidFill>
                          <a:schemeClr val="tx1"/>
                        </a:solidFill>
                        <a:effectLst/>
                        <a:latin typeface="Times" charset="0"/>
                        <a:ea typeface="Times New Roman" charset="0"/>
                        <a:cs typeface="Arial" charset="0"/>
                      </a:endParaRPr>
                    </a:p>
                  </a:txBody>
                  <a:tcPr horzOverflow="overflow">
                    <a:lnL w="127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41313">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Arial" charset="0"/>
                          <a:ea typeface="Times New Roman" charset="0"/>
                          <a:cs typeface="Arial" charset="0"/>
                        </a:rPr>
                        <a:t>Large Vessel</a:t>
                      </a:r>
                      <a:endParaRPr kumimoji="0" lang="en-US" sz="1400" b="0" i="0" u="none" strike="noStrike" cap="none" normalizeH="0" baseline="0">
                        <a:ln>
                          <a:noFill/>
                        </a:ln>
                        <a:solidFill>
                          <a:schemeClr val="tx1"/>
                        </a:solidFill>
                        <a:effectLst/>
                        <a:latin typeface="Times" charset="0"/>
                        <a:ea typeface="Times New Roman" charset="0"/>
                        <a:cs typeface="Arial" charset="0"/>
                      </a:endParaRPr>
                    </a:p>
                  </a:txBody>
                  <a:tcPr horzOverflow="overflow">
                    <a:lnL w="254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CC"/>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Arial" charset="0"/>
                          <a:ea typeface="Times New Roman" charset="0"/>
                          <a:cs typeface="Arial" charset="0"/>
                        </a:rPr>
                        <a:t>15</a:t>
                      </a:r>
                      <a:endParaRPr kumimoji="0" lang="en-US" sz="1400" b="0" i="0" u="none" strike="noStrike" cap="none" normalizeH="0" baseline="0">
                        <a:ln>
                          <a:noFill/>
                        </a:ln>
                        <a:solidFill>
                          <a:schemeClr val="tx1"/>
                        </a:solidFill>
                        <a:effectLst/>
                        <a:latin typeface="Times" charset="0"/>
                        <a:ea typeface="Times New Roman"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CC"/>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Arial" charset="0"/>
                          <a:ea typeface="Times New Roman" charset="0"/>
                          <a:cs typeface="Arial" charset="0"/>
                        </a:rPr>
                        <a:t>1</a:t>
                      </a:r>
                      <a:endParaRPr kumimoji="0" lang="en-US" sz="1400" b="0" i="0" u="none" strike="noStrike" cap="none" normalizeH="0" baseline="0">
                        <a:ln>
                          <a:noFill/>
                        </a:ln>
                        <a:solidFill>
                          <a:schemeClr val="tx1"/>
                        </a:solidFill>
                        <a:effectLst/>
                        <a:latin typeface="Times" charset="0"/>
                        <a:ea typeface="Times New Roman"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CC"/>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Arial" charset="0"/>
                          <a:ea typeface="Times New Roman" charset="0"/>
                          <a:cs typeface="Arial" charset="0"/>
                        </a:rPr>
                        <a:t>1</a:t>
                      </a:r>
                      <a:endParaRPr kumimoji="0" lang="en-US" sz="1400" b="0" i="0" u="none" strike="noStrike" cap="none" normalizeH="0" baseline="0">
                        <a:ln>
                          <a:noFill/>
                        </a:ln>
                        <a:solidFill>
                          <a:schemeClr val="tx1"/>
                        </a:solidFill>
                        <a:effectLst/>
                        <a:latin typeface="Times" charset="0"/>
                        <a:ea typeface="Times New Roman"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CC"/>
                    </a:solidFill>
                  </a:tcPr>
                </a:tc>
                <a:tc>
                  <a:txBody>
                    <a:bodyPr/>
                    <a:lstStyle/>
                    <a:p>
                      <a:pPr marL="0" marR="0" lvl="0" indent="0" algn="ctr" defTabSz="914400" rtl="0" eaLnBrk="0" fontAlgn="base" latinLnBrk="0" hangingPunct="0">
                        <a:lnSpc>
                          <a:spcPct val="90000"/>
                        </a:lnSpc>
                        <a:spcBef>
                          <a:spcPct val="50000"/>
                        </a:spcBef>
                        <a:spcAft>
                          <a:spcPct val="0"/>
                        </a:spcAft>
                        <a:buClr>
                          <a:schemeClr val="tx2"/>
                        </a:buClr>
                        <a:buSzPct val="120000"/>
                        <a:buFontTx/>
                        <a:buNone/>
                        <a:tabLst/>
                      </a:pPr>
                      <a:endParaRPr kumimoji="0" lang="en-US" sz="1400" b="1" i="0" u="none" strike="noStrike" cap="none" normalizeH="0" baseline="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CC"/>
                    </a:solidFill>
                  </a:tcPr>
                </a:tc>
                <a:tc>
                  <a:txBody>
                    <a:bodyPr/>
                    <a:lstStyle/>
                    <a:p>
                      <a:pPr marL="0" marR="0" lvl="0" indent="0" algn="ctr" defTabSz="914400" rtl="0" eaLnBrk="0" fontAlgn="base" latinLnBrk="0" hangingPunct="0">
                        <a:lnSpc>
                          <a:spcPct val="90000"/>
                        </a:lnSpc>
                        <a:spcBef>
                          <a:spcPct val="50000"/>
                        </a:spcBef>
                        <a:spcAft>
                          <a:spcPct val="0"/>
                        </a:spcAft>
                        <a:buClr>
                          <a:schemeClr val="tx2"/>
                        </a:buClr>
                        <a:buSzPct val="120000"/>
                        <a:buFontTx/>
                        <a:buNone/>
                        <a:tabLst/>
                      </a:pPr>
                      <a:endParaRPr kumimoji="0" lang="en-US" sz="1400" b="1" i="0" u="none" strike="noStrike" cap="none" normalizeH="0" baseline="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CC"/>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Arial" charset="0"/>
                          <a:ea typeface="Times New Roman" charset="0"/>
                          <a:cs typeface="Arial" charset="0"/>
                        </a:rPr>
                        <a:t>1</a:t>
                      </a:r>
                      <a:endParaRPr kumimoji="0" lang="en-US" sz="1400" b="0" i="0" u="none" strike="noStrike" cap="none" normalizeH="0" baseline="0">
                        <a:ln>
                          <a:noFill/>
                        </a:ln>
                        <a:solidFill>
                          <a:schemeClr val="tx1"/>
                        </a:solidFill>
                        <a:effectLst/>
                        <a:latin typeface="Times" charset="0"/>
                        <a:ea typeface="Times New Roman"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CC"/>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Arial" charset="0"/>
                          <a:ea typeface="Times New Roman" charset="0"/>
                          <a:cs typeface="Arial" charset="0"/>
                        </a:rPr>
                        <a:t>18</a:t>
                      </a:r>
                      <a:endParaRPr kumimoji="0" lang="en-US" sz="1400" b="0" i="0" u="none" strike="noStrike" cap="none" normalizeH="0" baseline="0">
                        <a:ln>
                          <a:noFill/>
                        </a:ln>
                        <a:solidFill>
                          <a:schemeClr val="tx1"/>
                        </a:solidFill>
                        <a:effectLst/>
                        <a:latin typeface="Times" charset="0"/>
                        <a:ea typeface="Times New Roman" charset="0"/>
                        <a:cs typeface="Arial" charset="0"/>
                      </a:endParaRPr>
                    </a:p>
                  </a:txBody>
                  <a:tcPr horzOverflow="overflow">
                    <a:lnL w="127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CC"/>
                    </a:solidFill>
                  </a:tcPr>
                </a:tc>
              </a:tr>
              <a:tr h="341313">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Arial" charset="0"/>
                          <a:ea typeface="Times New Roman" charset="0"/>
                          <a:cs typeface="Arial" charset="0"/>
                        </a:rPr>
                        <a:t>Small Vessel</a:t>
                      </a:r>
                      <a:endParaRPr kumimoji="0" lang="en-US" sz="1400" b="0" i="0" u="none" strike="noStrike" cap="none" normalizeH="0" baseline="0">
                        <a:ln>
                          <a:noFill/>
                        </a:ln>
                        <a:solidFill>
                          <a:schemeClr val="tx1"/>
                        </a:solidFill>
                        <a:effectLst/>
                        <a:latin typeface="Times" charset="0"/>
                        <a:ea typeface="Times New Roman" charset="0"/>
                        <a:cs typeface="Arial" charset="0"/>
                      </a:endParaRPr>
                    </a:p>
                  </a:txBody>
                  <a:tcPr horzOverflow="overflow">
                    <a:lnL w="254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90000"/>
                        </a:lnSpc>
                        <a:spcBef>
                          <a:spcPct val="50000"/>
                        </a:spcBef>
                        <a:spcAft>
                          <a:spcPct val="0"/>
                        </a:spcAft>
                        <a:buClr>
                          <a:schemeClr val="tx2"/>
                        </a:buClr>
                        <a:buSzPct val="120000"/>
                        <a:buFontTx/>
                        <a:buNone/>
                        <a:tabLst/>
                      </a:pPr>
                      <a:endParaRPr kumimoji="0" lang="en-US" sz="1400" b="1" i="0" u="none" strike="noStrike" cap="none" normalizeH="0" baseline="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Arial" charset="0"/>
                          <a:ea typeface="Times New Roman" charset="0"/>
                          <a:cs typeface="Arial" charset="0"/>
                        </a:rPr>
                        <a:t>12</a:t>
                      </a:r>
                      <a:endParaRPr kumimoji="0" lang="en-US" sz="1400" b="0" i="0" u="none" strike="noStrike" cap="none" normalizeH="0" baseline="0">
                        <a:ln>
                          <a:noFill/>
                        </a:ln>
                        <a:solidFill>
                          <a:schemeClr val="tx1"/>
                        </a:solidFill>
                        <a:effectLst/>
                        <a:latin typeface="Times" charset="0"/>
                        <a:ea typeface="Times New Roman"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90000"/>
                        </a:lnSpc>
                        <a:spcBef>
                          <a:spcPct val="50000"/>
                        </a:spcBef>
                        <a:spcAft>
                          <a:spcPct val="0"/>
                        </a:spcAft>
                        <a:buClr>
                          <a:schemeClr val="tx2"/>
                        </a:buClr>
                        <a:buSzPct val="120000"/>
                        <a:buFontTx/>
                        <a:buNone/>
                        <a:tabLst/>
                      </a:pPr>
                      <a:endParaRPr kumimoji="0" lang="en-US" sz="1400" b="1" i="0" u="none" strike="noStrike" cap="none" normalizeH="0" baseline="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90000"/>
                        </a:lnSpc>
                        <a:spcBef>
                          <a:spcPct val="50000"/>
                        </a:spcBef>
                        <a:spcAft>
                          <a:spcPct val="0"/>
                        </a:spcAft>
                        <a:buClr>
                          <a:schemeClr val="tx2"/>
                        </a:buClr>
                        <a:buSzPct val="120000"/>
                        <a:buFontTx/>
                        <a:buNone/>
                        <a:tabLst/>
                      </a:pPr>
                      <a:endParaRPr kumimoji="0" lang="en-US" sz="1400" b="1" i="0" u="none" strike="noStrike" cap="none" normalizeH="0" baseline="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Arial" charset="0"/>
                          <a:ea typeface="Times New Roman" charset="0"/>
                          <a:cs typeface="Arial" charset="0"/>
                        </a:rPr>
                        <a:t>1</a:t>
                      </a:r>
                      <a:endParaRPr kumimoji="0" lang="en-US" sz="1400" b="0" i="0" u="none" strike="noStrike" cap="none" normalizeH="0" baseline="0">
                        <a:ln>
                          <a:noFill/>
                        </a:ln>
                        <a:solidFill>
                          <a:schemeClr val="tx1"/>
                        </a:solidFill>
                        <a:effectLst/>
                        <a:latin typeface="Times" charset="0"/>
                        <a:ea typeface="Times New Roman"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90000"/>
                        </a:lnSpc>
                        <a:spcBef>
                          <a:spcPct val="50000"/>
                        </a:spcBef>
                        <a:spcAft>
                          <a:spcPct val="0"/>
                        </a:spcAft>
                        <a:buClr>
                          <a:schemeClr val="tx2"/>
                        </a:buClr>
                        <a:buSzPct val="120000"/>
                        <a:buFontTx/>
                        <a:buNone/>
                        <a:tabLst/>
                      </a:pPr>
                      <a:endParaRPr kumimoji="0" lang="en-US" sz="1400" b="1" i="0" u="none" strike="noStrike" cap="none" normalizeH="0" baseline="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Arial" charset="0"/>
                          <a:ea typeface="Times New Roman" charset="0"/>
                          <a:cs typeface="Arial" charset="0"/>
                        </a:rPr>
                        <a:t>13</a:t>
                      </a:r>
                      <a:endParaRPr kumimoji="0" lang="en-US" sz="1400" b="0" i="0" u="none" strike="noStrike" cap="none" normalizeH="0" baseline="0">
                        <a:ln>
                          <a:noFill/>
                        </a:ln>
                        <a:solidFill>
                          <a:schemeClr val="tx1"/>
                        </a:solidFill>
                        <a:effectLst/>
                        <a:latin typeface="Times" charset="0"/>
                        <a:ea typeface="Times New Roman" charset="0"/>
                        <a:cs typeface="Arial" charset="0"/>
                      </a:endParaRPr>
                    </a:p>
                  </a:txBody>
                  <a:tcPr horzOverflow="overflow">
                    <a:lnL w="127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41313">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Arial" charset="0"/>
                          <a:ea typeface="Times New Roman" charset="0"/>
                          <a:cs typeface="Arial" charset="0"/>
                        </a:rPr>
                        <a:t>Cardioembolic</a:t>
                      </a:r>
                      <a:endParaRPr kumimoji="0" lang="en-US" sz="1400" b="0" i="0" u="none" strike="noStrike" cap="none" normalizeH="0" baseline="0">
                        <a:ln>
                          <a:noFill/>
                        </a:ln>
                        <a:solidFill>
                          <a:schemeClr val="tx1"/>
                        </a:solidFill>
                        <a:effectLst/>
                        <a:latin typeface="Times" charset="0"/>
                        <a:ea typeface="Times New Roman" charset="0"/>
                        <a:cs typeface="Arial" charset="0"/>
                      </a:endParaRPr>
                    </a:p>
                  </a:txBody>
                  <a:tcPr horzOverflow="overflow">
                    <a:lnL w="254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CC"/>
                    </a:solidFill>
                  </a:tcPr>
                </a:tc>
                <a:tc>
                  <a:txBody>
                    <a:bodyPr/>
                    <a:lstStyle/>
                    <a:p>
                      <a:pPr marL="0" marR="0" lvl="0" indent="0" algn="ctr" defTabSz="914400" rtl="0" eaLnBrk="0" fontAlgn="base" latinLnBrk="0" hangingPunct="0">
                        <a:lnSpc>
                          <a:spcPct val="90000"/>
                        </a:lnSpc>
                        <a:spcBef>
                          <a:spcPct val="50000"/>
                        </a:spcBef>
                        <a:spcAft>
                          <a:spcPct val="0"/>
                        </a:spcAft>
                        <a:buClr>
                          <a:schemeClr val="tx2"/>
                        </a:buClr>
                        <a:buSzPct val="120000"/>
                        <a:buFontTx/>
                        <a:buNone/>
                        <a:tabLst/>
                      </a:pPr>
                      <a:endParaRPr kumimoji="0" lang="en-US" sz="1400" b="1" i="0" u="none" strike="noStrike" cap="none" normalizeH="0" baseline="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CC"/>
                    </a:solidFill>
                  </a:tcPr>
                </a:tc>
                <a:tc>
                  <a:txBody>
                    <a:bodyPr/>
                    <a:lstStyle/>
                    <a:p>
                      <a:pPr marL="0" marR="0" lvl="0" indent="0" algn="ctr" defTabSz="914400" rtl="0" eaLnBrk="0" fontAlgn="base" latinLnBrk="0" hangingPunct="0">
                        <a:lnSpc>
                          <a:spcPct val="90000"/>
                        </a:lnSpc>
                        <a:spcBef>
                          <a:spcPct val="50000"/>
                        </a:spcBef>
                        <a:spcAft>
                          <a:spcPct val="0"/>
                        </a:spcAft>
                        <a:buClr>
                          <a:schemeClr val="tx2"/>
                        </a:buClr>
                        <a:buSzPct val="120000"/>
                        <a:buFontTx/>
                        <a:buNone/>
                        <a:tabLst/>
                      </a:pPr>
                      <a:endParaRPr kumimoji="0" lang="en-US" sz="1400" b="1" i="0" u="none" strike="noStrike" cap="none" normalizeH="0" baseline="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CC"/>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Arial" charset="0"/>
                          <a:ea typeface="Times New Roman" charset="0"/>
                          <a:cs typeface="Arial" charset="0"/>
                        </a:rPr>
                        <a:t>22</a:t>
                      </a:r>
                      <a:endParaRPr kumimoji="0" lang="en-US" sz="1400" b="0" i="0" u="none" strike="noStrike" cap="none" normalizeH="0" baseline="0">
                        <a:ln>
                          <a:noFill/>
                        </a:ln>
                        <a:solidFill>
                          <a:schemeClr val="tx1"/>
                        </a:solidFill>
                        <a:effectLst/>
                        <a:latin typeface="Times" charset="0"/>
                        <a:ea typeface="Times New Roman"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CC"/>
                    </a:solidFill>
                  </a:tcPr>
                </a:tc>
                <a:tc>
                  <a:txBody>
                    <a:bodyPr/>
                    <a:lstStyle/>
                    <a:p>
                      <a:pPr marL="0" marR="0" lvl="0" indent="0" algn="ctr" defTabSz="914400" rtl="0" eaLnBrk="0" fontAlgn="base" latinLnBrk="0" hangingPunct="0">
                        <a:lnSpc>
                          <a:spcPct val="90000"/>
                        </a:lnSpc>
                        <a:spcBef>
                          <a:spcPct val="50000"/>
                        </a:spcBef>
                        <a:spcAft>
                          <a:spcPct val="0"/>
                        </a:spcAft>
                        <a:buClr>
                          <a:schemeClr val="tx2"/>
                        </a:buClr>
                        <a:buSzPct val="120000"/>
                        <a:buFontTx/>
                        <a:buNone/>
                        <a:tabLst/>
                      </a:pPr>
                      <a:endParaRPr kumimoji="0" lang="en-US" sz="1400" b="1" i="0" u="none" strike="noStrike" cap="none" normalizeH="0" baseline="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CC"/>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Arial" charset="0"/>
                          <a:ea typeface="Times New Roman" charset="0"/>
                          <a:cs typeface="Arial" charset="0"/>
                        </a:rPr>
                        <a:t>7</a:t>
                      </a:r>
                      <a:endParaRPr kumimoji="0" lang="en-US" sz="1400" b="0" i="0" u="none" strike="noStrike" cap="none" normalizeH="0" baseline="0">
                        <a:ln>
                          <a:noFill/>
                        </a:ln>
                        <a:solidFill>
                          <a:schemeClr val="tx1"/>
                        </a:solidFill>
                        <a:effectLst/>
                        <a:latin typeface="Times" charset="0"/>
                        <a:ea typeface="Times New Roman"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CC"/>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Arial" charset="0"/>
                          <a:ea typeface="Times New Roman" charset="0"/>
                          <a:cs typeface="Arial" charset="0"/>
                        </a:rPr>
                        <a:t>1</a:t>
                      </a:r>
                      <a:endParaRPr kumimoji="0" lang="en-US" sz="1400" b="0" i="0" u="none" strike="noStrike" cap="none" normalizeH="0" baseline="0">
                        <a:ln>
                          <a:noFill/>
                        </a:ln>
                        <a:solidFill>
                          <a:schemeClr val="tx1"/>
                        </a:solidFill>
                        <a:effectLst/>
                        <a:latin typeface="Times" charset="0"/>
                        <a:ea typeface="Times New Roman"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CC"/>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Arial" charset="0"/>
                          <a:ea typeface="Times New Roman" charset="0"/>
                          <a:cs typeface="Arial" charset="0"/>
                        </a:rPr>
                        <a:t>30</a:t>
                      </a:r>
                      <a:endParaRPr kumimoji="0" lang="en-US" sz="1400" b="0" i="0" u="none" strike="noStrike" cap="none" normalizeH="0" baseline="0">
                        <a:ln>
                          <a:noFill/>
                        </a:ln>
                        <a:solidFill>
                          <a:schemeClr val="tx1"/>
                        </a:solidFill>
                        <a:effectLst/>
                        <a:latin typeface="Times" charset="0"/>
                        <a:ea typeface="Times New Roman" charset="0"/>
                        <a:cs typeface="Arial" charset="0"/>
                      </a:endParaRPr>
                    </a:p>
                  </a:txBody>
                  <a:tcPr horzOverflow="overflow">
                    <a:lnL w="127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CC"/>
                    </a:solidFill>
                  </a:tcPr>
                </a:tc>
              </a:tr>
              <a:tr h="341313">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Arial" charset="0"/>
                          <a:ea typeface="Times New Roman" charset="0"/>
                          <a:cs typeface="Arial" charset="0"/>
                        </a:rPr>
                        <a:t>Other</a:t>
                      </a:r>
                      <a:endParaRPr kumimoji="0" lang="en-US" sz="1400" b="0" i="0" u="none" strike="noStrike" cap="none" normalizeH="0" baseline="0">
                        <a:ln>
                          <a:noFill/>
                        </a:ln>
                        <a:solidFill>
                          <a:schemeClr val="tx1"/>
                        </a:solidFill>
                        <a:effectLst/>
                        <a:latin typeface="Times" charset="0"/>
                        <a:ea typeface="Times New Roman" charset="0"/>
                        <a:cs typeface="Arial" charset="0"/>
                      </a:endParaRPr>
                    </a:p>
                  </a:txBody>
                  <a:tcPr horzOverflow="overflow">
                    <a:lnL w="254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90000"/>
                        </a:lnSpc>
                        <a:spcBef>
                          <a:spcPct val="50000"/>
                        </a:spcBef>
                        <a:spcAft>
                          <a:spcPct val="0"/>
                        </a:spcAft>
                        <a:buClr>
                          <a:schemeClr val="tx2"/>
                        </a:buClr>
                        <a:buSzPct val="120000"/>
                        <a:buFontTx/>
                        <a:buNone/>
                        <a:tabLst/>
                      </a:pPr>
                      <a:endParaRPr kumimoji="0" lang="en-US" sz="1400" b="1" i="0" u="none" strike="noStrike" cap="none" normalizeH="0" baseline="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90000"/>
                        </a:lnSpc>
                        <a:spcBef>
                          <a:spcPct val="50000"/>
                        </a:spcBef>
                        <a:spcAft>
                          <a:spcPct val="0"/>
                        </a:spcAft>
                        <a:buClr>
                          <a:schemeClr val="tx2"/>
                        </a:buClr>
                        <a:buSzPct val="120000"/>
                        <a:buFontTx/>
                        <a:buNone/>
                        <a:tabLst/>
                      </a:pPr>
                      <a:endParaRPr kumimoji="0" lang="en-US" sz="1400" b="1" i="0" u="none" strike="noStrike" cap="none" normalizeH="0" baseline="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Arial" charset="0"/>
                          <a:ea typeface="Times New Roman" charset="0"/>
                          <a:cs typeface="Arial" charset="0"/>
                        </a:rPr>
                        <a:t>1</a:t>
                      </a:r>
                      <a:endParaRPr kumimoji="0" lang="en-US" sz="1400" b="0" i="0" u="none" strike="noStrike" cap="none" normalizeH="0" baseline="0">
                        <a:ln>
                          <a:noFill/>
                        </a:ln>
                        <a:solidFill>
                          <a:schemeClr val="tx1"/>
                        </a:solidFill>
                        <a:effectLst/>
                        <a:latin typeface="Times" charset="0"/>
                        <a:ea typeface="Times New Roman"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Arial" charset="0"/>
                          <a:ea typeface="Times New Roman" charset="0"/>
                          <a:cs typeface="Arial" charset="0"/>
                        </a:rPr>
                        <a:t>1</a:t>
                      </a:r>
                      <a:endParaRPr kumimoji="0" lang="en-US" sz="1400" b="0" i="0" u="none" strike="noStrike" cap="none" normalizeH="0" baseline="0">
                        <a:ln>
                          <a:noFill/>
                        </a:ln>
                        <a:solidFill>
                          <a:schemeClr val="tx1"/>
                        </a:solidFill>
                        <a:effectLst/>
                        <a:latin typeface="Times" charset="0"/>
                        <a:ea typeface="Times New Roman"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Arial" charset="0"/>
                          <a:ea typeface="Times New Roman" charset="0"/>
                          <a:cs typeface="Arial" charset="0"/>
                        </a:rPr>
                        <a:t>2</a:t>
                      </a:r>
                      <a:endParaRPr kumimoji="0" lang="en-US" sz="1400" b="0" i="0" u="none" strike="noStrike" cap="none" normalizeH="0" baseline="0">
                        <a:ln>
                          <a:noFill/>
                        </a:ln>
                        <a:solidFill>
                          <a:schemeClr val="tx1"/>
                        </a:solidFill>
                        <a:effectLst/>
                        <a:latin typeface="Times" charset="0"/>
                        <a:ea typeface="Times New Roman"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90000"/>
                        </a:lnSpc>
                        <a:spcBef>
                          <a:spcPct val="50000"/>
                        </a:spcBef>
                        <a:spcAft>
                          <a:spcPct val="0"/>
                        </a:spcAft>
                        <a:buClr>
                          <a:schemeClr val="tx2"/>
                        </a:buClr>
                        <a:buSzPct val="120000"/>
                        <a:buFontTx/>
                        <a:buNone/>
                        <a:tabLst/>
                      </a:pPr>
                      <a:endParaRPr kumimoji="0" lang="en-US" sz="1400" b="1" i="0" u="none" strike="noStrike" cap="none" normalizeH="0" baseline="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Arial" charset="0"/>
                          <a:ea typeface="Times New Roman" charset="0"/>
                          <a:cs typeface="Arial" charset="0"/>
                        </a:rPr>
                        <a:t>4</a:t>
                      </a:r>
                      <a:endParaRPr kumimoji="0" lang="en-US" sz="1400" b="0" i="0" u="none" strike="noStrike" cap="none" normalizeH="0" baseline="0">
                        <a:ln>
                          <a:noFill/>
                        </a:ln>
                        <a:solidFill>
                          <a:schemeClr val="tx1"/>
                        </a:solidFill>
                        <a:effectLst/>
                        <a:latin typeface="Times" charset="0"/>
                        <a:ea typeface="Times New Roman" charset="0"/>
                        <a:cs typeface="Arial" charset="0"/>
                      </a:endParaRPr>
                    </a:p>
                  </a:txBody>
                  <a:tcPr horzOverflow="overflow">
                    <a:lnL w="127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39725">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Arial" charset="0"/>
                          <a:ea typeface="Times New Roman" charset="0"/>
                          <a:cs typeface="Arial" charset="0"/>
                        </a:rPr>
                        <a:t>Undetermined</a:t>
                      </a:r>
                      <a:endParaRPr kumimoji="0" lang="en-US" sz="1400" b="0" i="0" u="none" strike="noStrike" cap="none" normalizeH="0" baseline="0">
                        <a:ln>
                          <a:noFill/>
                        </a:ln>
                        <a:solidFill>
                          <a:schemeClr val="tx1"/>
                        </a:solidFill>
                        <a:effectLst/>
                        <a:latin typeface="Times" charset="0"/>
                        <a:ea typeface="Times New Roman" charset="0"/>
                        <a:cs typeface="Arial" charset="0"/>
                      </a:endParaRPr>
                    </a:p>
                  </a:txBody>
                  <a:tcPr horzOverflow="overflow">
                    <a:lnL w="254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CC"/>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Arial" charset="0"/>
                          <a:ea typeface="Times New Roman" charset="0"/>
                          <a:cs typeface="Arial" charset="0"/>
                        </a:rPr>
                        <a:t>2</a:t>
                      </a:r>
                      <a:endParaRPr kumimoji="0" lang="en-US" sz="1400" b="0" i="0" u="none" strike="noStrike" cap="none" normalizeH="0" baseline="0">
                        <a:ln>
                          <a:noFill/>
                        </a:ln>
                        <a:solidFill>
                          <a:schemeClr val="tx1"/>
                        </a:solidFill>
                        <a:effectLst/>
                        <a:latin typeface="Times" charset="0"/>
                        <a:ea typeface="Times New Roman"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CC"/>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Arial" charset="0"/>
                          <a:ea typeface="Times New Roman" charset="0"/>
                          <a:cs typeface="Arial" charset="0"/>
                        </a:rPr>
                        <a:t>2</a:t>
                      </a:r>
                      <a:endParaRPr kumimoji="0" lang="en-US" sz="1400" b="0" i="0" u="none" strike="noStrike" cap="none" normalizeH="0" baseline="0">
                        <a:ln>
                          <a:noFill/>
                        </a:ln>
                        <a:solidFill>
                          <a:schemeClr val="tx1"/>
                        </a:solidFill>
                        <a:effectLst/>
                        <a:latin typeface="Times" charset="0"/>
                        <a:ea typeface="Times New Roman"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CC"/>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Arial" charset="0"/>
                          <a:ea typeface="Times New Roman" charset="0"/>
                          <a:cs typeface="Arial" charset="0"/>
                        </a:rPr>
                        <a:t>1</a:t>
                      </a:r>
                      <a:endParaRPr kumimoji="0" lang="en-US" sz="1400" b="0" i="0" u="none" strike="noStrike" cap="none" normalizeH="0" baseline="0">
                        <a:ln>
                          <a:noFill/>
                        </a:ln>
                        <a:solidFill>
                          <a:schemeClr val="tx1"/>
                        </a:solidFill>
                        <a:effectLst/>
                        <a:latin typeface="Times" charset="0"/>
                        <a:ea typeface="Times New Roman"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CC"/>
                    </a:solidFill>
                  </a:tcPr>
                </a:tc>
                <a:tc>
                  <a:txBody>
                    <a:bodyPr/>
                    <a:lstStyle/>
                    <a:p>
                      <a:pPr marL="0" marR="0" lvl="0" indent="0" algn="ctr" defTabSz="914400" rtl="0" eaLnBrk="0" fontAlgn="base" latinLnBrk="0" hangingPunct="0">
                        <a:lnSpc>
                          <a:spcPct val="90000"/>
                        </a:lnSpc>
                        <a:spcBef>
                          <a:spcPct val="50000"/>
                        </a:spcBef>
                        <a:spcAft>
                          <a:spcPct val="0"/>
                        </a:spcAft>
                        <a:buClr>
                          <a:schemeClr val="tx2"/>
                        </a:buClr>
                        <a:buSzPct val="120000"/>
                        <a:buFontTx/>
                        <a:buNone/>
                        <a:tabLst/>
                      </a:pPr>
                      <a:endParaRPr kumimoji="0" lang="en-US" sz="1400" b="1" i="0" u="none" strike="noStrike" cap="none" normalizeH="0" baseline="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CC"/>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Arial" charset="0"/>
                          <a:ea typeface="Times New Roman" charset="0"/>
                          <a:cs typeface="Arial" charset="0"/>
                        </a:rPr>
                        <a:t>28</a:t>
                      </a:r>
                      <a:endParaRPr kumimoji="0" lang="en-US" sz="1400" b="0" i="0" u="none" strike="noStrike" cap="none" normalizeH="0" baseline="0">
                        <a:ln>
                          <a:noFill/>
                        </a:ln>
                        <a:solidFill>
                          <a:schemeClr val="tx1"/>
                        </a:solidFill>
                        <a:effectLst/>
                        <a:latin typeface="Times" charset="0"/>
                        <a:ea typeface="Times New Roman"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CC"/>
                    </a:solidFill>
                  </a:tcPr>
                </a:tc>
                <a:tc>
                  <a:txBody>
                    <a:bodyPr/>
                    <a:lstStyle/>
                    <a:p>
                      <a:pPr marL="0" marR="0" lvl="0" indent="0" algn="ctr" defTabSz="914400" rtl="0" eaLnBrk="0" fontAlgn="base" latinLnBrk="0" hangingPunct="0">
                        <a:lnSpc>
                          <a:spcPct val="90000"/>
                        </a:lnSpc>
                        <a:spcBef>
                          <a:spcPct val="50000"/>
                        </a:spcBef>
                        <a:spcAft>
                          <a:spcPct val="0"/>
                        </a:spcAft>
                        <a:buClr>
                          <a:schemeClr val="tx2"/>
                        </a:buClr>
                        <a:buSzPct val="120000"/>
                        <a:buFontTx/>
                        <a:buNone/>
                        <a:tabLst/>
                      </a:pPr>
                      <a:endParaRPr kumimoji="0" lang="en-US" sz="1400" b="1" i="0" u="none" strike="noStrike" cap="none" normalizeH="0" baseline="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CC"/>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Arial" charset="0"/>
                          <a:ea typeface="Times New Roman" charset="0"/>
                          <a:cs typeface="Arial" charset="0"/>
                        </a:rPr>
                        <a:t>33</a:t>
                      </a:r>
                      <a:endParaRPr kumimoji="0" lang="en-US" sz="1400" b="0" i="0" u="none" strike="noStrike" cap="none" normalizeH="0" baseline="0">
                        <a:ln>
                          <a:noFill/>
                        </a:ln>
                        <a:solidFill>
                          <a:schemeClr val="tx1"/>
                        </a:solidFill>
                        <a:effectLst/>
                        <a:latin typeface="Times" charset="0"/>
                        <a:ea typeface="Times New Roman" charset="0"/>
                        <a:cs typeface="Arial" charset="0"/>
                      </a:endParaRPr>
                    </a:p>
                  </a:txBody>
                  <a:tcPr horzOverflow="overflow">
                    <a:lnL w="127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CC"/>
                    </a:solidFill>
                  </a:tcPr>
                </a:tc>
              </a:tr>
              <a:tr h="341313">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Arial" charset="0"/>
                          <a:ea typeface="Times New Roman" charset="0"/>
                          <a:cs typeface="Arial" charset="0"/>
                        </a:rPr>
                        <a:t>Unknown</a:t>
                      </a:r>
                      <a:endParaRPr kumimoji="0" lang="en-US" sz="1400" b="0" i="0" u="none" strike="noStrike" cap="none" normalizeH="0" baseline="0">
                        <a:ln>
                          <a:noFill/>
                        </a:ln>
                        <a:solidFill>
                          <a:schemeClr val="tx1"/>
                        </a:solidFill>
                        <a:effectLst/>
                        <a:latin typeface="Times" charset="0"/>
                        <a:ea typeface="Times New Roman" charset="0"/>
                        <a:cs typeface="Arial" charset="0"/>
                      </a:endParaRPr>
                    </a:p>
                  </a:txBody>
                  <a:tcPr horzOverflow="overflow">
                    <a:lnL w="254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90000"/>
                        </a:lnSpc>
                        <a:spcBef>
                          <a:spcPct val="50000"/>
                        </a:spcBef>
                        <a:spcAft>
                          <a:spcPct val="0"/>
                        </a:spcAft>
                        <a:buClr>
                          <a:schemeClr val="tx2"/>
                        </a:buClr>
                        <a:buSzPct val="120000"/>
                        <a:buFontTx/>
                        <a:buNone/>
                        <a:tabLst/>
                      </a:pPr>
                      <a:endParaRPr kumimoji="0" lang="en-US" sz="1400" b="1" i="0" u="none" strike="noStrike" cap="none" normalizeH="0" baseline="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90000"/>
                        </a:lnSpc>
                        <a:spcBef>
                          <a:spcPct val="50000"/>
                        </a:spcBef>
                        <a:spcAft>
                          <a:spcPct val="0"/>
                        </a:spcAft>
                        <a:buClr>
                          <a:schemeClr val="tx2"/>
                        </a:buClr>
                        <a:buSzPct val="120000"/>
                        <a:buFontTx/>
                        <a:buNone/>
                        <a:tabLst/>
                      </a:pPr>
                      <a:endParaRPr kumimoji="0" lang="en-US" sz="1400" b="1" i="0" u="none" strike="noStrike" cap="none" normalizeH="0" baseline="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90000"/>
                        </a:lnSpc>
                        <a:spcBef>
                          <a:spcPct val="50000"/>
                        </a:spcBef>
                        <a:spcAft>
                          <a:spcPct val="0"/>
                        </a:spcAft>
                        <a:buClr>
                          <a:schemeClr val="tx2"/>
                        </a:buClr>
                        <a:buSzPct val="120000"/>
                        <a:buFontTx/>
                        <a:buNone/>
                        <a:tabLst/>
                      </a:pPr>
                      <a:endParaRPr kumimoji="0" lang="en-US" sz="1400" b="1" i="0" u="none" strike="noStrike" cap="none" normalizeH="0" baseline="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Arial" charset="0"/>
                          <a:ea typeface="Times New Roman" charset="0"/>
                          <a:cs typeface="Arial" charset="0"/>
                        </a:rPr>
                        <a:t>2</a:t>
                      </a:r>
                      <a:endParaRPr kumimoji="0" lang="en-US" sz="1400" b="0" i="0" u="none" strike="noStrike" cap="none" normalizeH="0" baseline="0">
                        <a:ln>
                          <a:noFill/>
                        </a:ln>
                        <a:solidFill>
                          <a:schemeClr val="tx1"/>
                        </a:solidFill>
                        <a:effectLst/>
                        <a:latin typeface="Times" charset="0"/>
                        <a:ea typeface="Times New Roman"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90000"/>
                        </a:lnSpc>
                        <a:spcBef>
                          <a:spcPct val="50000"/>
                        </a:spcBef>
                        <a:spcAft>
                          <a:spcPct val="0"/>
                        </a:spcAft>
                        <a:buClr>
                          <a:schemeClr val="tx2"/>
                        </a:buClr>
                        <a:buSzPct val="120000"/>
                        <a:buFontTx/>
                        <a:buNone/>
                        <a:tabLst/>
                      </a:pPr>
                      <a:endParaRPr kumimoji="0" lang="en-US" sz="1400" b="1" i="0" u="none" strike="noStrike" cap="none" normalizeH="0" baseline="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90000"/>
                        </a:lnSpc>
                        <a:spcBef>
                          <a:spcPct val="50000"/>
                        </a:spcBef>
                        <a:spcAft>
                          <a:spcPct val="0"/>
                        </a:spcAft>
                        <a:buClr>
                          <a:schemeClr val="tx2"/>
                        </a:buClr>
                        <a:buSzPct val="120000"/>
                        <a:buFontTx/>
                        <a:buNone/>
                        <a:tabLst/>
                      </a:pPr>
                      <a:endParaRPr kumimoji="0" lang="en-US" sz="1400" b="1" i="0" u="none" strike="noStrike" cap="none" normalizeH="0" baseline="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Arial" charset="0"/>
                          <a:ea typeface="Times New Roman" charset="0"/>
                          <a:cs typeface="Arial" charset="0"/>
                        </a:rPr>
                        <a:t>2</a:t>
                      </a:r>
                      <a:endParaRPr kumimoji="0" lang="en-US" sz="1400" b="0" i="0" u="none" strike="noStrike" cap="none" normalizeH="0" baseline="0">
                        <a:ln>
                          <a:noFill/>
                        </a:ln>
                        <a:solidFill>
                          <a:schemeClr val="tx1"/>
                        </a:solidFill>
                        <a:effectLst/>
                        <a:latin typeface="Times" charset="0"/>
                        <a:ea typeface="Times New Roman" charset="0"/>
                        <a:cs typeface="Arial" charset="0"/>
                      </a:endParaRPr>
                    </a:p>
                  </a:txBody>
                  <a:tcPr horzOverflow="overflow">
                    <a:lnL w="127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41313">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Arial" charset="0"/>
                          <a:ea typeface="Times New Roman" charset="0"/>
                          <a:cs typeface="Arial" charset="0"/>
                        </a:rPr>
                        <a:t>Total</a:t>
                      </a:r>
                      <a:endParaRPr kumimoji="0" lang="en-US" sz="1400" b="0" i="0" u="none" strike="noStrike" cap="none" normalizeH="0" baseline="0">
                        <a:ln>
                          <a:noFill/>
                        </a:ln>
                        <a:solidFill>
                          <a:schemeClr val="tx1"/>
                        </a:solidFill>
                        <a:effectLst/>
                        <a:latin typeface="Times" charset="0"/>
                        <a:ea typeface="Times New Roman" charset="0"/>
                        <a:cs typeface="Arial" charset="0"/>
                      </a:endParaRPr>
                    </a:p>
                  </a:txBody>
                  <a:tcPr horzOverflow="overflow">
                    <a:lnL w="254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solidFill>
                      <a:srgbClr val="FFFFCC"/>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Arial" charset="0"/>
                          <a:ea typeface="Times New Roman" charset="0"/>
                          <a:cs typeface="Arial" charset="0"/>
                        </a:rPr>
                        <a:t>17</a:t>
                      </a:r>
                      <a:endParaRPr kumimoji="0" lang="en-US" sz="1400" b="0" i="0" u="none" strike="noStrike" cap="none" normalizeH="0" baseline="0">
                        <a:ln>
                          <a:noFill/>
                        </a:ln>
                        <a:solidFill>
                          <a:schemeClr val="tx1"/>
                        </a:solidFill>
                        <a:effectLst/>
                        <a:latin typeface="Times" charset="0"/>
                        <a:ea typeface="Times New Roman"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solidFill>
                      <a:srgbClr val="FFFFCC"/>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Arial" charset="0"/>
                          <a:ea typeface="Times New Roman" charset="0"/>
                          <a:cs typeface="Arial" charset="0"/>
                        </a:rPr>
                        <a:t>15</a:t>
                      </a:r>
                      <a:endParaRPr kumimoji="0" lang="en-US" sz="1400" b="0" i="0" u="none" strike="noStrike" cap="none" normalizeH="0" baseline="0">
                        <a:ln>
                          <a:noFill/>
                        </a:ln>
                        <a:solidFill>
                          <a:schemeClr val="tx1"/>
                        </a:solidFill>
                        <a:effectLst/>
                        <a:latin typeface="Times" charset="0"/>
                        <a:ea typeface="Times New Roman"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solidFill>
                      <a:srgbClr val="FFFFCC"/>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Arial" charset="0"/>
                          <a:ea typeface="Times New Roman" charset="0"/>
                          <a:cs typeface="Arial" charset="0"/>
                        </a:rPr>
                        <a:t>25</a:t>
                      </a:r>
                      <a:endParaRPr kumimoji="0" lang="en-US" sz="1400" b="0" i="0" u="none" strike="noStrike" cap="none" normalizeH="0" baseline="0">
                        <a:ln>
                          <a:noFill/>
                        </a:ln>
                        <a:solidFill>
                          <a:schemeClr val="tx1"/>
                        </a:solidFill>
                        <a:effectLst/>
                        <a:latin typeface="Times" charset="0"/>
                        <a:ea typeface="Times New Roman"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solidFill>
                      <a:srgbClr val="FFFFCC"/>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Arial" charset="0"/>
                          <a:ea typeface="Times New Roman" charset="0"/>
                          <a:cs typeface="Arial" charset="0"/>
                        </a:rPr>
                        <a:t>3</a:t>
                      </a:r>
                      <a:endParaRPr kumimoji="0" lang="en-US" sz="1400" b="0" i="0" u="none" strike="noStrike" cap="none" normalizeH="0" baseline="0">
                        <a:ln>
                          <a:noFill/>
                        </a:ln>
                        <a:solidFill>
                          <a:schemeClr val="tx1"/>
                        </a:solidFill>
                        <a:effectLst/>
                        <a:latin typeface="Times" charset="0"/>
                        <a:ea typeface="Times New Roman"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solidFill>
                      <a:srgbClr val="FFFFCC"/>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Arial" charset="0"/>
                          <a:ea typeface="Times New Roman" charset="0"/>
                          <a:cs typeface="Arial" charset="0"/>
                        </a:rPr>
                        <a:t>38</a:t>
                      </a:r>
                      <a:endParaRPr kumimoji="0" lang="en-US" sz="1400" b="0" i="0" u="none" strike="noStrike" cap="none" normalizeH="0" baseline="0">
                        <a:ln>
                          <a:noFill/>
                        </a:ln>
                        <a:solidFill>
                          <a:schemeClr val="tx1"/>
                        </a:solidFill>
                        <a:effectLst/>
                        <a:latin typeface="Times" charset="0"/>
                        <a:ea typeface="Times New Roman"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solidFill>
                      <a:srgbClr val="FFFFCC"/>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Arial" charset="0"/>
                          <a:ea typeface="Times New Roman" charset="0"/>
                          <a:cs typeface="Arial" charset="0"/>
                        </a:rPr>
                        <a:t>2</a:t>
                      </a:r>
                      <a:endParaRPr kumimoji="0" lang="en-US" sz="1400" b="0" i="0" u="none" strike="noStrike" cap="none" normalizeH="0" baseline="0">
                        <a:ln>
                          <a:noFill/>
                        </a:ln>
                        <a:solidFill>
                          <a:schemeClr val="tx1"/>
                        </a:solidFill>
                        <a:effectLst/>
                        <a:latin typeface="Times" charset="0"/>
                        <a:ea typeface="Times New Roman"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solidFill>
                      <a:srgbClr val="FFFFCC"/>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Arial" charset="0"/>
                          <a:ea typeface="Times New Roman" charset="0"/>
                          <a:cs typeface="Arial" charset="0"/>
                        </a:rPr>
                        <a:t>100</a:t>
                      </a:r>
                      <a:endParaRPr kumimoji="0" lang="en-US" sz="1400" b="0" i="0" u="none" strike="noStrike" cap="none" normalizeH="0" baseline="0">
                        <a:ln>
                          <a:noFill/>
                        </a:ln>
                        <a:solidFill>
                          <a:schemeClr val="tx1"/>
                        </a:solidFill>
                        <a:effectLst/>
                        <a:latin typeface="Times" charset="0"/>
                        <a:ea typeface="Times New Roman" charset="0"/>
                        <a:cs typeface="Arial" charset="0"/>
                      </a:endParaRPr>
                    </a:p>
                  </a:txBody>
                  <a:tcPr horzOverflow="overflow">
                    <a:lnL w="127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solidFill>
                      <a:srgbClr val="FFFFCC"/>
                    </a:solidFill>
                  </a:tcPr>
                </a:tc>
              </a:tr>
            </a:tbl>
          </a:graphicData>
        </a:graphic>
      </p:graphicFrame>
      <p:sp>
        <p:nvSpPr>
          <p:cNvPr id="21594" name="Rectangle 481"/>
          <p:cNvSpPr>
            <a:spLocks noGrp="1" noChangeArrowheads="1"/>
          </p:cNvSpPr>
          <p:nvPr>
            <p:ph type="title"/>
          </p:nvPr>
        </p:nvSpPr>
        <p:spPr>
          <a:xfrm>
            <a:off x="0" y="723900"/>
            <a:ext cx="9144000" cy="1149350"/>
          </a:xfrm>
        </p:spPr>
        <p:txBody>
          <a:bodyPr>
            <a:normAutofit fontScale="90000"/>
          </a:bodyPr>
          <a:lstStyle/>
          <a:p>
            <a:r>
              <a:rPr lang="en-US" sz="3200">
                <a:ea typeface="Times New Roman" charset="0"/>
                <a:cs typeface="Arial" charset="0"/>
              </a:rPr>
              <a:t>TOAST Subtype Generated By Each Cohort vs. TOAST Subtype Generated By Phenotype Committee Through Chart Review</a:t>
            </a:r>
          </a:p>
        </p:txBody>
      </p:sp>
    </p:spTree>
  </p:cSld>
  <p:clrMapOvr>
    <a:masterClrMapping/>
  </p:clrMapOv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1506" name="Footer Placeholder 3"/>
          <p:cNvSpPr>
            <a:spLocks noGrp="1"/>
          </p:cNvSpPr>
          <p:nvPr>
            <p:ph type="ftr" sz="quarter" idx="11"/>
          </p:nvPr>
        </p:nvSpPr>
        <p:spPr>
          <a:noFill/>
        </p:spPr>
        <p:txBody>
          <a:bodyPr/>
          <a:lstStyle/>
          <a:p>
            <a:r>
              <a:rPr lang="en-US"/>
              <a:t>NINDS ISGC Phenotype Committee</a:t>
            </a:r>
          </a:p>
        </p:txBody>
      </p:sp>
      <p:graphicFrame>
        <p:nvGraphicFramePr>
          <p:cNvPr id="75238" name="Group 486"/>
          <p:cNvGraphicFramePr>
            <a:graphicFrameLocks noGrp="1"/>
          </p:cNvGraphicFramePr>
          <p:nvPr/>
        </p:nvGraphicFramePr>
        <p:xfrm>
          <a:off x="304800" y="2438400"/>
          <a:ext cx="8458200" cy="3308354"/>
        </p:xfrm>
        <a:graphic>
          <a:graphicData uri="http://schemas.openxmlformats.org/drawingml/2006/table">
            <a:tbl>
              <a:tblPr/>
              <a:tblGrid>
                <a:gridCol w="1370013"/>
                <a:gridCol w="823912"/>
                <a:gridCol w="782638"/>
                <a:gridCol w="1531937"/>
                <a:gridCol w="731838"/>
                <a:gridCol w="1450975"/>
                <a:gridCol w="1042987"/>
                <a:gridCol w="723900"/>
              </a:tblGrid>
              <a:tr h="341313">
                <a:tc rowSpan="2">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1400" b="1" i="0" u="none" strike="noStrike" cap="none" normalizeH="0" baseline="0">
                          <a:ln>
                            <a:noFill/>
                          </a:ln>
                          <a:solidFill>
                            <a:schemeClr val="tx1"/>
                          </a:solidFill>
                          <a:effectLst/>
                          <a:latin typeface="Arial" charset="0"/>
                          <a:ea typeface="Times New Roman" charset="0"/>
                          <a:cs typeface="Arial" charset="0"/>
                        </a:rPr>
                        <a:t>Committee Dx</a:t>
                      </a:r>
                      <a:endParaRPr kumimoji="0" lang="en-US" sz="1400" b="0" i="0" u="none" strike="noStrike" cap="none" normalizeH="0" baseline="0">
                        <a:ln>
                          <a:noFill/>
                        </a:ln>
                        <a:solidFill>
                          <a:schemeClr val="tx1"/>
                        </a:solidFill>
                        <a:effectLst/>
                        <a:latin typeface="Times" charset="0"/>
                        <a:ea typeface="Times New Roman" charset="0"/>
                        <a:cs typeface="Arial" charset="0"/>
                      </a:endParaRPr>
                    </a:p>
                  </a:txBody>
                  <a:tcPr horzOverflow="overflow">
                    <a:lnL w="254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gridSpan="7">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1400" b="1" i="0" u="none" strike="noStrike" cap="none" normalizeH="0" baseline="0">
                          <a:ln>
                            <a:noFill/>
                          </a:ln>
                          <a:solidFill>
                            <a:schemeClr val="tx1"/>
                          </a:solidFill>
                          <a:effectLst/>
                          <a:latin typeface="Arial" charset="0"/>
                          <a:ea typeface="Times New Roman" charset="0"/>
                          <a:cs typeface="Arial" charset="0"/>
                        </a:rPr>
                        <a:t>Site Diagnosis</a:t>
                      </a:r>
                      <a:endParaRPr kumimoji="0" lang="en-US" sz="1400" b="0" i="0" u="none" strike="noStrike" cap="none" normalizeH="0" baseline="0">
                        <a:ln>
                          <a:noFill/>
                        </a:ln>
                        <a:solidFill>
                          <a:schemeClr val="tx1"/>
                        </a:solidFill>
                        <a:effectLst/>
                        <a:latin typeface="Times" charset="0"/>
                        <a:ea typeface="Times New Roman" charset="0"/>
                        <a:cs typeface="Arial" charset="0"/>
                      </a:endParaRPr>
                    </a:p>
                  </a:txBody>
                  <a:tcPr horzOverflow="overflow">
                    <a:lnL w="127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579438">
                <a:tc vMerge="1">
                  <a:txBody>
                    <a:bodyPr/>
                    <a:lstStyle/>
                    <a:p>
                      <a:endParaRPr lang="en-US"/>
                    </a:p>
                  </a:txBody>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400" b="1" i="0" u="none" strike="noStrike" cap="none" normalizeH="0" baseline="0">
                          <a:ln>
                            <a:noFill/>
                          </a:ln>
                          <a:solidFill>
                            <a:schemeClr val="tx1"/>
                          </a:solidFill>
                          <a:effectLst/>
                          <a:latin typeface="Arial" charset="0"/>
                          <a:ea typeface="Times New Roman" charset="0"/>
                          <a:cs typeface="Arial" charset="0"/>
                        </a:rPr>
                        <a:t>Large </a:t>
                      </a:r>
                      <a:endParaRPr kumimoji="0" lang="en-US" sz="1400" b="1" i="0" u="none" strike="noStrike" cap="none" normalizeH="0" baseline="0">
                        <a:ln>
                          <a:noFill/>
                        </a:ln>
                        <a:solidFill>
                          <a:schemeClr val="tx1"/>
                        </a:solidFill>
                        <a:effectLst/>
                        <a:latin typeface="Times New Roman" charset="0"/>
                        <a:ea typeface="Times New Roman" charset="0"/>
                        <a:cs typeface="Arial"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en-US" sz="1400" b="1" i="0" u="none" strike="noStrike" cap="none" normalizeH="0" baseline="0">
                          <a:ln>
                            <a:noFill/>
                          </a:ln>
                          <a:solidFill>
                            <a:schemeClr val="tx1"/>
                          </a:solidFill>
                          <a:effectLst/>
                          <a:latin typeface="Arial" charset="0"/>
                          <a:ea typeface="Times New Roman" charset="0"/>
                          <a:cs typeface="Arial" charset="0"/>
                        </a:rPr>
                        <a:t>Vessel</a:t>
                      </a:r>
                      <a:endParaRPr kumimoji="0" lang="en-US" sz="1400" b="0" i="0" u="none" strike="noStrike" cap="none" normalizeH="0" baseline="0">
                        <a:ln>
                          <a:noFill/>
                        </a:ln>
                        <a:solidFill>
                          <a:schemeClr val="tx1"/>
                        </a:solidFill>
                        <a:effectLst/>
                        <a:latin typeface="Times" charset="0"/>
                        <a:ea typeface="Times New Roman" charset="0"/>
                        <a:cs typeface="Arial" charset="0"/>
                      </a:endParaRPr>
                    </a:p>
                  </a:txBody>
                  <a:tcPr horzOverflow="overflow">
                    <a:lnL w="254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400" b="1" i="0" u="none" strike="noStrike" cap="none" normalizeH="0" baseline="0">
                          <a:ln>
                            <a:noFill/>
                          </a:ln>
                          <a:solidFill>
                            <a:schemeClr val="tx1"/>
                          </a:solidFill>
                          <a:effectLst/>
                          <a:latin typeface="Arial" charset="0"/>
                          <a:ea typeface="Times New Roman" charset="0"/>
                          <a:cs typeface="Arial" charset="0"/>
                        </a:rPr>
                        <a:t>Small </a:t>
                      </a:r>
                      <a:endParaRPr kumimoji="0" lang="en-US" sz="1400" b="1" i="0" u="none" strike="noStrike" cap="none" normalizeH="0" baseline="0">
                        <a:ln>
                          <a:noFill/>
                        </a:ln>
                        <a:solidFill>
                          <a:schemeClr val="tx1"/>
                        </a:solidFill>
                        <a:effectLst/>
                        <a:latin typeface="Times New Roman" charset="0"/>
                        <a:ea typeface="Times New Roman" charset="0"/>
                        <a:cs typeface="Arial"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en-US" sz="1400" b="1" i="0" u="none" strike="noStrike" cap="none" normalizeH="0" baseline="0">
                          <a:ln>
                            <a:noFill/>
                          </a:ln>
                          <a:solidFill>
                            <a:schemeClr val="tx1"/>
                          </a:solidFill>
                          <a:effectLst/>
                          <a:latin typeface="Arial" charset="0"/>
                          <a:ea typeface="Times New Roman" charset="0"/>
                          <a:cs typeface="Arial" charset="0"/>
                        </a:rPr>
                        <a:t>Vessel</a:t>
                      </a:r>
                      <a:endParaRPr kumimoji="0" lang="en-US" sz="1400" b="0" i="0" u="none" strike="noStrike" cap="none" normalizeH="0" baseline="0">
                        <a:ln>
                          <a:noFill/>
                        </a:ln>
                        <a:solidFill>
                          <a:schemeClr val="tx1"/>
                        </a:solidFill>
                        <a:effectLst/>
                        <a:latin typeface="Times" charset="0"/>
                        <a:ea typeface="Times New Roman"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400" b="1" i="0" u="none" strike="noStrike" cap="none" normalizeH="0" baseline="0">
                          <a:ln>
                            <a:noFill/>
                          </a:ln>
                          <a:solidFill>
                            <a:schemeClr val="tx1"/>
                          </a:solidFill>
                          <a:effectLst/>
                          <a:latin typeface="Arial" charset="0"/>
                          <a:ea typeface="Times New Roman" charset="0"/>
                          <a:cs typeface="Arial" charset="0"/>
                        </a:rPr>
                        <a:t>Cardioembolic</a:t>
                      </a:r>
                      <a:endParaRPr kumimoji="0" lang="en-US" sz="1400" b="0" i="0" u="none" strike="noStrike" cap="none" normalizeH="0" baseline="0">
                        <a:ln>
                          <a:noFill/>
                        </a:ln>
                        <a:solidFill>
                          <a:schemeClr val="tx1"/>
                        </a:solidFill>
                        <a:effectLst/>
                        <a:latin typeface="Times" charset="0"/>
                        <a:ea typeface="Times New Roman"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400" b="1" i="0" u="none" strike="noStrike" cap="none" normalizeH="0" baseline="0">
                          <a:ln>
                            <a:noFill/>
                          </a:ln>
                          <a:solidFill>
                            <a:schemeClr val="tx1"/>
                          </a:solidFill>
                          <a:effectLst/>
                          <a:latin typeface="Arial" charset="0"/>
                          <a:ea typeface="Times New Roman" charset="0"/>
                          <a:cs typeface="Arial" charset="0"/>
                        </a:rPr>
                        <a:t>Other</a:t>
                      </a:r>
                      <a:endParaRPr kumimoji="0" lang="en-US" sz="1400" b="0" i="0" u="none" strike="noStrike" cap="none" normalizeH="0" baseline="0">
                        <a:ln>
                          <a:noFill/>
                        </a:ln>
                        <a:solidFill>
                          <a:schemeClr val="tx1"/>
                        </a:solidFill>
                        <a:effectLst/>
                        <a:latin typeface="Times" charset="0"/>
                        <a:ea typeface="Times New Roman"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400" b="1" i="0" u="none" strike="noStrike" cap="none" normalizeH="0" baseline="0">
                          <a:ln>
                            <a:noFill/>
                          </a:ln>
                          <a:solidFill>
                            <a:schemeClr val="tx1"/>
                          </a:solidFill>
                          <a:effectLst/>
                          <a:latin typeface="Arial" charset="0"/>
                          <a:ea typeface="Times New Roman" charset="0"/>
                          <a:cs typeface="Arial" charset="0"/>
                        </a:rPr>
                        <a:t>Undetermined</a:t>
                      </a:r>
                      <a:endParaRPr kumimoji="0" lang="en-US" sz="1400" b="0" i="0" u="none" strike="noStrike" cap="none" normalizeH="0" baseline="0">
                        <a:ln>
                          <a:noFill/>
                        </a:ln>
                        <a:solidFill>
                          <a:schemeClr val="tx1"/>
                        </a:solidFill>
                        <a:effectLst/>
                        <a:latin typeface="Times" charset="0"/>
                        <a:ea typeface="Times New Roman"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400" b="1" i="0" u="none" strike="noStrike" cap="none" normalizeH="0" baseline="0">
                          <a:ln>
                            <a:noFill/>
                          </a:ln>
                          <a:solidFill>
                            <a:schemeClr val="tx1"/>
                          </a:solidFill>
                          <a:effectLst/>
                          <a:latin typeface="Arial" charset="0"/>
                          <a:ea typeface="Times New Roman" charset="0"/>
                          <a:cs typeface="Arial" charset="0"/>
                        </a:rPr>
                        <a:t>Unknown</a:t>
                      </a:r>
                      <a:endParaRPr kumimoji="0" lang="en-US" sz="1400" b="0" i="0" u="none" strike="noStrike" cap="none" normalizeH="0" baseline="0">
                        <a:ln>
                          <a:noFill/>
                        </a:ln>
                        <a:solidFill>
                          <a:schemeClr val="tx1"/>
                        </a:solidFill>
                        <a:effectLst/>
                        <a:latin typeface="Times" charset="0"/>
                        <a:ea typeface="Times New Roman"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400" b="1" i="0" u="none" strike="noStrike" cap="none" normalizeH="0" baseline="0">
                          <a:ln>
                            <a:noFill/>
                          </a:ln>
                          <a:solidFill>
                            <a:schemeClr val="tx1"/>
                          </a:solidFill>
                          <a:effectLst/>
                          <a:latin typeface="Arial" charset="0"/>
                          <a:ea typeface="Times New Roman" charset="0"/>
                          <a:cs typeface="Arial" charset="0"/>
                        </a:rPr>
                        <a:t>Total</a:t>
                      </a:r>
                      <a:endParaRPr kumimoji="0" lang="en-US" sz="1400" b="0" i="0" u="none" strike="noStrike" cap="none" normalizeH="0" baseline="0">
                        <a:ln>
                          <a:noFill/>
                        </a:ln>
                        <a:solidFill>
                          <a:schemeClr val="tx1"/>
                        </a:solidFill>
                        <a:effectLst/>
                        <a:latin typeface="Times" charset="0"/>
                        <a:ea typeface="Times New Roman" charset="0"/>
                        <a:cs typeface="Arial" charset="0"/>
                      </a:endParaRPr>
                    </a:p>
                  </a:txBody>
                  <a:tcPr horzOverflow="overflow">
                    <a:lnL w="127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41313">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Arial" charset="0"/>
                          <a:ea typeface="Times New Roman" charset="0"/>
                          <a:cs typeface="Arial" charset="0"/>
                        </a:rPr>
                        <a:t>Large Vessel</a:t>
                      </a:r>
                      <a:endParaRPr kumimoji="0" lang="en-US" sz="1400" b="0" i="0" u="none" strike="noStrike" cap="none" normalizeH="0" baseline="0">
                        <a:ln>
                          <a:noFill/>
                        </a:ln>
                        <a:solidFill>
                          <a:schemeClr val="tx1"/>
                        </a:solidFill>
                        <a:effectLst/>
                        <a:latin typeface="Times" charset="0"/>
                        <a:ea typeface="Times New Roman" charset="0"/>
                        <a:cs typeface="Arial" charset="0"/>
                      </a:endParaRPr>
                    </a:p>
                  </a:txBody>
                  <a:tcPr horzOverflow="overflow">
                    <a:lnL w="254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CC"/>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Arial" charset="0"/>
                          <a:ea typeface="Times New Roman" charset="0"/>
                          <a:cs typeface="Arial" charset="0"/>
                        </a:rPr>
                        <a:t>15</a:t>
                      </a:r>
                      <a:endParaRPr kumimoji="0" lang="en-US" sz="1400" b="0" i="0" u="none" strike="noStrike" cap="none" normalizeH="0" baseline="0">
                        <a:ln>
                          <a:noFill/>
                        </a:ln>
                        <a:solidFill>
                          <a:schemeClr val="tx1"/>
                        </a:solidFill>
                        <a:effectLst/>
                        <a:latin typeface="Times" charset="0"/>
                        <a:ea typeface="Times New Roman"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CC"/>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Arial" charset="0"/>
                          <a:ea typeface="Times New Roman" charset="0"/>
                          <a:cs typeface="Arial" charset="0"/>
                        </a:rPr>
                        <a:t>1</a:t>
                      </a:r>
                      <a:endParaRPr kumimoji="0" lang="en-US" sz="1400" b="0" i="0" u="none" strike="noStrike" cap="none" normalizeH="0" baseline="0">
                        <a:ln>
                          <a:noFill/>
                        </a:ln>
                        <a:solidFill>
                          <a:schemeClr val="tx1"/>
                        </a:solidFill>
                        <a:effectLst/>
                        <a:latin typeface="Times" charset="0"/>
                        <a:ea typeface="Times New Roman"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CC"/>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Arial" charset="0"/>
                          <a:ea typeface="Times New Roman" charset="0"/>
                          <a:cs typeface="Arial" charset="0"/>
                        </a:rPr>
                        <a:t>1</a:t>
                      </a:r>
                      <a:endParaRPr kumimoji="0" lang="en-US" sz="1400" b="0" i="0" u="none" strike="noStrike" cap="none" normalizeH="0" baseline="0">
                        <a:ln>
                          <a:noFill/>
                        </a:ln>
                        <a:solidFill>
                          <a:schemeClr val="tx1"/>
                        </a:solidFill>
                        <a:effectLst/>
                        <a:latin typeface="Times" charset="0"/>
                        <a:ea typeface="Times New Roman"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CC"/>
                    </a:solidFill>
                  </a:tcPr>
                </a:tc>
                <a:tc>
                  <a:txBody>
                    <a:bodyPr/>
                    <a:lstStyle/>
                    <a:p>
                      <a:pPr marL="0" marR="0" lvl="0" indent="0" algn="ctr" defTabSz="914400" rtl="0" eaLnBrk="0" fontAlgn="base" latinLnBrk="0" hangingPunct="0">
                        <a:lnSpc>
                          <a:spcPct val="90000"/>
                        </a:lnSpc>
                        <a:spcBef>
                          <a:spcPct val="50000"/>
                        </a:spcBef>
                        <a:spcAft>
                          <a:spcPct val="0"/>
                        </a:spcAft>
                        <a:buClr>
                          <a:schemeClr val="tx2"/>
                        </a:buClr>
                        <a:buSzPct val="120000"/>
                        <a:buFontTx/>
                        <a:buNone/>
                        <a:tabLst/>
                      </a:pPr>
                      <a:endParaRPr kumimoji="0" lang="en-US" sz="1400" b="1" i="0" u="none" strike="noStrike" cap="none" normalizeH="0" baseline="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CC"/>
                    </a:solidFill>
                  </a:tcPr>
                </a:tc>
                <a:tc>
                  <a:txBody>
                    <a:bodyPr/>
                    <a:lstStyle/>
                    <a:p>
                      <a:pPr marL="0" marR="0" lvl="0" indent="0" algn="ctr" defTabSz="914400" rtl="0" eaLnBrk="0" fontAlgn="base" latinLnBrk="0" hangingPunct="0">
                        <a:lnSpc>
                          <a:spcPct val="90000"/>
                        </a:lnSpc>
                        <a:spcBef>
                          <a:spcPct val="50000"/>
                        </a:spcBef>
                        <a:spcAft>
                          <a:spcPct val="0"/>
                        </a:spcAft>
                        <a:buClr>
                          <a:schemeClr val="tx2"/>
                        </a:buClr>
                        <a:buSzPct val="120000"/>
                        <a:buFontTx/>
                        <a:buNone/>
                        <a:tabLst/>
                      </a:pPr>
                      <a:endParaRPr kumimoji="0" lang="en-US" sz="1400" b="1" i="0" u="none" strike="noStrike" cap="none" normalizeH="0" baseline="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CC"/>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Arial" charset="0"/>
                          <a:ea typeface="Times New Roman" charset="0"/>
                          <a:cs typeface="Arial" charset="0"/>
                        </a:rPr>
                        <a:t>1</a:t>
                      </a:r>
                      <a:endParaRPr kumimoji="0" lang="en-US" sz="1400" b="0" i="0" u="none" strike="noStrike" cap="none" normalizeH="0" baseline="0">
                        <a:ln>
                          <a:noFill/>
                        </a:ln>
                        <a:solidFill>
                          <a:schemeClr val="tx1"/>
                        </a:solidFill>
                        <a:effectLst/>
                        <a:latin typeface="Times" charset="0"/>
                        <a:ea typeface="Times New Roman"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CC"/>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Arial" charset="0"/>
                          <a:ea typeface="Times New Roman" charset="0"/>
                          <a:cs typeface="Arial" charset="0"/>
                        </a:rPr>
                        <a:t>18</a:t>
                      </a:r>
                      <a:endParaRPr kumimoji="0" lang="en-US" sz="1400" b="0" i="0" u="none" strike="noStrike" cap="none" normalizeH="0" baseline="0">
                        <a:ln>
                          <a:noFill/>
                        </a:ln>
                        <a:solidFill>
                          <a:schemeClr val="tx1"/>
                        </a:solidFill>
                        <a:effectLst/>
                        <a:latin typeface="Times" charset="0"/>
                        <a:ea typeface="Times New Roman" charset="0"/>
                        <a:cs typeface="Arial" charset="0"/>
                      </a:endParaRPr>
                    </a:p>
                  </a:txBody>
                  <a:tcPr horzOverflow="overflow">
                    <a:lnL w="127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CC"/>
                    </a:solidFill>
                  </a:tcPr>
                </a:tc>
              </a:tr>
              <a:tr h="341313">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Arial" charset="0"/>
                          <a:ea typeface="Times New Roman" charset="0"/>
                          <a:cs typeface="Arial" charset="0"/>
                        </a:rPr>
                        <a:t>Small Vessel</a:t>
                      </a:r>
                      <a:endParaRPr kumimoji="0" lang="en-US" sz="1400" b="0" i="0" u="none" strike="noStrike" cap="none" normalizeH="0" baseline="0">
                        <a:ln>
                          <a:noFill/>
                        </a:ln>
                        <a:solidFill>
                          <a:schemeClr val="tx1"/>
                        </a:solidFill>
                        <a:effectLst/>
                        <a:latin typeface="Times" charset="0"/>
                        <a:ea typeface="Times New Roman" charset="0"/>
                        <a:cs typeface="Arial" charset="0"/>
                      </a:endParaRPr>
                    </a:p>
                  </a:txBody>
                  <a:tcPr horzOverflow="overflow">
                    <a:lnL w="254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90000"/>
                        </a:lnSpc>
                        <a:spcBef>
                          <a:spcPct val="50000"/>
                        </a:spcBef>
                        <a:spcAft>
                          <a:spcPct val="0"/>
                        </a:spcAft>
                        <a:buClr>
                          <a:schemeClr val="tx2"/>
                        </a:buClr>
                        <a:buSzPct val="120000"/>
                        <a:buFontTx/>
                        <a:buNone/>
                        <a:tabLst/>
                      </a:pPr>
                      <a:endParaRPr kumimoji="0" lang="en-US" sz="1400" b="1" i="0" u="none" strike="noStrike" cap="none" normalizeH="0" baseline="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Arial" charset="0"/>
                          <a:ea typeface="Times New Roman" charset="0"/>
                          <a:cs typeface="Arial" charset="0"/>
                        </a:rPr>
                        <a:t>12</a:t>
                      </a:r>
                      <a:endParaRPr kumimoji="0" lang="en-US" sz="1400" b="0" i="0" u="none" strike="noStrike" cap="none" normalizeH="0" baseline="0">
                        <a:ln>
                          <a:noFill/>
                        </a:ln>
                        <a:solidFill>
                          <a:schemeClr val="tx1"/>
                        </a:solidFill>
                        <a:effectLst/>
                        <a:latin typeface="Times" charset="0"/>
                        <a:ea typeface="Times New Roman"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90000"/>
                        </a:lnSpc>
                        <a:spcBef>
                          <a:spcPct val="50000"/>
                        </a:spcBef>
                        <a:spcAft>
                          <a:spcPct val="0"/>
                        </a:spcAft>
                        <a:buClr>
                          <a:schemeClr val="tx2"/>
                        </a:buClr>
                        <a:buSzPct val="120000"/>
                        <a:buFontTx/>
                        <a:buNone/>
                        <a:tabLst/>
                      </a:pPr>
                      <a:endParaRPr kumimoji="0" lang="en-US" sz="1400" b="1" i="0" u="none" strike="noStrike" cap="none" normalizeH="0" baseline="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90000"/>
                        </a:lnSpc>
                        <a:spcBef>
                          <a:spcPct val="50000"/>
                        </a:spcBef>
                        <a:spcAft>
                          <a:spcPct val="0"/>
                        </a:spcAft>
                        <a:buClr>
                          <a:schemeClr val="tx2"/>
                        </a:buClr>
                        <a:buSzPct val="120000"/>
                        <a:buFontTx/>
                        <a:buNone/>
                        <a:tabLst/>
                      </a:pPr>
                      <a:endParaRPr kumimoji="0" lang="en-US" sz="1400" b="1" i="0" u="none" strike="noStrike" cap="none" normalizeH="0" baseline="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Arial" charset="0"/>
                          <a:ea typeface="Times New Roman" charset="0"/>
                          <a:cs typeface="Arial" charset="0"/>
                        </a:rPr>
                        <a:t>1</a:t>
                      </a:r>
                      <a:endParaRPr kumimoji="0" lang="en-US" sz="1400" b="0" i="0" u="none" strike="noStrike" cap="none" normalizeH="0" baseline="0">
                        <a:ln>
                          <a:noFill/>
                        </a:ln>
                        <a:solidFill>
                          <a:schemeClr val="tx1"/>
                        </a:solidFill>
                        <a:effectLst/>
                        <a:latin typeface="Times" charset="0"/>
                        <a:ea typeface="Times New Roman"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90000"/>
                        </a:lnSpc>
                        <a:spcBef>
                          <a:spcPct val="50000"/>
                        </a:spcBef>
                        <a:spcAft>
                          <a:spcPct val="0"/>
                        </a:spcAft>
                        <a:buClr>
                          <a:schemeClr val="tx2"/>
                        </a:buClr>
                        <a:buSzPct val="120000"/>
                        <a:buFontTx/>
                        <a:buNone/>
                        <a:tabLst/>
                      </a:pPr>
                      <a:endParaRPr kumimoji="0" lang="en-US" sz="1400" b="1" i="0" u="none" strike="noStrike" cap="none" normalizeH="0" baseline="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Arial" charset="0"/>
                          <a:ea typeface="Times New Roman" charset="0"/>
                          <a:cs typeface="Arial" charset="0"/>
                        </a:rPr>
                        <a:t>13</a:t>
                      </a:r>
                      <a:endParaRPr kumimoji="0" lang="en-US" sz="1400" b="0" i="0" u="none" strike="noStrike" cap="none" normalizeH="0" baseline="0">
                        <a:ln>
                          <a:noFill/>
                        </a:ln>
                        <a:solidFill>
                          <a:schemeClr val="tx1"/>
                        </a:solidFill>
                        <a:effectLst/>
                        <a:latin typeface="Times" charset="0"/>
                        <a:ea typeface="Times New Roman" charset="0"/>
                        <a:cs typeface="Arial" charset="0"/>
                      </a:endParaRPr>
                    </a:p>
                  </a:txBody>
                  <a:tcPr horzOverflow="overflow">
                    <a:lnL w="127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41313">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Arial" charset="0"/>
                          <a:ea typeface="Times New Roman" charset="0"/>
                          <a:cs typeface="Arial" charset="0"/>
                        </a:rPr>
                        <a:t>Cardioembolic</a:t>
                      </a:r>
                      <a:endParaRPr kumimoji="0" lang="en-US" sz="1400" b="0" i="0" u="none" strike="noStrike" cap="none" normalizeH="0" baseline="0">
                        <a:ln>
                          <a:noFill/>
                        </a:ln>
                        <a:solidFill>
                          <a:schemeClr val="tx1"/>
                        </a:solidFill>
                        <a:effectLst/>
                        <a:latin typeface="Times" charset="0"/>
                        <a:ea typeface="Times New Roman" charset="0"/>
                        <a:cs typeface="Arial" charset="0"/>
                      </a:endParaRPr>
                    </a:p>
                  </a:txBody>
                  <a:tcPr horzOverflow="overflow">
                    <a:lnL w="254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CC"/>
                    </a:solidFill>
                  </a:tcPr>
                </a:tc>
                <a:tc>
                  <a:txBody>
                    <a:bodyPr/>
                    <a:lstStyle/>
                    <a:p>
                      <a:pPr marL="0" marR="0" lvl="0" indent="0" algn="ctr" defTabSz="914400" rtl="0" eaLnBrk="0" fontAlgn="base" latinLnBrk="0" hangingPunct="0">
                        <a:lnSpc>
                          <a:spcPct val="90000"/>
                        </a:lnSpc>
                        <a:spcBef>
                          <a:spcPct val="50000"/>
                        </a:spcBef>
                        <a:spcAft>
                          <a:spcPct val="0"/>
                        </a:spcAft>
                        <a:buClr>
                          <a:schemeClr val="tx2"/>
                        </a:buClr>
                        <a:buSzPct val="120000"/>
                        <a:buFontTx/>
                        <a:buNone/>
                        <a:tabLst/>
                      </a:pPr>
                      <a:endParaRPr kumimoji="0" lang="en-US" sz="1400" b="1" i="0" u="none" strike="noStrike" cap="none" normalizeH="0" baseline="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CC"/>
                    </a:solidFill>
                  </a:tcPr>
                </a:tc>
                <a:tc>
                  <a:txBody>
                    <a:bodyPr/>
                    <a:lstStyle/>
                    <a:p>
                      <a:pPr marL="0" marR="0" lvl="0" indent="0" algn="ctr" defTabSz="914400" rtl="0" eaLnBrk="0" fontAlgn="base" latinLnBrk="0" hangingPunct="0">
                        <a:lnSpc>
                          <a:spcPct val="90000"/>
                        </a:lnSpc>
                        <a:spcBef>
                          <a:spcPct val="50000"/>
                        </a:spcBef>
                        <a:spcAft>
                          <a:spcPct val="0"/>
                        </a:spcAft>
                        <a:buClr>
                          <a:schemeClr val="tx2"/>
                        </a:buClr>
                        <a:buSzPct val="120000"/>
                        <a:buFontTx/>
                        <a:buNone/>
                        <a:tabLst/>
                      </a:pPr>
                      <a:endParaRPr kumimoji="0" lang="en-US" sz="1400" b="1" i="0" u="none" strike="noStrike" cap="none" normalizeH="0" baseline="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CC"/>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Arial" charset="0"/>
                          <a:ea typeface="Times New Roman" charset="0"/>
                          <a:cs typeface="Arial" charset="0"/>
                        </a:rPr>
                        <a:t>22</a:t>
                      </a:r>
                      <a:endParaRPr kumimoji="0" lang="en-US" sz="1400" b="0" i="0" u="none" strike="noStrike" cap="none" normalizeH="0" baseline="0">
                        <a:ln>
                          <a:noFill/>
                        </a:ln>
                        <a:solidFill>
                          <a:schemeClr val="tx1"/>
                        </a:solidFill>
                        <a:effectLst/>
                        <a:latin typeface="Times" charset="0"/>
                        <a:ea typeface="Times New Roman"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CC"/>
                    </a:solidFill>
                  </a:tcPr>
                </a:tc>
                <a:tc>
                  <a:txBody>
                    <a:bodyPr/>
                    <a:lstStyle/>
                    <a:p>
                      <a:pPr marL="0" marR="0" lvl="0" indent="0" algn="ctr" defTabSz="914400" rtl="0" eaLnBrk="0" fontAlgn="base" latinLnBrk="0" hangingPunct="0">
                        <a:lnSpc>
                          <a:spcPct val="90000"/>
                        </a:lnSpc>
                        <a:spcBef>
                          <a:spcPct val="50000"/>
                        </a:spcBef>
                        <a:spcAft>
                          <a:spcPct val="0"/>
                        </a:spcAft>
                        <a:buClr>
                          <a:schemeClr val="tx2"/>
                        </a:buClr>
                        <a:buSzPct val="120000"/>
                        <a:buFontTx/>
                        <a:buNone/>
                        <a:tabLst/>
                      </a:pPr>
                      <a:endParaRPr kumimoji="0" lang="en-US" sz="1400" b="1" i="0" u="none" strike="noStrike" cap="none" normalizeH="0" baseline="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CC"/>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Arial" charset="0"/>
                          <a:ea typeface="Times New Roman" charset="0"/>
                          <a:cs typeface="Arial" charset="0"/>
                        </a:rPr>
                        <a:t>7</a:t>
                      </a:r>
                      <a:endParaRPr kumimoji="0" lang="en-US" sz="1400" b="0" i="0" u="none" strike="noStrike" cap="none" normalizeH="0" baseline="0">
                        <a:ln>
                          <a:noFill/>
                        </a:ln>
                        <a:solidFill>
                          <a:schemeClr val="tx1"/>
                        </a:solidFill>
                        <a:effectLst/>
                        <a:latin typeface="Times" charset="0"/>
                        <a:ea typeface="Times New Roman"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CC"/>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Arial" charset="0"/>
                          <a:ea typeface="Times New Roman" charset="0"/>
                          <a:cs typeface="Arial" charset="0"/>
                        </a:rPr>
                        <a:t>1</a:t>
                      </a:r>
                      <a:endParaRPr kumimoji="0" lang="en-US" sz="1400" b="0" i="0" u="none" strike="noStrike" cap="none" normalizeH="0" baseline="0">
                        <a:ln>
                          <a:noFill/>
                        </a:ln>
                        <a:solidFill>
                          <a:schemeClr val="tx1"/>
                        </a:solidFill>
                        <a:effectLst/>
                        <a:latin typeface="Times" charset="0"/>
                        <a:ea typeface="Times New Roman"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CC"/>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Arial" charset="0"/>
                          <a:ea typeface="Times New Roman" charset="0"/>
                          <a:cs typeface="Arial" charset="0"/>
                        </a:rPr>
                        <a:t>30</a:t>
                      </a:r>
                      <a:endParaRPr kumimoji="0" lang="en-US" sz="1400" b="0" i="0" u="none" strike="noStrike" cap="none" normalizeH="0" baseline="0">
                        <a:ln>
                          <a:noFill/>
                        </a:ln>
                        <a:solidFill>
                          <a:schemeClr val="tx1"/>
                        </a:solidFill>
                        <a:effectLst/>
                        <a:latin typeface="Times" charset="0"/>
                        <a:ea typeface="Times New Roman" charset="0"/>
                        <a:cs typeface="Arial" charset="0"/>
                      </a:endParaRPr>
                    </a:p>
                  </a:txBody>
                  <a:tcPr horzOverflow="overflow">
                    <a:lnL w="127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CC"/>
                    </a:solidFill>
                  </a:tcPr>
                </a:tc>
              </a:tr>
              <a:tr h="341313">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Arial" charset="0"/>
                          <a:ea typeface="Times New Roman" charset="0"/>
                          <a:cs typeface="Arial" charset="0"/>
                        </a:rPr>
                        <a:t>Other</a:t>
                      </a:r>
                      <a:endParaRPr kumimoji="0" lang="en-US" sz="1400" b="0" i="0" u="none" strike="noStrike" cap="none" normalizeH="0" baseline="0">
                        <a:ln>
                          <a:noFill/>
                        </a:ln>
                        <a:solidFill>
                          <a:schemeClr val="tx1"/>
                        </a:solidFill>
                        <a:effectLst/>
                        <a:latin typeface="Times" charset="0"/>
                        <a:ea typeface="Times New Roman" charset="0"/>
                        <a:cs typeface="Arial" charset="0"/>
                      </a:endParaRPr>
                    </a:p>
                  </a:txBody>
                  <a:tcPr horzOverflow="overflow">
                    <a:lnL w="254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90000"/>
                        </a:lnSpc>
                        <a:spcBef>
                          <a:spcPct val="50000"/>
                        </a:spcBef>
                        <a:spcAft>
                          <a:spcPct val="0"/>
                        </a:spcAft>
                        <a:buClr>
                          <a:schemeClr val="tx2"/>
                        </a:buClr>
                        <a:buSzPct val="120000"/>
                        <a:buFontTx/>
                        <a:buNone/>
                        <a:tabLst/>
                      </a:pPr>
                      <a:endParaRPr kumimoji="0" lang="en-US" sz="1400" b="1" i="0" u="none" strike="noStrike" cap="none" normalizeH="0" baseline="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90000"/>
                        </a:lnSpc>
                        <a:spcBef>
                          <a:spcPct val="50000"/>
                        </a:spcBef>
                        <a:spcAft>
                          <a:spcPct val="0"/>
                        </a:spcAft>
                        <a:buClr>
                          <a:schemeClr val="tx2"/>
                        </a:buClr>
                        <a:buSzPct val="120000"/>
                        <a:buFontTx/>
                        <a:buNone/>
                        <a:tabLst/>
                      </a:pPr>
                      <a:endParaRPr kumimoji="0" lang="en-US" sz="1400" b="1" i="0" u="none" strike="noStrike" cap="none" normalizeH="0" baseline="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Arial" charset="0"/>
                          <a:ea typeface="Times New Roman" charset="0"/>
                          <a:cs typeface="Arial" charset="0"/>
                        </a:rPr>
                        <a:t>1</a:t>
                      </a:r>
                      <a:endParaRPr kumimoji="0" lang="en-US" sz="1400" b="0" i="0" u="none" strike="noStrike" cap="none" normalizeH="0" baseline="0">
                        <a:ln>
                          <a:noFill/>
                        </a:ln>
                        <a:solidFill>
                          <a:schemeClr val="tx1"/>
                        </a:solidFill>
                        <a:effectLst/>
                        <a:latin typeface="Times" charset="0"/>
                        <a:ea typeface="Times New Roman"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Arial" charset="0"/>
                          <a:ea typeface="Times New Roman" charset="0"/>
                          <a:cs typeface="Arial" charset="0"/>
                        </a:rPr>
                        <a:t>1</a:t>
                      </a:r>
                      <a:endParaRPr kumimoji="0" lang="en-US" sz="1400" b="0" i="0" u="none" strike="noStrike" cap="none" normalizeH="0" baseline="0">
                        <a:ln>
                          <a:noFill/>
                        </a:ln>
                        <a:solidFill>
                          <a:schemeClr val="tx1"/>
                        </a:solidFill>
                        <a:effectLst/>
                        <a:latin typeface="Times" charset="0"/>
                        <a:ea typeface="Times New Roman"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Arial" charset="0"/>
                          <a:ea typeface="Times New Roman" charset="0"/>
                          <a:cs typeface="Arial" charset="0"/>
                        </a:rPr>
                        <a:t>2</a:t>
                      </a:r>
                      <a:endParaRPr kumimoji="0" lang="en-US" sz="1400" b="0" i="0" u="none" strike="noStrike" cap="none" normalizeH="0" baseline="0">
                        <a:ln>
                          <a:noFill/>
                        </a:ln>
                        <a:solidFill>
                          <a:schemeClr val="tx1"/>
                        </a:solidFill>
                        <a:effectLst/>
                        <a:latin typeface="Times" charset="0"/>
                        <a:ea typeface="Times New Roman"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90000"/>
                        </a:lnSpc>
                        <a:spcBef>
                          <a:spcPct val="50000"/>
                        </a:spcBef>
                        <a:spcAft>
                          <a:spcPct val="0"/>
                        </a:spcAft>
                        <a:buClr>
                          <a:schemeClr val="tx2"/>
                        </a:buClr>
                        <a:buSzPct val="120000"/>
                        <a:buFontTx/>
                        <a:buNone/>
                        <a:tabLst/>
                      </a:pPr>
                      <a:endParaRPr kumimoji="0" lang="en-US" sz="1400" b="1" i="0" u="none" strike="noStrike" cap="none" normalizeH="0" baseline="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Arial" charset="0"/>
                          <a:ea typeface="Times New Roman" charset="0"/>
                          <a:cs typeface="Arial" charset="0"/>
                        </a:rPr>
                        <a:t>4</a:t>
                      </a:r>
                      <a:endParaRPr kumimoji="0" lang="en-US" sz="1400" b="0" i="0" u="none" strike="noStrike" cap="none" normalizeH="0" baseline="0">
                        <a:ln>
                          <a:noFill/>
                        </a:ln>
                        <a:solidFill>
                          <a:schemeClr val="tx1"/>
                        </a:solidFill>
                        <a:effectLst/>
                        <a:latin typeface="Times" charset="0"/>
                        <a:ea typeface="Times New Roman" charset="0"/>
                        <a:cs typeface="Arial" charset="0"/>
                      </a:endParaRPr>
                    </a:p>
                  </a:txBody>
                  <a:tcPr horzOverflow="overflow">
                    <a:lnL w="127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39725">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Arial" charset="0"/>
                          <a:ea typeface="Times New Roman" charset="0"/>
                          <a:cs typeface="Arial" charset="0"/>
                        </a:rPr>
                        <a:t>Undetermined</a:t>
                      </a:r>
                      <a:endParaRPr kumimoji="0" lang="en-US" sz="1400" b="0" i="0" u="none" strike="noStrike" cap="none" normalizeH="0" baseline="0">
                        <a:ln>
                          <a:noFill/>
                        </a:ln>
                        <a:solidFill>
                          <a:schemeClr val="tx1"/>
                        </a:solidFill>
                        <a:effectLst/>
                        <a:latin typeface="Times" charset="0"/>
                        <a:ea typeface="Times New Roman" charset="0"/>
                        <a:cs typeface="Arial" charset="0"/>
                      </a:endParaRPr>
                    </a:p>
                  </a:txBody>
                  <a:tcPr horzOverflow="overflow">
                    <a:lnL w="254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CC"/>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Arial" charset="0"/>
                          <a:ea typeface="Times New Roman" charset="0"/>
                          <a:cs typeface="Arial" charset="0"/>
                        </a:rPr>
                        <a:t>2</a:t>
                      </a:r>
                      <a:endParaRPr kumimoji="0" lang="en-US" sz="1400" b="0" i="0" u="none" strike="noStrike" cap="none" normalizeH="0" baseline="0">
                        <a:ln>
                          <a:noFill/>
                        </a:ln>
                        <a:solidFill>
                          <a:schemeClr val="tx1"/>
                        </a:solidFill>
                        <a:effectLst/>
                        <a:latin typeface="Times" charset="0"/>
                        <a:ea typeface="Times New Roman"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CC"/>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Arial" charset="0"/>
                          <a:ea typeface="Times New Roman" charset="0"/>
                          <a:cs typeface="Arial" charset="0"/>
                        </a:rPr>
                        <a:t>2</a:t>
                      </a:r>
                      <a:endParaRPr kumimoji="0" lang="en-US" sz="1400" b="0" i="0" u="none" strike="noStrike" cap="none" normalizeH="0" baseline="0">
                        <a:ln>
                          <a:noFill/>
                        </a:ln>
                        <a:solidFill>
                          <a:schemeClr val="tx1"/>
                        </a:solidFill>
                        <a:effectLst/>
                        <a:latin typeface="Times" charset="0"/>
                        <a:ea typeface="Times New Roman"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CC"/>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Arial" charset="0"/>
                          <a:ea typeface="Times New Roman" charset="0"/>
                          <a:cs typeface="Arial" charset="0"/>
                        </a:rPr>
                        <a:t>1</a:t>
                      </a:r>
                      <a:endParaRPr kumimoji="0" lang="en-US" sz="1400" b="0" i="0" u="none" strike="noStrike" cap="none" normalizeH="0" baseline="0">
                        <a:ln>
                          <a:noFill/>
                        </a:ln>
                        <a:solidFill>
                          <a:schemeClr val="tx1"/>
                        </a:solidFill>
                        <a:effectLst/>
                        <a:latin typeface="Times" charset="0"/>
                        <a:ea typeface="Times New Roman"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CC"/>
                    </a:solidFill>
                  </a:tcPr>
                </a:tc>
                <a:tc>
                  <a:txBody>
                    <a:bodyPr/>
                    <a:lstStyle/>
                    <a:p>
                      <a:pPr marL="0" marR="0" lvl="0" indent="0" algn="ctr" defTabSz="914400" rtl="0" eaLnBrk="0" fontAlgn="base" latinLnBrk="0" hangingPunct="0">
                        <a:lnSpc>
                          <a:spcPct val="90000"/>
                        </a:lnSpc>
                        <a:spcBef>
                          <a:spcPct val="50000"/>
                        </a:spcBef>
                        <a:spcAft>
                          <a:spcPct val="0"/>
                        </a:spcAft>
                        <a:buClr>
                          <a:schemeClr val="tx2"/>
                        </a:buClr>
                        <a:buSzPct val="120000"/>
                        <a:buFontTx/>
                        <a:buNone/>
                        <a:tabLst/>
                      </a:pPr>
                      <a:endParaRPr kumimoji="0" lang="en-US" sz="1400" b="1" i="0" u="none" strike="noStrike" cap="none" normalizeH="0" baseline="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CC"/>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Arial" charset="0"/>
                          <a:ea typeface="Times New Roman" charset="0"/>
                          <a:cs typeface="Arial" charset="0"/>
                        </a:rPr>
                        <a:t>28</a:t>
                      </a:r>
                      <a:endParaRPr kumimoji="0" lang="en-US" sz="1400" b="0" i="0" u="none" strike="noStrike" cap="none" normalizeH="0" baseline="0">
                        <a:ln>
                          <a:noFill/>
                        </a:ln>
                        <a:solidFill>
                          <a:schemeClr val="tx1"/>
                        </a:solidFill>
                        <a:effectLst/>
                        <a:latin typeface="Times" charset="0"/>
                        <a:ea typeface="Times New Roman"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CC"/>
                    </a:solidFill>
                  </a:tcPr>
                </a:tc>
                <a:tc>
                  <a:txBody>
                    <a:bodyPr/>
                    <a:lstStyle/>
                    <a:p>
                      <a:pPr marL="0" marR="0" lvl="0" indent="0" algn="ctr" defTabSz="914400" rtl="0" eaLnBrk="0" fontAlgn="base" latinLnBrk="0" hangingPunct="0">
                        <a:lnSpc>
                          <a:spcPct val="90000"/>
                        </a:lnSpc>
                        <a:spcBef>
                          <a:spcPct val="50000"/>
                        </a:spcBef>
                        <a:spcAft>
                          <a:spcPct val="0"/>
                        </a:spcAft>
                        <a:buClr>
                          <a:schemeClr val="tx2"/>
                        </a:buClr>
                        <a:buSzPct val="120000"/>
                        <a:buFontTx/>
                        <a:buNone/>
                        <a:tabLst/>
                      </a:pPr>
                      <a:endParaRPr kumimoji="0" lang="en-US" sz="1400" b="1" i="0" u="none" strike="noStrike" cap="none" normalizeH="0" baseline="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CC"/>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Arial" charset="0"/>
                          <a:ea typeface="Times New Roman" charset="0"/>
                          <a:cs typeface="Arial" charset="0"/>
                        </a:rPr>
                        <a:t>33</a:t>
                      </a:r>
                      <a:endParaRPr kumimoji="0" lang="en-US" sz="1400" b="0" i="0" u="none" strike="noStrike" cap="none" normalizeH="0" baseline="0">
                        <a:ln>
                          <a:noFill/>
                        </a:ln>
                        <a:solidFill>
                          <a:schemeClr val="tx1"/>
                        </a:solidFill>
                        <a:effectLst/>
                        <a:latin typeface="Times" charset="0"/>
                        <a:ea typeface="Times New Roman" charset="0"/>
                        <a:cs typeface="Arial" charset="0"/>
                      </a:endParaRPr>
                    </a:p>
                  </a:txBody>
                  <a:tcPr horzOverflow="overflow">
                    <a:lnL w="127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CC"/>
                    </a:solidFill>
                  </a:tcPr>
                </a:tc>
              </a:tr>
              <a:tr h="341313">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Arial" charset="0"/>
                          <a:ea typeface="Times New Roman" charset="0"/>
                          <a:cs typeface="Arial" charset="0"/>
                        </a:rPr>
                        <a:t>Unknown</a:t>
                      </a:r>
                      <a:endParaRPr kumimoji="0" lang="en-US" sz="1400" b="0" i="0" u="none" strike="noStrike" cap="none" normalizeH="0" baseline="0">
                        <a:ln>
                          <a:noFill/>
                        </a:ln>
                        <a:solidFill>
                          <a:schemeClr val="tx1"/>
                        </a:solidFill>
                        <a:effectLst/>
                        <a:latin typeface="Times" charset="0"/>
                        <a:ea typeface="Times New Roman" charset="0"/>
                        <a:cs typeface="Arial" charset="0"/>
                      </a:endParaRPr>
                    </a:p>
                  </a:txBody>
                  <a:tcPr horzOverflow="overflow">
                    <a:lnL w="254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90000"/>
                        </a:lnSpc>
                        <a:spcBef>
                          <a:spcPct val="50000"/>
                        </a:spcBef>
                        <a:spcAft>
                          <a:spcPct val="0"/>
                        </a:spcAft>
                        <a:buClr>
                          <a:schemeClr val="tx2"/>
                        </a:buClr>
                        <a:buSzPct val="120000"/>
                        <a:buFontTx/>
                        <a:buNone/>
                        <a:tabLst/>
                      </a:pPr>
                      <a:endParaRPr kumimoji="0" lang="en-US" sz="1400" b="1" i="0" u="none" strike="noStrike" cap="none" normalizeH="0" baseline="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90000"/>
                        </a:lnSpc>
                        <a:spcBef>
                          <a:spcPct val="50000"/>
                        </a:spcBef>
                        <a:spcAft>
                          <a:spcPct val="0"/>
                        </a:spcAft>
                        <a:buClr>
                          <a:schemeClr val="tx2"/>
                        </a:buClr>
                        <a:buSzPct val="120000"/>
                        <a:buFontTx/>
                        <a:buNone/>
                        <a:tabLst/>
                      </a:pPr>
                      <a:endParaRPr kumimoji="0" lang="en-US" sz="1400" b="1" i="0" u="none" strike="noStrike" cap="none" normalizeH="0" baseline="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90000"/>
                        </a:lnSpc>
                        <a:spcBef>
                          <a:spcPct val="50000"/>
                        </a:spcBef>
                        <a:spcAft>
                          <a:spcPct val="0"/>
                        </a:spcAft>
                        <a:buClr>
                          <a:schemeClr val="tx2"/>
                        </a:buClr>
                        <a:buSzPct val="120000"/>
                        <a:buFontTx/>
                        <a:buNone/>
                        <a:tabLst/>
                      </a:pPr>
                      <a:endParaRPr kumimoji="0" lang="en-US" sz="1400" b="1" i="0" u="none" strike="noStrike" cap="none" normalizeH="0" baseline="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Arial" charset="0"/>
                          <a:ea typeface="Times New Roman" charset="0"/>
                          <a:cs typeface="Arial" charset="0"/>
                        </a:rPr>
                        <a:t>2</a:t>
                      </a:r>
                      <a:endParaRPr kumimoji="0" lang="en-US" sz="1400" b="0" i="0" u="none" strike="noStrike" cap="none" normalizeH="0" baseline="0">
                        <a:ln>
                          <a:noFill/>
                        </a:ln>
                        <a:solidFill>
                          <a:schemeClr val="tx1"/>
                        </a:solidFill>
                        <a:effectLst/>
                        <a:latin typeface="Times" charset="0"/>
                        <a:ea typeface="Times New Roman"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90000"/>
                        </a:lnSpc>
                        <a:spcBef>
                          <a:spcPct val="50000"/>
                        </a:spcBef>
                        <a:spcAft>
                          <a:spcPct val="0"/>
                        </a:spcAft>
                        <a:buClr>
                          <a:schemeClr val="tx2"/>
                        </a:buClr>
                        <a:buSzPct val="120000"/>
                        <a:buFontTx/>
                        <a:buNone/>
                        <a:tabLst/>
                      </a:pPr>
                      <a:endParaRPr kumimoji="0" lang="en-US" sz="1400" b="1" i="0" u="none" strike="noStrike" cap="none" normalizeH="0" baseline="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90000"/>
                        </a:lnSpc>
                        <a:spcBef>
                          <a:spcPct val="50000"/>
                        </a:spcBef>
                        <a:spcAft>
                          <a:spcPct val="0"/>
                        </a:spcAft>
                        <a:buClr>
                          <a:schemeClr val="tx2"/>
                        </a:buClr>
                        <a:buSzPct val="120000"/>
                        <a:buFontTx/>
                        <a:buNone/>
                        <a:tabLst/>
                      </a:pPr>
                      <a:endParaRPr kumimoji="0" lang="en-US" sz="1400" b="1" i="0" u="none" strike="noStrike" cap="none" normalizeH="0" baseline="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Arial" charset="0"/>
                          <a:ea typeface="Times New Roman" charset="0"/>
                          <a:cs typeface="Arial" charset="0"/>
                        </a:rPr>
                        <a:t>2</a:t>
                      </a:r>
                      <a:endParaRPr kumimoji="0" lang="en-US" sz="1400" b="0" i="0" u="none" strike="noStrike" cap="none" normalizeH="0" baseline="0">
                        <a:ln>
                          <a:noFill/>
                        </a:ln>
                        <a:solidFill>
                          <a:schemeClr val="tx1"/>
                        </a:solidFill>
                        <a:effectLst/>
                        <a:latin typeface="Times" charset="0"/>
                        <a:ea typeface="Times New Roman" charset="0"/>
                        <a:cs typeface="Arial" charset="0"/>
                      </a:endParaRPr>
                    </a:p>
                  </a:txBody>
                  <a:tcPr horzOverflow="overflow">
                    <a:lnL w="127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41313">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Arial" charset="0"/>
                          <a:ea typeface="Times New Roman" charset="0"/>
                          <a:cs typeface="Arial" charset="0"/>
                        </a:rPr>
                        <a:t>Total</a:t>
                      </a:r>
                      <a:endParaRPr kumimoji="0" lang="en-US" sz="1400" b="0" i="0" u="none" strike="noStrike" cap="none" normalizeH="0" baseline="0">
                        <a:ln>
                          <a:noFill/>
                        </a:ln>
                        <a:solidFill>
                          <a:schemeClr val="tx1"/>
                        </a:solidFill>
                        <a:effectLst/>
                        <a:latin typeface="Times" charset="0"/>
                        <a:ea typeface="Times New Roman" charset="0"/>
                        <a:cs typeface="Arial" charset="0"/>
                      </a:endParaRPr>
                    </a:p>
                  </a:txBody>
                  <a:tcPr horzOverflow="overflow">
                    <a:lnL w="254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solidFill>
                      <a:srgbClr val="FFFFCC"/>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Arial" charset="0"/>
                          <a:ea typeface="Times New Roman" charset="0"/>
                          <a:cs typeface="Arial" charset="0"/>
                        </a:rPr>
                        <a:t>17</a:t>
                      </a:r>
                      <a:endParaRPr kumimoji="0" lang="en-US" sz="1400" b="0" i="0" u="none" strike="noStrike" cap="none" normalizeH="0" baseline="0">
                        <a:ln>
                          <a:noFill/>
                        </a:ln>
                        <a:solidFill>
                          <a:schemeClr val="tx1"/>
                        </a:solidFill>
                        <a:effectLst/>
                        <a:latin typeface="Times" charset="0"/>
                        <a:ea typeface="Times New Roman"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solidFill>
                      <a:srgbClr val="FFFFCC"/>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Arial" charset="0"/>
                          <a:ea typeface="Times New Roman" charset="0"/>
                          <a:cs typeface="Arial" charset="0"/>
                        </a:rPr>
                        <a:t>15</a:t>
                      </a:r>
                      <a:endParaRPr kumimoji="0" lang="en-US" sz="1400" b="0" i="0" u="none" strike="noStrike" cap="none" normalizeH="0" baseline="0">
                        <a:ln>
                          <a:noFill/>
                        </a:ln>
                        <a:solidFill>
                          <a:schemeClr val="tx1"/>
                        </a:solidFill>
                        <a:effectLst/>
                        <a:latin typeface="Times" charset="0"/>
                        <a:ea typeface="Times New Roman"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solidFill>
                      <a:srgbClr val="FFFFCC"/>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Arial" charset="0"/>
                          <a:ea typeface="Times New Roman" charset="0"/>
                          <a:cs typeface="Arial" charset="0"/>
                        </a:rPr>
                        <a:t>25</a:t>
                      </a:r>
                      <a:endParaRPr kumimoji="0" lang="en-US" sz="1400" b="0" i="0" u="none" strike="noStrike" cap="none" normalizeH="0" baseline="0">
                        <a:ln>
                          <a:noFill/>
                        </a:ln>
                        <a:solidFill>
                          <a:schemeClr val="tx1"/>
                        </a:solidFill>
                        <a:effectLst/>
                        <a:latin typeface="Times" charset="0"/>
                        <a:ea typeface="Times New Roman"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solidFill>
                      <a:srgbClr val="FFFFCC"/>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Arial" charset="0"/>
                          <a:ea typeface="Times New Roman" charset="0"/>
                          <a:cs typeface="Arial" charset="0"/>
                        </a:rPr>
                        <a:t>3</a:t>
                      </a:r>
                      <a:endParaRPr kumimoji="0" lang="en-US" sz="1400" b="0" i="0" u="none" strike="noStrike" cap="none" normalizeH="0" baseline="0">
                        <a:ln>
                          <a:noFill/>
                        </a:ln>
                        <a:solidFill>
                          <a:schemeClr val="tx1"/>
                        </a:solidFill>
                        <a:effectLst/>
                        <a:latin typeface="Times" charset="0"/>
                        <a:ea typeface="Times New Roman"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solidFill>
                      <a:srgbClr val="FFFFCC"/>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Arial" charset="0"/>
                          <a:ea typeface="Times New Roman" charset="0"/>
                          <a:cs typeface="Arial" charset="0"/>
                        </a:rPr>
                        <a:t>38</a:t>
                      </a:r>
                      <a:endParaRPr kumimoji="0" lang="en-US" sz="1400" b="0" i="0" u="none" strike="noStrike" cap="none" normalizeH="0" baseline="0">
                        <a:ln>
                          <a:noFill/>
                        </a:ln>
                        <a:solidFill>
                          <a:schemeClr val="tx1"/>
                        </a:solidFill>
                        <a:effectLst/>
                        <a:latin typeface="Times" charset="0"/>
                        <a:ea typeface="Times New Roman"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solidFill>
                      <a:srgbClr val="FFFFCC"/>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Arial" charset="0"/>
                          <a:ea typeface="Times New Roman" charset="0"/>
                          <a:cs typeface="Arial" charset="0"/>
                        </a:rPr>
                        <a:t>2</a:t>
                      </a:r>
                      <a:endParaRPr kumimoji="0" lang="en-US" sz="1400" b="0" i="0" u="none" strike="noStrike" cap="none" normalizeH="0" baseline="0">
                        <a:ln>
                          <a:noFill/>
                        </a:ln>
                        <a:solidFill>
                          <a:schemeClr val="tx1"/>
                        </a:solidFill>
                        <a:effectLst/>
                        <a:latin typeface="Times" charset="0"/>
                        <a:ea typeface="Times New Roman"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solidFill>
                      <a:srgbClr val="FFFFCC"/>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Arial" charset="0"/>
                          <a:ea typeface="Times New Roman" charset="0"/>
                          <a:cs typeface="Arial" charset="0"/>
                        </a:rPr>
                        <a:t>100</a:t>
                      </a:r>
                      <a:endParaRPr kumimoji="0" lang="en-US" sz="1400" b="0" i="0" u="none" strike="noStrike" cap="none" normalizeH="0" baseline="0">
                        <a:ln>
                          <a:noFill/>
                        </a:ln>
                        <a:solidFill>
                          <a:schemeClr val="tx1"/>
                        </a:solidFill>
                        <a:effectLst/>
                        <a:latin typeface="Times" charset="0"/>
                        <a:ea typeface="Times New Roman" charset="0"/>
                        <a:cs typeface="Arial" charset="0"/>
                      </a:endParaRPr>
                    </a:p>
                  </a:txBody>
                  <a:tcPr horzOverflow="overflow">
                    <a:lnL w="127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solidFill>
                      <a:srgbClr val="FFFFCC"/>
                    </a:solidFill>
                  </a:tcPr>
                </a:tc>
              </a:tr>
            </a:tbl>
          </a:graphicData>
        </a:graphic>
      </p:graphicFrame>
      <p:sp>
        <p:nvSpPr>
          <p:cNvPr id="21594" name="Rectangle 481"/>
          <p:cNvSpPr>
            <a:spLocks noGrp="1" noChangeArrowheads="1"/>
          </p:cNvSpPr>
          <p:nvPr>
            <p:ph type="title"/>
          </p:nvPr>
        </p:nvSpPr>
        <p:spPr>
          <a:xfrm>
            <a:off x="0" y="723900"/>
            <a:ext cx="9144000" cy="1149350"/>
          </a:xfrm>
        </p:spPr>
        <p:txBody>
          <a:bodyPr>
            <a:normAutofit fontScale="90000"/>
          </a:bodyPr>
          <a:lstStyle/>
          <a:p>
            <a:r>
              <a:rPr lang="en-US" sz="3200">
                <a:ea typeface="Times New Roman" charset="0"/>
                <a:cs typeface="Arial" charset="0"/>
              </a:rPr>
              <a:t>TOAST Subtype Generated By Each Cohort vs. TOAST Subtype Generated By Phenotype Committee Through Chart Review</a:t>
            </a:r>
          </a:p>
        </p:txBody>
      </p:sp>
      <p:sp>
        <p:nvSpPr>
          <p:cNvPr id="5" name="Oval 4"/>
          <p:cNvSpPr/>
          <p:nvPr/>
        </p:nvSpPr>
        <p:spPr>
          <a:xfrm>
            <a:off x="5867400" y="5257800"/>
            <a:ext cx="2133600" cy="609596"/>
          </a:xfrm>
          <a:prstGeom prst="ellipse">
            <a:avLst/>
          </a:prstGeom>
          <a:noFill/>
          <a:ln w="82550" cmpd="sng"/>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 name="Oval 5"/>
          <p:cNvSpPr/>
          <p:nvPr/>
        </p:nvSpPr>
        <p:spPr>
          <a:xfrm>
            <a:off x="8001000" y="4572000"/>
            <a:ext cx="838200" cy="914400"/>
          </a:xfrm>
          <a:prstGeom prst="ellipse">
            <a:avLst/>
          </a:prstGeom>
          <a:noFill/>
          <a:ln w="82550" cmpd="sng"/>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17410" name="Picture 2"/>
          <p:cNvPicPr>
            <a:picLocks noChangeAspect="1" noChangeArrowheads="1"/>
          </p:cNvPicPr>
          <p:nvPr/>
        </p:nvPicPr>
        <p:blipFill>
          <a:blip r:embed="rId2"/>
          <a:srcRect b="61508"/>
          <a:stretch>
            <a:fillRect/>
          </a:stretch>
        </p:blipFill>
        <p:spPr bwMode="auto">
          <a:xfrm>
            <a:off x="457200" y="555625"/>
            <a:ext cx="8229600" cy="1806575"/>
          </a:xfrm>
          <a:prstGeom prst="rect">
            <a:avLst/>
          </a:prstGeom>
          <a:noFill/>
          <a:ln w="9525">
            <a:noFill/>
            <a:miter lim="800000"/>
            <a:headEnd/>
            <a:tailEnd/>
          </a:ln>
        </p:spPr>
      </p:pic>
      <p:pic>
        <p:nvPicPr>
          <p:cNvPr id="17411" name="Picture 3"/>
          <p:cNvPicPr>
            <a:picLocks noChangeAspect="1" noChangeArrowheads="1"/>
          </p:cNvPicPr>
          <p:nvPr/>
        </p:nvPicPr>
        <p:blipFill>
          <a:blip r:embed="rId3"/>
          <a:srcRect b="66667"/>
          <a:stretch>
            <a:fillRect/>
          </a:stretch>
        </p:blipFill>
        <p:spPr bwMode="auto">
          <a:xfrm>
            <a:off x="1181100" y="3694113"/>
            <a:ext cx="6743700" cy="1598612"/>
          </a:xfrm>
          <a:prstGeom prst="rect">
            <a:avLst/>
          </a:prstGeom>
          <a:noFill/>
          <a:ln w="9525">
            <a:noFill/>
            <a:miter lim="800000"/>
            <a:headEnd/>
            <a:tailEnd/>
          </a:ln>
        </p:spPr>
      </p:pic>
      <p:sp>
        <p:nvSpPr>
          <p:cNvPr id="17412" name="Text Box 4"/>
          <p:cNvSpPr txBox="1">
            <a:spLocks noChangeArrowheads="1"/>
          </p:cNvSpPr>
          <p:nvPr/>
        </p:nvSpPr>
        <p:spPr bwMode="auto">
          <a:xfrm>
            <a:off x="3048000" y="2286000"/>
            <a:ext cx="3048000" cy="274638"/>
          </a:xfrm>
          <a:prstGeom prst="rect">
            <a:avLst/>
          </a:prstGeom>
          <a:noFill/>
          <a:ln w="9525">
            <a:noFill/>
            <a:miter lim="800000"/>
            <a:headEnd/>
            <a:tailEnd/>
          </a:ln>
        </p:spPr>
        <p:txBody>
          <a:bodyPr>
            <a:prstTxWarp prst="textNoShape">
              <a:avLst/>
            </a:prstTxWarp>
            <a:spAutoFit/>
          </a:bodyPr>
          <a:lstStyle/>
          <a:p>
            <a:pPr algn="ctr">
              <a:spcBef>
                <a:spcPct val="50000"/>
              </a:spcBef>
            </a:pPr>
            <a:r>
              <a:rPr lang="en-US" sz="1200" i="1"/>
              <a:t>Ann Neurol 2005;58:688-697</a:t>
            </a:r>
          </a:p>
        </p:txBody>
      </p:sp>
      <p:sp>
        <p:nvSpPr>
          <p:cNvPr id="17413" name="Text Box 5"/>
          <p:cNvSpPr txBox="1">
            <a:spLocks noChangeArrowheads="1"/>
          </p:cNvSpPr>
          <p:nvPr/>
        </p:nvSpPr>
        <p:spPr bwMode="auto">
          <a:xfrm>
            <a:off x="3048000" y="5410200"/>
            <a:ext cx="3048000" cy="274638"/>
          </a:xfrm>
          <a:prstGeom prst="rect">
            <a:avLst/>
          </a:prstGeom>
          <a:noFill/>
          <a:ln w="9525">
            <a:noFill/>
            <a:miter lim="800000"/>
            <a:headEnd/>
            <a:tailEnd/>
          </a:ln>
        </p:spPr>
        <p:txBody>
          <a:bodyPr>
            <a:prstTxWarp prst="textNoShape">
              <a:avLst/>
            </a:prstTxWarp>
            <a:spAutoFit/>
          </a:bodyPr>
          <a:lstStyle/>
          <a:p>
            <a:pPr algn="ctr">
              <a:spcBef>
                <a:spcPct val="50000"/>
              </a:spcBef>
            </a:pPr>
            <a:r>
              <a:rPr lang="en-US" sz="1200" i="1"/>
              <a:t>Stroke 2007;38:2979-2984</a:t>
            </a: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a:xfrm>
            <a:off x="533400" y="457200"/>
            <a:ext cx="8077200" cy="990600"/>
          </a:xfrm>
        </p:spPr>
        <p:txBody>
          <a:bodyPr/>
          <a:lstStyle/>
          <a:p>
            <a:pPr eaLnBrk="1" hangingPunct="1"/>
            <a:r>
              <a:rPr lang="en-US" sz="3600" b="1">
                <a:effectLst>
                  <a:outerShdw blurRad="38100" dist="38100" dir="2700000" algn="tl">
                    <a:srgbClr val="DDDDDD"/>
                  </a:outerShdw>
                </a:effectLst>
                <a:latin typeface="Palatino Linotype" pitchFamily="18" charset="0"/>
              </a:rPr>
              <a:t>The CCS System </a:t>
            </a:r>
          </a:p>
        </p:txBody>
      </p:sp>
      <p:sp>
        <p:nvSpPr>
          <p:cNvPr id="11267" name="Rectangle 3"/>
          <p:cNvSpPr>
            <a:spLocks noGrp="1" noChangeArrowheads="1"/>
          </p:cNvSpPr>
          <p:nvPr>
            <p:ph type="body" idx="1"/>
          </p:nvPr>
        </p:nvSpPr>
        <p:spPr>
          <a:xfrm>
            <a:off x="1473200" y="1524000"/>
            <a:ext cx="6908800" cy="4114800"/>
          </a:xfrm>
        </p:spPr>
        <p:txBody>
          <a:bodyPr>
            <a:normAutofit lnSpcReduction="10000"/>
          </a:bodyPr>
          <a:lstStyle/>
          <a:p>
            <a:pPr eaLnBrk="1" hangingPunct="1">
              <a:lnSpc>
                <a:spcPct val="90000"/>
              </a:lnSpc>
              <a:buClr>
                <a:schemeClr val="accent2"/>
              </a:buClr>
            </a:pPr>
            <a:r>
              <a:rPr lang="en-US" sz="2800" b="1">
                <a:effectLst>
                  <a:outerShdw blurRad="38100" dist="38100" dir="2700000" algn="tl">
                    <a:srgbClr val="DDDDDD"/>
                  </a:outerShdw>
                </a:effectLst>
                <a:latin typeface="Palatino Linotype" pitchFamily="18" charset="0"/>
                <a:ea typeface="Times New Roman" charset="0"/>
                <a:cs typeface="Times New Roman" charset="0"/>
              </a:rPr>
              <a:t>Large artery atherosclerosis</a:t>
            </a:r>
          </a:p>
          <a:p>
            <a:pPr eaLnBrk="1" hangingPunct="1">
              <a:lnSpc>
                <a:spcPct val="90000"/>
              </a:lnSpc>
              <a:buClr>
                <a:schemeClr val="accent2"/>
              </a:buClr>
            </a:pPr>
            <a:r>
              <a:rPr lang="en-US" sz="2800" b="1">
                <a:effectLst>
                  <a:outerShdw blurRad="38100" dist="38100" dir="2700000" algn="tl">
                    <a:srgbClr val="DDDDDD"/>
                  </a:outerShdw>
                </a:effectLst>
                <a:latin typeface="Palatino Linotype" pitchFamily="18" charset="0"/>
              </a:rPr>
              <a:t>Cardio-aortic embolism</a:t>
            </a:r>
          </a:p>
          <a:p>
            <a:pPr eaLnBrk="1" hangingPunct="1">
              <a:lnSpc>
                <a:spcPct val="90000"/>
              </a:lnSpc>
              <a:buClr>
                <a:schemeClr val="accent2"/>
              </a:buClr>
            </a:pPr>
            <a:r>
              <a:rPr lang="en-US" sz="2800" b="1">
                <a:effectLst>
                  <a:outerShdw blurRad="38100" dist="38100" dir="2700000" algn="tl">
                    <a:srgbClr val="DDDDDD"/>
                  </a:outerShdw>
                </a:effectLst>
                <a:latin typeface="Palatino Linotype" pitchFamily="18" charset="0"/>
                <a:ea typeface="Times New Roman" charset="0"/>
                <a:cs typeface="Times New Roman" charset="0"/>
              </a:rPr>
              <a:t>Small artery occlusion</a:t>
            </a:r>
          </a:p>
          <a:p>
            <a:pPr eaLnBrk="1" hangingPunct="1">
              <a:lnSpc>
                <a:spcPct val="90000"/>
              </a:lnSpc>
              <a:buClr>
                <a:schemeClr val="accent2"/>
              </a:buClr>
            </a:pPr>
            <a:r>
              <a:rPr lang="en-US" sz="2800" b="1">
                <a:effectLst>
                  <a:outerShdw blurRad="38100" dist="38100" dir="2700000" algn="tl">
                    <a:srgbClr val="DDDDDD"/>
                  </a:outerShdw>
                </a:effectLst>
                <a:latin typeface="Palatino Linotype" pitchFamily="18" charset="0"/>
                <a:ea typeface="Times New Roman" charset="0"/>
                <a:cs typeface="Times New Roman" charset="0"/>
              </a:rPr>
              <a:t>Other causes</a:t>
            </a:r>
            <a:endParaRPr lang="en-US" sz="2800" b="1">
              <a:effectLst>
                <a:outerShdw blurRad="38100" dist="38100" dir="2700000" algn="tl">
                  <a:srgbClr val="DDDDDD"/>
                </a:outerShdw>
              </a:effectLst>
              <a:latin typeface="Palatino Linotype" pitchFamily="18" charset="0"/>
            </a:endParaRPr>
          </a:p>
          <a:p>
            <a:pPr eaLnBrk="1" hangingPunct="1">
              <a:lnSpc>
                <a:spcPct val="90000"/>
              </a:lnSpc>
              <a:buClr>
                <a:schemeClr val="accent2"/>
              </a:buClr>
            </a:pPr>
            <a:r>
              <a:rPr lang="en-US" sz="2800" b="1">
                <a:effectLst>
                  <a:outerShdw blurRad="38100" dist="38100" dir="2700000" algn="tl">
                    <a:srgbClr val="DDDDDD"/>
                  </a:outerShdw>
                </a:effectLst>
                <a:latin typeface="Palatino Linotype" pitchFamily="18" charset="0"/>
                <a:ea typeface="Times New Roman" charset="0"/>
                <a:cs typeface="Times New Roman" charset="0"/>
              </a:rPr>
              <a:t>Undetermined causes</a:t>
            </a:r>
          </a:p>
          <a:p>
            <a:pPr lvl="1" eaLnBrk="1" hangingPunct="1">
              <a:lnSpc>
                <a:spcPct val="90000"/>
              </a:lnSpc>
              <a:buClr>
                <a:schemeClr val="accent2"/>
              </a:buClr>
            </a:pPr>
            <a:r>
              <a:rPr lang="en-US" sz="2400" b="1">
                <a:latin typeface="Palatino Linotype" pitchFamily="18" charset="0"/>
              </a:rPr>
              <a:t>Unknown</a:t>
            </a:r>
          </a:p>
          <a:p>
            <a:pPr lvl="2" eaLnBrk="1" hangingPunct="1">
              <a:lnSpc>
                <a:spcPct val="90000"/>
              </a:lnSpc>
            </a:pPr>
            <a:r>
              <a:rPr lang="en-US" sz="2000" b="1">
                <a:solidFill>
                  <a:schemeClr val="tx2"/>
                </a:solidFill>
                <a:latin typeface="Palatino Linotype" pitchFamily="18" charset="0"/>
              </a:rPr>
              <a:t>Cryptogenic embolism</a:t>
            </a:r>
          </a:p>
          <a:p>
            <a:pPr lvl="2" eaLnBrk="1" hangingPunct="1">
              <a:lnSpc>
                <a:spcPct val="90000"/>
              </a:lnSpc>
            </a:pPr>
            <a:r>
              <a:rPr lang="en-US" sz="2000" b="1">
                <a:latin typeface="Palatino Linotype" pitchFamily="18" charset="0"/>
              </a:rPr>
              <a:t>Other cryptogenic</a:t>
            </a:r>
          </a:p>
          <a:p>
            <a:pPr lvl="2" eaLnBrk="1" hangingPunct="1">
              <a:lnSpc>
                <a:spcPct val="90000"/>
              </a:lnSpc>
            </a:pPr>
            <a:r>
              <a:rPr lang="en-US" sz="2000" b="1">
                <a:latin typeface="Palatino Linotype" pitchFamily="18" charset="0"/>
              </a:rPr>
              <a:t>Incomplete evaluation</a:t>
            </a:r>
          </a:p>
          <a:p>
            <a:pPr lvl="1" eaLnBrk="1" hangingPunct="1">
              <a:lnSpc>
                <a:spcPct val="90000"/>
              </a:lnSpc>
              <a:buClr>
                <a:schemeClr val="accent2"/>
              </a:buClr>
            </a:pPr>
            <a:r>
              <a:rPr lang="en-US" sz="2400" b="1">
                <a:latin typeface="Palatino Linotype" pitchFamily="18" charset="0"/>
              </a:rPr>
              <a:t>Unclassified</a:t>
            </a:r>
          </a:p>
          <a:p>
            <a:pPr lvl="1" eaLnBrk="1" hangingPunct="1">
              <a:lnSpc>
                <a:spcPct val="90000"/>
              </a:lnSpc>
              <a:buClr>
                <a:schemeClr val="accent2"/>
              </a:buClr>
            </a:pPr>
            <a:endParaRPr lang="en-US" b="1">
              <a:effectLst>
                <a:outerShdw blurRad="38100" dist="38100" dir="2700000" algn="tl">
                  <a:srgbClr val="DDDDDD"/>
                </a:outerShdw>
              </a:effectLst>
              <a:latin typeface="Palatino Linotype" pitchFamily="18" charset="0"/>
              <a:ea typeface="Times New Roman" charset="0"/>
              <a:cs typeface="Times New Roman" charset="0"/>
            </a:endParaRPr>
          </a:p>
        </p:txBody>
      </p:sp>
      <p:sp>
        <p:nvSpPr>
          <p:cNvPr id="11268" name="Text Box 4"/>
          <p:cNvSpPr txBox="1">
            <a:spLocks noChangeArrowheads="1"/>
          </p:cNvSpPr>
          <p:nvPr/>
        </p:nvSpPr>
        <p:spPr bwMode="auto">
          <a:xfrm>
            <a:off x="914400" y="5867400"/>
            <a:ext cx="7315200" cy="573088"/>
          </a:xfrm>
          <a:prstGeom prst="rect">
            <a:avLst/>
          </a:prstGeom>
          <a:noFill/>
          <a:ln w="9525">
            <a:noFill/>
            <a:miter lim="800000"/>
            <a:headEnd/>
            <a:tailEnd/>
          </a:ln>
          <a:effectLst/>
        </p:spPr>
        <p:txBody>
          <a:bodyPr lIns="90000" tIns="43200" rIns="90000" bIns="43200">
            <a:prstTxWarp prst="textNoShape">
              <a:avLst/>
            </a:prstTxWarp>
            <a:spAutoFit/>
          </a:bodyPr>
          <a:lstStyle/>
          <a:p>
            <a:pPr algn="ctr" eaLnBrk="0" hangingPunct="0"/>
            <a:r>
              <a:rPr lang="en-US" sz="3200" b="1" i="1">
                <a:solidFill>
                  <a:schemeClr val="tx2"/>
                </a:solidFill>
                <a:effectLst>
                  <a:outerShdw blurRad="38100" dist="38100" dir="2700000" algn="tl">
                    <a:srgbClr val="DDDDDD"/>
                  </a:outerShdw>
                </a:effectLst>
                <a:latin typeface="Palatino Linotype" pitchFamily="18" charset="0"/>
              </a:rPr>
              <a:t>Evident, Probable, Possible</a:t>
            </a: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MasterPhAnim="0">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a:xfrm>
            <a:off x="1117600" y="533400"/>
            <a:ext cx="6908800" cy="762000"/>
          </a:xfrm>
        </p:spPr>
        <p:txBody>
          <a:bodyPr lIns="90488" tIns="44450" rIns="90488" bIns="44450">
            <a:normAutofit fontScale="90000"/>
          </a:bodyPr>
          <a:lstStyle/>
          <a:p>
            <a:pPr eaLnBrk="1" hangingPunct="1">
              <a:lnSpc>
                <a:spcPct val="90000"/>
              </a:lnSpc>
            </a:pPr>
            <a:r>
              <a:rPr lang="en-US" sz="2800" b="1" i="1">
                <a:effectLst>
                  <a:outerShdw blurRad="38100" dist="38100" dir="2700000" algn="tl">
                    <a:srgbClr val="DDDDDD"/>
                  </a:outerShdw>
                </a:effectLst>
              </a:rPr>
              <a:t>The CCS System</a:t>
            </a:r>
            <a:r>
              <a:rPr lang="en-US" sz="4000" b="1">
                <a:effectLst>
                  <a:outerShdw blurRad="38100" dist="38100" dir="2700000" algn="tl">
                    <a:srgbClr val="DDDDDD"/>
                  </a:outerShdw>
                </a:effectLst>
              </a:rPr>
              <a:t> </a:t>
            </a:r>
            <a:br>
              <a:rPr lang="en-US" sz="4000" b="1">
                <a:effectLst>
                  <a:outerShdw blurRad="38100" dist="38100" dir="2700000" algn="tl">
                    <a:srgbClr val="DDDDDD"/>
                  </a:outerShdw>
                </a:effectLst>
              </a:rPr>
            </a:br>
            <a:r>
              <a:rPr lang="en-US" sz="4000" b="1">
                <a:effectLst>
                  <a:outerShdw blurRad="38100" dist="38100" dir="2700000" algn="tl">
                    <a:srgbClr val="DDDDDD"/>
                  </a:outerShdw>
                </a:effectLst>
              </a:rPr>
              <a:t>The Decision Algorithm</a:t>
            </a:r>
          </a:p>
        </p:txBody>
      </p:sp>
      <p:sp>
        <p:nvSpPr>
          <p:cNvPr id="14339" name="Oval 3" descr="5%"/>
          <p:cNvSpPr>
            <a:spLocks noChangeArrowheads="1"/>
          </p:cNvSpPr>
          <p:nvPr/>
        </p:nvSpPr>
        <p:spPr bwMode="auto">
          <a:xfrm>
            <a:off x="1176338" y="2028825"/>
            <a:ext cx="2844800" cy="942975"/>
          </a:xfrm>
          <a:prstGeom prst="ellipse">
            <a:avLst/>
          </a:prstGeom>
          <a:pattFill prst="pct5">
            <a:fgClr>
              <a:schemeClr val="tx2"/>
            </a:fgClr>
            <a:bgClr>
              <a:schemeClr val="bg1"/>
            </a:bgClr>
          </a:pattFill>
          <a:ln w="9525">
            <a:noFill/>
            <a:round/>
            <a:headEnd/>
            <a:tailEnd/>
          </a:ln>
        </p:spPr>
        <p:txBody>
          <a:bodyPr wrap="none" lIns="90000" tIns="43200" rIns="90000" bIns="43200" anchor="ctr">
            <a:prstTxWarp prst="textNoShape">
              <a:avLst/>
            </a:prstTxWarp>
          </a:bodyPr>
          <a:lstStyle/>
          <a:p>
            <a:pPr algn="ctr" eaLnBrk="0" hangingPunct="0"/>
            <a:r>
              <a:rPr lang="en-US" sz="2800" b="1"/>
              <a:t>&gt;1 evident</a:t>
            </a:r>
          </a:p>
          <a:p>
            <a:pPr algn="ctr" eaLnBrk="0" hangingPunct="0"/>
            <a:r>
              <a:rPr lang="en-US" sz="2800" b="1"/>
              <a:t> mechanisms</a:t>
            </a:r>
          </a:p>
        </p:txBody>
      </p:sp>
      <p:grpSp>
        <p:nvGrpSpPr>
          <p:cNvPr id="2" name="Group 4"/>
          <p:cNvGrpSpPr>
            <a:grpSpLocks/>
          </p:cNvGrpSpPr>
          <p:nvPr/>
        </p:nvGrpSpPr>
        <p:grpSpPr bwMode="auto">
          <a:xfrm>
            <a:off x="1162050" y="3048000"/>
            <a:ext cx="2844800" cy="1371600"/>
            <a:chOff x="728" y="1920"/>
            <a:chExt cx="2016" cy="864"/>
          </a:xfrm>
        </p:grpSpPr>
        <p:sp>
          <p:nvSpPr>
            <p:cNvPr id="20518" name="Line 5"/>
            <p:cNvSpPr>
              <a:spLocks noChangeShapeType="1"/>
            </p:cNvSpPr>
            <p:nvPr/>
          </p:nvSpPr>
          <p:spPr bwMode="auto">
            <a:xfrm>
              <a:off x="1728" y="1920"/>
              <a:ext cx="0" cy="240"/>
            </a:xfrm>
            <a:prstGeom prst="line">
              <a:avLst/>
            </a:prstGeom>
            <a:noFill/>
            <a:ln w="28575">
              <a:solidFill>
                <a:schemeClr val="tx1"/>
              </a:solidFill>
              <a:round/>
              <a:headEnd/>
              <a:tailEnd type="triangle" w="med" len="med"/>
            </a:ln>
          </p:spPr>
          <p:txBody>
            <a:bodyPr lIns="90000" tIns="43200" rIns="90000" bIns="43200">
              <a:prstTxWarp prst="textNoShape">
                <a:avLst/>
              </a:prstTxWarp>
            </a:bodyPr>
            <a:lstStyle/>
            <a:p>
              <a:endParaRPr lang="en-US"/>
            </a:p>
          </p:txBody>
        </p:sp>
        <p:sp>
          <p:nvSpPr>
            <p:cNvPr id="20519" name="Oval 6"/>
            <p:cNvSpPr>
              <a:spLocks noChangeArrowheads="1"/>
            </p:cNvSpPr>
            <p:nvPr/>
          </p:nvSpPr>
          <p:spPr bwMode="auto">
            <a:xfrm>
              <a:off x="728" y="2208"/>
              <a:ext cx="2016" cy="576"/>
            </a:xfrm>
            <a:prstGeom prst="ellipse">
              <a:avLst/>
            </a:prstGeom>
            <a:gradFill rotWithShape="0">
              <a:gsLst>
                <a:gs pos="0">
                  <a:srgbClr val="5E002F"/>
                </a:gs>
                <a:gs pos="100000">
                  <a:srgbClr val="CC0066"/>
                </a:gs>
              </a:gsLst>
              <a:lin ang="5400000" scaled="1"/>
            </a:gradFill>
            <a:ln w="9525">
              <a:noFill/>
              <a:round/>
              <a:headEnd/>
              <a:tailEnd/>
            </a:ln>
          </p:spPr>
          <p:txBody>
            <a:bodyPr wrap="none" lIns="90000" tIns="43200" rIns="90000" bIns="43200" anchor="ctr">
              <a:prstTxWarp prst="textNoShape">
                <a:avLst/>
              </a:prstTxWarp>
            </a:bodyPr>
            <a:lstStyle/>
            <a:p>
              <a:pPr algn="ctr" eaLnBrk="0" hangingPunct="0"/>
              <a:r>
                <a:rPr lang="en-US" sz="2800" b="1" dirty="0" smtClean="0">
                  <a:solidFill>
                    <a:schemeClr val="bg1"/>
                  </a:solidFill>
                </a:rPr>
                <a:t>probable </a:t>
              </a:r>
              <a:endParaRPr lang="en-US" sz="2800" b="1" dirty="0">
                <a:solidFill>
                  <a:schemeClr val="bg1"/>
                </a:solidFill>
              </a:endParaRPr>
            </a:p>
            <a:p>
              <a:pPr algn="ctr" eaLnBrk="0" hangingPunct="0"/>
              <a:r>
                <a:rPr lang="en-US" sz="2800" b="1" dirty="0">
                  <a:solidFill>
                    <a:schemeClr val="bg1"/>
                  </a:solidFill>
                </a:rPr>
                <a:t>criteria</a:t>
              </a:r>
            </a:p>
            <a:p>
              <a:pPr algn="ctr" eaLnBrk="0" hangingPunct="0"/>
              <a:endParaRPr lang="en-US" sz="2800" b="1" dirty="0">
                <a:solidFill>
                  <a:schemeClr val="bg1"/>
                </a:solidFill>
              </a:endParaRPr>
            </a:p>
          </p:txBody>
        </p:sp>
      </p:grpSp>
      <p:sp>
        <p:nvSpPr>
          <p:cNvPr id="14343" name="Oval 7" descr="5%"/>
          <p:cNvSpPr>
            <a:spLocks noChangeArrowheads="1"/>
          </p:cNvSpPr>
          <p:nvPr/>
        </p:nvSpPr>
        <p:spPr bwMode="auto">
          <a:xfrm>
            <a:off x="5162550" y="2028825"/>
            <a:ext cx="2844800" cy="942975"/>
          </a:xfrm>
          <a:prstGeom prst="ellipse">
            <a:avLst/>
          </a:prstGeom>
          <a:pattFill prst="pct5">
            <a:fgClr>
              <a:schemeClr val="tx2"/>
            </a:fgClr>
            <a:bgClr>
              <a:schemeClr val="bg1"/>
            </a:bgClr>
          </a:pattFill>
          <a:ln w="9525">
            <a:noFill/>
            <a:round/>
            <a:headEnd/>
            <a:tailEnd/>
          </a:ln>
        </p:spPr>
        <p:txBody>
          <a:bodyPr wrap="none" lIns="90000" tIns="43200" rIns="90000" bIns="43200" anchor="ctr">
            <a:prstTxWarp prst="textNoShape">
              <a:avLst/>
            </a:prstTxWarp>
          </a:bodyPr>
          <a:lstStyle/>
          <a:p>
            <a:pPr algn="ctr" eaLnBrk="0" hangingPunct="0"/>
            <a:r>
              <a:rPr lang="en-US" sz="2800" b="1"/>
              <a:t>no clear</a:t>
            </a:r>
          </a:p>
          <a:p>
            <a:pPr algn="ctr" eaLnBrk="0" hangingPunct="0"/>
            <a:r>
              <a:rPr lang="en-US" sz="2800" b="1"/>
              <a:t>mechanism</a:t>
            </a:r>
          </a:p>
        </p:txBody>
      </p:sp>
      <p:grpSp>
        <p:nvGrpSpPr>
          <p:cNvPr id="3" name="Group 8"/>
          <p:cNvGrpSpPr>
            <a:grpSpLocks/>
          </p:cNvGrpSpPr>
          <p:nvPr/>
        </p:nvGrpSpPr>
        <p:grpSpPr bwMode="auto">
          <a:xfrm>
            <a:off x="5175250" y="3048000"/>
            <a:ext cx="2844800" cy="1371600"/>
            <a:chOff x="3716" y="1920"/>
            <a:chExt cx="2016" cy="864"/>
          </a:xfrm>
        </p:grpSpPr>
        <p:sp>
          <p:nvSpPr>
            <p:cNvPr id="20516" name="Oval 9"/>
            <p:cNvSpPr>
              <a:spLocks noChangeArrowheads="1"/>
            </p:cNvSpPr>
            <p:nvPr/>
          </p:nvSpPr>
          <p:spPr bwMode="auto">
            <a:xfrm>
              <a:off x="3716" y="2208"/>
              <a:ext cx="2016" cy="576"/>
            </a:xfrm>
            <a:prstGeom prst="ellipse">
              <a:avLst/>
            </a:prstGeom>
            <a:gradFill rotWithShape="0">
              <a:gsLst>
                <a:gs pos="0">
                  <a:srgbClr val="000047"/>
                </a:gs>
                <a:gs pos="100000">
                  <a:srgbClr val="000099"/>
                </a:gs>
              </a:gsLst>
              <a:lin ang="5400000" scaled="1"/>
            </a:gradFill>
            <a:ln w="9525">
              <a:noFill/>
              <a:round/>
              <a:headEnd/>
              <a:tailEnd/>
            </a:ln>
          </p:spPr>
          <p:txBody>
            <a:bodyPr wrap="none" lIns="90000" tIns="43200" rIns="90000" bIns="43200" anchor="ctr">
              <a:prstTxWarp prst="textNoShape">
                <a:avLst/>
              </a:prstTxWarp>
            </a:bodyPr>
            <a:lstStyle/>
            <a:p>
              <a:pPr algn="ctr" eaLnBrk="0" hangingPunct="0"/>
              <a:r>
                <a:rPr lang="en-US" sz="2800" b="1">
                  <a:solidFill>
                    <a:schemeClr val="bg1"/>
                  </a:solidFill>
                </a:rPr>
                <a:t>possible</a:t>
              </a:r>
            </a:p>
            <a:p>
              <a:pPr algn="ctr" eaLnBrk="0" hangingPunct="0"/>
              <a:r>
                <a:rPr lang="en-US" sz="2800" b="1">
                  <a:solidFill>
                    <a:schemeClr val="bg1"/>
                  </a:solidFill>
                </a:rPr>
                <a:t> criteria </a:t>
              </a:r>
            </a:p>
          </p:txBody>
        </p:sp>
        <p:sp>
          <p:nvSpPr>
            <p:cNvPr id="20517" name="Line 10"/>
            <p:cNvSpPr>
              <a:spLocks noChangeShapeType="1"/>
            </p:cNvSpPr>
            <p:nvPr/>
          </p:nvSpPr>
          <p:spPr bwMode="auto">
            <a:xfrm>
              <a:off x="4714" y="1920"/>
              <a:ext cx="0" cy="240"/>
            </a:xfrm>
            <a:prstGeom prst="line">
              <a:avLst/>
            </a:prstGeom>
            <a:noFill/>
            <a:ln w="28575">
              <a:solidFill>
                <a:schemeClr val="tx1"/>
              </a:solidFill>
              <a:round/>
              <a:headEnd/>
              <a:tailEnd type="triangle" w="med" len="med"/>
            </a:ln>
          </p:spPr>
          <p:txBody>
            <a:bodyPr lIns="90000" tIns="43200" rIns="90000" bIns="43200">
              <a:prstTxWarp prst="textNoShape">
                <a:avLst/>
              </a:prstTxWarp>
            </a:bodyPr>
            <a:lstStyle/>
            <a:p>
              <a:endParaRPr lang="en-US"/>
            </a:p>
          </p:txBody>
        </p:sp>
      </p:grpSp>
      <p:sp>
        <p:nvSpPr>
          <p:cNvPr id="14347" name="Text Box 11"/>
          <p:cNvSpPr txBox="1">
            <a:spLocks noChangeArrowheads="1"/>
          </p:cNvSpPr>
          <p:nvPr/>
        </p:nvSpPr>
        <p:spPr bwMode="auto">
          <a:xfrm>
            <a:off x="609600" y="1444625"/>
            <a:ext cx="7848600" cy="512763"/>
          </a:xfrm>
          <a:prstGeom prst="rect">
            <a:avLst/>
          </a:prstGeom>
          <a:noFill/>
          <a:ln w="9525">
            <a:noFill/>
            <a:miter lim="800000"/>
            <a:headEnd/>
            <a:tailEnd/>
          </a:ln>
        </p:spPr>
        <p:txBody>
          <a:bodyPr lIns="90000" tIns="43200" rIns="90000" bIns="43200">
            <a:prstTxWarp prst="textNoShape">
              <a:avLst/>
            </a:prstTxWarp>
            <a:spAutoFit/>
          </a:bodyPr>
          <a:lstStyle/>
          <a:p>
            <a:pPr algn="ctr" eaLnBrk="0" hangingPunct="0"/>
            <a:r>
              <a:rPr lang="en-US" sz="2800" b="1">
                <a:solidFill>
                  <a:schemeClr val="accent2"/>
                </a:solidFill>
              </a:rPr>
              <a:t>1 clear or evident mechanism = Etiology</a:t>
            </a:r>
          </a:p>
        </p:txBody>
      </p:sp>
      <p:grpSp>
        <p:nvGrpSpPr>
          <p:cNvPr id="4" name="Group 12"/>
          <p:cNvGrpSpPr>
            <a:grpSpLocks/>
          </p:cNvGrpSpPr>
          <p:nvPr/>
        </p:nvGrpSpPr>
        <p:grpSpPr bwMode="auto">
          <a:xfrm>
            <a:off x="677863" y="4495800"/>
            <a:ext cx="3792537" cy="1143000"/>
            <a:chOff x="384" y="2832"/>
            <a:chExt cx="2688" cy="720"/>
          </a:xfrm>
        </p:grpSpPr>
        <p:sp>
          <p:nvSpPr>
            <p:cNvPr id="20512" name="AutoShape 13"/>
            <p:cNvSpPr>
              <a:spLocks/>
            </p:cNvSpPr>
            <p:nvPr/>
          </p:nvSpPr>
          <p:spPr bwMode="auto">
            <a:xfrm rot="5400000">
              <a:off x="1608" y="1992"/>
              <a:ext cx="240" cy="1920"/>
            </a:xfrm>
            <a:prstGeom prst="leftBrace">
              <a:avLst>
                <a:gd name="adj1" fmla="val 66667"/>
                <a:gd name="adj2" fmla="val 49356"/>
              </a:avLst>
            </a:prstGeom>
            <a:noFill/>
            <a:ln w="28575">
              <a:solidFill>
                <a:schemeClr val="tx1"/>
              </a:solidFill>
              <a:round/>
              <a:headEnd/>
              <a:tailEnd/>
            </a:ln>
          </p:spPr>
          <p:txBody>
            <a:bodyPr wrap="none" lIns="90000" tIns="43200" rIns="90000" bIns="43200" anchor="ctr">
              <a:prstTxWarp prst="textNoShape">
                <a:avLst/>
              </a:prstTxWarp>
            </a:bodyPr>
            <a:lstStyle/>
            <a:p>
              <a:endParaRPr lang="en-US"/>
            </a:p>
          </p:txBody>
        </p:sp>
        <p:sp>
          <p:nvSpPr>
            <p:cNvPr id="20513" name="Oval 14"/>
            <p:cNvSpPr>
              <a:spLocks noChangeArrowheads="1"/>
            </p:cNvSpPr>
            <p:nvPr/>
          </p:nvSpPr>
          <p:spPr bwMode="auto">
            <a:xfrm>
              <a:off x="1392" y="3120"/>
              <a:ext cx="720" cy="432"/>
            </a:xfrm>
            <a:prstGeom prst="ellipse">
              <a:avLst/>
            </a:prstGeom>
            <a:gradFill rotWithShape="0">
              <a:gsLst>
                <a:gs pos="0">
                  <a:srgbClr val="CC0066"/>
                </a:gs>
                <a:gs pos="100000">
                  <a:srgbClr val="000099"/>
                </a:gs>
              </a:gsLst>
              <a:lin ang="0" scaled="1"/>
            </a:gradFill>
            <a:ln w="9525">
              <a:noFill/>
              <a:round/>
              <a:headEnd/>
              <a:tailEnd/>
            </a:ln>
          </p:spPr>
          <p:txBody>
            <a:bodyPr wrap="none" lIns="90000" tIns="43200" rIns="90000" bIns="43200" anchor="ctr">
              <a:prstTxWarp prst="textNoShape">
                <a:avLst/>
              </a:prstTxWarp>
            </a:bodyPr>
            <a:lstStyle/>
            <a:p>
              <a:pPr algn="ctr" eaLnBrk="0" hangingPunct="0"/>
              <a:r>
                <a:rPr lang="en-US" sz="2800" b="1">
                  <a:solidFill>
                    <a:schemeClr val="bg1"/>
                  </a:solidFill>
                </a:rPr>
                <a:t>None</a:t>
              </a:r>
            </a:p>
          </p:txBody>
        </p:sp>
        <p:sp>
          <p:nvSpPr>
            <p:cNvPr id="20514" name="Oval 15"/>
            <p:cNvSpPr>
              <a:spLocks noChangeArrowheads="1"/>
            </p:cNvSpPr>
            <p:nvPr/>
          </p:nvSpPr>
          <p:spPr bwMode="auto">
            <a:xfrm>
              <a:off x="2352" y="3120"/>
              <a:ext cx="720" cy="432"/>
            </a:xfrm>
            <a:prstGeom prst="ellipse">
              <a:avLst/>
            </a:prstGeom>
            <a:gradFill rotWithShape="0">
              <a:gsLst>
                <a:gs pos="0">
                  <a:srgbClr val="CC0066"/>
                </a:gs>
                <a:gs pos="100000">
                  <a:srgbClr val="000099"/>
                </a:gs>
              </a:gsLst>
              <a:lin ang="0" scaled="1"/>
            </a:gradFill>
            <a:ln w="9525">
              <a:noFill/>
              <a:round/>
              <a:headEnd/>
              <a:tailEnd/>
            </a:ln>
          </p:spPr>
          <p:txBody>
            <a:bodyPr wrap="none" lIns="90000" tIns="43200" rIns="90000" bIns="43200" anchor="ctr">
              <a:prstTxWarp prst="textNoShape">
                <a:avLst/>
              </a:prstTxWarp>
            </a:bodyPr>
            <a:lstStyle/>
            <a:p>
              <a:pPr algn="ctr" eaLnBrk="0" hangingPunct="0"/>
              <a:r>
                <a:rPr lang="en-US" sz="2800" b="1">
                  <a:solidFill>
                    <a:schemeClr val="bg1"/>
                  </a:solidFill>
                </a:rPr>
                <a:t>&gt; 1</a:t>
              </a:r>
            </a:p>
          </p:txBody>
        </p:sp>
        <p:sp>
          <p:nvSpPr>
            <p:cNvPr id="20515" name="Oval 16"/>
            <p:cNvSpPr>
              <a:spLocks noChangeArrowheads="1"/>
            </p:cNvSpPr>
            <p:nvPr/>
          </p:nvSpPr>
          <p:spPr bwMode="auto">
            <a:xfrm>
              <a:off x="384" y="3120"/>
              <a:ext cx="720" cy="432"/>
            </a:xfrm>
            <a:prstGeom prst="ellipse">
              <a:avLst/>
            </a:prstGeom>
            <a:gradFill rotWithShape="0">
              <a:gsLst>
                <a:gs pos="0">
                  <a:srgbClr val="CC0066"/>
                </a:gs>
                <a:gs pos="100000">
                  <a:srgbClr val="000099"/>
                </a:gs>
              </a:gsLst>
              <a:lin ang="0" scaled="1"/>
            </a:gradFill>
            <a:ln w="9525">
              <a:noFill/>
              <a:round/>
              <a:headEnd/>
              <a:tailEnd/>
            </a:ln>
          </p:spPr>
          <p:txBody>
            <a:bodyPr wrap="none" lIns="90000" tIns="43200" rIns="90000" bIns="43200" anchor="ctr">
              <a:prstTxWarp prst="textNoShape">
                <a:avLst/>
              </a:prstTxWarp>
            </a:bodyPr>
            <a:lstStyle/>
            <a:p>
              <a:pPr algn="ctr" eaLnBrk="0" hangingPunct="0"/>
              <a:r>
                <a:rPr lang="en-US" sz="2800" b="1">
                  <a:solidFill>
                    <a:schemeClr val="bg1"/>
                  </a:solidFill>
                </a:rPr>
                <a:t>1</a:t>
              </a:r>
            </a:p>
          </p:txBody>
        </p:sp>
      </p:grpSp>
      <p:grpSp>
        <p:nvGrpSpPr>
          <p:cNvPr id="5" name="Group 17"/>
          <p:cNvGrpSpPr>
            <a:grpSpLocks/>
          </p:cNvGrpSpPr>
          <p:nvPr/>
        </p:nvGrpSpPr>
        <p:grpSpPr bwMode="auto">
          <a:xfrm>
            <a:off x="2103438" y="5715000"/>
            <a:ext cx="944562" cy="763588"/>
            <a:chOff x="367" y="3600"/>
            <a:chExt cx="669" cy="481"/>
          </a:xfrm>
        </p:grpSpPr>
        <p:sp>
          <p:nvSpPr>
            <p:cNvPr id="20510" name="Text Box 18"/>
            <p:cNvSpPr txBox="1">
              <a:spLocks noChangeArrowheads="1"/>
            </p:cNvSpPr>
            <p:nvPr/>
          </p:nvSpPr>
          <p:spPr bwMode="auto">
            <a:xfrm>
              <a:off x="367" y="3720"/>
              <a:ext cx="669" cy="361"/>
            </a:xfrm>
            <a:prstGeom prst="rect">
              <a:avLst/>
            </a:prstGeom>
            <a:noFill/>
            <a:ln w="9525">
              <a:noFill/>
              <a:miter lim="800000"/>
              <a:headEnd/>
              <a:tailEnd/>
            </a:ln>
          </p:spPr>
          <p:txBody>
            <a:bodyPr wrap="none" lIns="90000" tIns="43200" rIns="90000" bIns="43200">
              <a:prstTxWarp prst="textNoShape">
                <a:avLst/>
              </a:prstTxWarp>
              <a:spAutoFit/>
            </a:bodyPr>
            <a:lstStyle/>
            <a:p>
              <a:pPr eaLnBrk="0" hangingPunct="0"/>
              <a:r>
                <a:rPr lang="en-US" sz="3200" b="1">
                  <a:solidFill>
                    <a:schemeClr val="tx2"/>
                  </a:solidFill>
                </a:rPr>
                <a:t>UNC</a:t>
              </a:r>
            </a:p>
          </p:txBody>
        </p:sp>
        <p:sp>
          <p:nvSpPr>
            <p:cNvPr id="20511" name="Line 19"/>
            <p:cNvSpPr>
              <a:spLocks noChangeShapeType="1"/>
            </p:cNvSpPr>
            <p:nvPr/>
          </p:nvSpPr>
          <p:spPr bwMode="auto">
            <a:xfrm>
              <a:off x="720" y="3600"/>
              <a:ext cx="0" cy="192"/>
            </a:xfrm>
            <a:prstGeom prst="line">
              <a:avLst/>
            </a:prstGeom>
            <a:noFill/>
            <a:ln w="28575">
              <a:solidFill>
                <a:schemeClr val="tx1"/>
              </a:solidFill>
              <a:round/>
              <a:headEnd/>
              <a:tailEnd type="triangle" w="med" len="med"/>
            </a:ln>
          </p:spPr>
          <p:txBody>
            <a:bodyPr lIns="90000" tIns="43200" rIns="90000" bIns="43200">
              <a:prstTxWarp prst="textNoShape">
                <a:avLst/>
              </a:prstTxWarp>
            </a:bodyPr>
            <a:lstStyle/>
            <a:p>
              <a:endParaRPr lang="en-US"/>
            </a:p>
          </p:txBody>
        </p:sp>
      </p:grpSp>
      <p:grpSp>
        <p:nvGrpSpPr>
          <p:cNvPr id="6" name="Group 20"/>
          <p:cNvGrpSpPr>
            <a:grpSpLocks/>
          </p:cNvGrpSpPr>
          <p:nvPr/>
        </p:nvGrpSpPr>
        <p:grpSpPr bwMode="auto">
          <a:xfrm>
            <a:off x="3522663" y="5715000"/>
            <a:ext cx="942975" cy="763588"/>
            <a:chOff x="2400" y="3600"/>
            <a:chExt cx="669" cy="481"/>
          </a:xfrm>
        </p:grpSpPr>
        <p:sp>
          <p:nvSpPr>
            <p:cNvPr id="20508" name="Text Box 21"/>
            <p:cNvSpPr txBox="1">
              <a:spLocks noChangeArrowheads="1"/>
            </p:cNvSpPr>
            <p:nvPr/>
          </p:nvSpPr>
          <p:spPr bwMode="auto">
            <a:xfrm>
              <a:off x="2400" y="3720"/>
              <a:ext cx="669" cy="361"/>
            </a:xfrm>
            <a:prstGeom prst="rect">
              <a:avLst/>
            </a:prstGeom>
            <a:noFill/>
            <a:ln w="9525">
              <a:noFill/>
              <a:miter lim="800000"/>
              <a:headEnd/>
              <a:tailEnd/>
            </a:ln>
          </p:spPr>
          <p:txBody>
            <a:bodyPr wrap="none" lIns="90000" tIns="43200" rIns="90000" bIns="43200">
              <a:prstTxWarp prst="textNoShape">
                <a:avLst/>
              </a:prstTxWarp>
              <a:spAutoFit/>
            </a:bodyPr>
            <a:lstStyle/>
            <a:p>
              <a:pPr eaLnBrk="0" hangingPunct="0"/>
              <a:r>
                <a:rPr lang="en-US" sz="3200" b="1">
                  <a:solidFill>
                    <a:schemeClr val="tx2"/>
                  </a:solidFill>
                </a:rPr>
                <a:t>UNC</a:t>
              </a:r>
            </a:p>
          </p:txBody>
        </p:sp>
        <p:sp>
          <p:nvSpPr>
            <p:cNvPr id="20509" name="Line 22"/>
            <p:cNvSpPr>
              <a:spLocks noChangeShapeType="1"/>
            </p:cNvSpPr>
            <p:nvPr/>
          </p:nvSpPr>
          <p:spPr bwMode="auto">
            <a:xfrm>
              <a:off x="2727" y="3600"/>
              <a:ext cx="0" cy="192"/>
            </a:xfrm>
            <a:prstGeom prst="line">
              <a:avLst/>
            </a:prstGeom>
            <a:noFill/>
            <a:ln w="28575">
              <a:solidFill>
                <a:schemeClr val="tx1"/>
              </a:solidFill>
              <a:round/>
              <a:headEnd/>
              <a:tailEnd type="triangle" w="med" len="med"/>
            </a:ln>
          </p:spPr>
          <p:txBody>
            <a:bodyPr lIns="90000" tIns="43200" rIns="90000" bIns="43200">
              <a:prstTxWarp prst="textNoShape">
                <a:avLst/>
              </a:prstTxWarp>
            </a:bodyPr>
            <a:lstStyle/>
            <a:p>
              <a:endParaRPr lang="en-US"/>
            </a:p>
          </p:txBody>
        </p:sp>
      </p:grpSp>
      <p:grpSp>
        <p:nvGrpSpPr>
          <p:cNvPr id="7" name="Group 23"/>
          <p:cNvGrpSpPr>
            <a:grpSpLocks/>
          </p:cNvGrpSpPr>
          <p:nvPr/>
        </p:nvGrpSpPr>
        <p:grpSpPr bwMode="auto">
          <a:xfrm>
            <a:off x="381000" y="5715000"/>
            <a:ext cx="1582738" cy="762000"/>
            <a:chOff x="2650" y="3600"/>
            <a:chExt cx="1122" cy="480"/>
          </a:xfrm>
        </p:grpSpPr>
        <p:sp>
          <p:nvSpPr>
            <p:cNvPr id="20506" name="Text Box 24"/>
            <p:cNvSpPr txBox="1">
              <a:spLocks noChangeArrowheads="1"/>
            </p:cNvSpPr>
            <p:nvPr/>
          </p:nvSpPr>
          <p:spPr bwMode="auto">
            <a:xfrm>
              <a:off x="2650" y="3719"/>
              <a:ext cx="1122" cy="361"/>
            </a:xfrm>
            <a:prstGeom prst="rect">
              <a:avLst/>
            </a:prstGeom>
            <a:noFill/>
            <a:ln w="9525">
              <a:noFill/>
              <a:miter lim="800000"/>
              <a:headEnd/>
              <a:tailEnd/>
            </a:ln>
          </p:spPr>
          <p:txBody>
            <a:bodyPr wrap="none" lIns="90000" tIns="43200" rIns="90000" bIns="43200">
              <a:prstTxWarp prst="textNoShape">
                <a:avLst/>
              </a:prstTxWarp>
              <a:spAutoFit/>
            </a:bodyPr>
            <a:lstStyle/>
            <a:p>
              <a:pPr eaLnBrk="0" hangingPunct="0"/>
              <a:r>
                <a:rPr lang="en-US" sz="3200" b="1">
                  <a:solidFill>
                    <a:schemeClr val="tx2"/>
                  </a:solidFill>
                </a:rPr>
                <a:t>Etiology</a:t>
              </a:r>
            </a:p>
          </p:txBody>
        </p:sp>
        <p:sp>
          <p:nvSpPr>
            <p:cNvPr id="20507" name="Line 25"/>
            <p:cNvSpPr>
              <a:spLocks noChangeShapeType="1"/>
            </p:cNvSpPr>
            <p:nvPr/>
          </p:nvSpPr>
          <p:spPr bwMode="auto">
            <a:xfrm>
              <a:off x="3216" y="3600"/>
              <a:ext cx="0" cy="192"/>
            </a:xfrm>
            <a:prstGeom prst="line">
              <a:avLst/>
            </a:prstGeom>
            <a:noFill/>
            <a:ln w="28575">
              <a:solidFill>
                <a:schemeClr val="tx1"/>
              </a:solidFill>
              <a:round/>
              <a:headEnd/>
              <a:tailEnd type="triangle" w="med" len="med"/>
            </a:ln>
          </p:spPr>
          <p:txBody>
            <a:bodyPr lIns="90000" tIns="43200" rIns="90000" bIns="43200">
              <a:prstTxWarp prst="textNoShape">
                <a:avLst/>
              </a:prstTxWarp>
            </a:bodyPr>
            <a:lstStyle/>
            <a:p>
              <a:endParaRPr lang="en-US"/>
            </a:p>
          </p:txBody>
        </p:sp>
      </p:grpSp>
      <p:grpSp>
        <p:nvGrpSpPr>
          <p:cNvPr id="8" name="Group 26"/>
          <p:cNvGrpSpPr>
            <a:grpSpLocks/>
          </p:cNvGrpSpPr>
          <p:nvPr/>
        </p:nvGrpSpPr>
        <p:grpSpPr bwMode="auto">
          <a:xfrm>
            <a:off x="4741863" y="4495800"/>
            <a:ext cx="3792537" cy="1143000"/>
            <a:chOff x="3408" y="2832"/>
            <a:chExt cx="2688" cy="720"/>
          </a:xfrm>
        </p:grpSpPr>
        <p:sp>
          <p:nvSpPr>
            <p:cNvPr id="20502" name="AutoShape 27"/>
            <p:cNvSpPr>
              <a:spLocks/>
            </p:cNvSpPr>
            <p:nvPr/>
          </p:nvSpPr>
          <p:spPr bwMode="auto">
            <a:xfrm rot="5400000">
              <a:off x="4632" y="1992"/>
              <a:ext cx="240" cy="1920"/>
            </a:xfrm>
            <a:prstGeom prst="leftBrace">
              <a:avLst>
                <a:gd name="adj1" fmla="val 66667"/>
                <a:gd name="adj2" fmla="val 49356"/>
              </a:avLst>
            </a:prstGeom>
            <a:noFill/>
            <a:ln w="28575">
              <a:solidFill>
                <a:schemeClr val="tx1"/>
              </a:solidFill>
              <a:round/>
              <a:headEnd/>
              <a:tailEnd/>
            </a:ln>
          </p:spPr>
          <p:txBody>
            <a:bodyPr wrap="none" lIns="90000" tIns="43200" rIns="90000" bIns="43200" anchor="ctr">
              <a:prstTxWarp prst="textNoShape">
                <a:avLst/>
              </a:prstTxWarp>
            </a:bodyPr>
            <a:lstStyle/>
            <a:p>
              <a:endParaRPr lang="en-US"/>
            </a:p>
          </p:txBody>
        </p:sp>
        <p:sp>
          <p:nvSpPr>
            <p:cNvPr id="20503" name="Oval 28"/>
            <p:cNvSpPr>
              <a:spLocks noChangeArrowheads="1"/>
            </p:cNvSpPr>
            <p:nvPr/>
          </p:nvSpPr>
          <p:spPr bwMode="auto">
            <a:xfrm>
              <a:off x="4416" y="3120"/>
              <a:ext cx="720" cy="432"/>
            </a:xfrm>
            <a:prstGeom prst="ellipse">
              <a:avLst/>
            </a:prstGeom>
            <a:gradFill rotWithShape="0">
              <a:gsLst>
                <a:gs pos="0">
                  <a:srgbClr val="000099"/>
                </a:gs>
                <a:gs pos="100000">
                  <a:srgbClr val="9933FF"/>
                </a:gs>
              </a:gsLst>
              <a:lin ang="0" scaled="1"/>
            </a:gradFill>
            <a:ln w="9525">
              <a:noFill/>
              <a:round/>
              <a:headEnd/>
              <a:tailEnd/>
            </a:ln>
          </p:spPr>
          <p:txBody>
            <a:bodyPr wrap="none" lIns="90000" tIns="43200" rIns="90000" bIns="43200" anchor="ctr">
              <a:prstTxWarp prst="textNoShape">
                <a:avLst/>
              </a:prstTxWarp>
            </a:bodyPr>
            <a:lstStyle/>
            <a:p>
              <a:pPr algn="ctr" eaLnBrk="0" hangingPunct="0"/>
              <a:r>
                <a:rPr lang="en-US" sz="2800" b="1">
                  <a:solidFill>
                    <a:schemeClr val="bg1"/>
                  </a:solidFill>
                </a:rPr>
                <a:t>None</a:t>
              </a:r>
            </a:p>
          </p:txBody>
        </p:sp>
        <p:sp>
          <p:nvSpPr>
            <p:cNvPr id="20504" name="Oval 29"/>
            <p:cNvSpPr>
              <a:spLocks noChangeArrowheads="1"/>
            </p:cNvSpPr>
            <p:nvPr/>
          </p:nvSpPr>
          <p:spPr bwMode="auto">
            <a:xfrm>
              <a:off x="5376" y="3120"/>
              <a:ext cx="720" cy="432"/>
            </a:xfrm>
            <a:prstGeom prst="ellipse">
              <a:avLst/>
            </a:prstGeom>
            <a:gradFill rotWithShape="0">
              <a:gsLst>
                <a:gs pos="0">
                  <a:srgbClr val="000099"/>
                </a:gs>
                <a:gs pos="100000">
                  <a:srgbClr val="9966FF"/>
                </a:gs>
              </a:gsLst>
              <a:lin ang="0" scaled="1"/>
            </a:gradFill>
            <a:ln w="9525">
              <a:noFill/>
              <a:round/>
              <a:headEnd/>
              <a:tailEnd/>
            </a:ln>
          </p:spPr>
          <p:txBody>
            <a:bodyPr wrap="none" lIns="90000" tIns="43200" rIns="90000" bIns="43200" anchor="ctr">
              <a:prstTxWarp prst="textNoShape">
                <a:avLst/>
              </a:prstTxWarp>
            </a:bodyPr>
            <a:lstStyle/>
            <a:p>
              <a:pPr algn="ctr" eaLnBrk="0" hangingPunct="0"/>
              <a:r>
                <a:rPr lang="en-US" sz="2800" b="1">
                  <a:solidFill>
                    <a:schemeClr val="bg1"/>
                  </a:solidFill>
                </a:rPr>
                <a:t>&gt; 1</a:t>
              </a:r>
            </a:p>
          </p:txBody>
        </p:sp>
        <p:sp>
          <p:nvSpPr>
            <p:cNvPr id="20505" name="Oval 30"/>
            <p:cNvSpPr>
              <a:spLocks noChangeArrowheads="1"/>
            </p:cNvSpPr>
            <p:nvPr/>
          </p:nvSpPr>
          <p:spPr bwMode="auto">
            <a:xfrm>
              <a:off x="3408" y="3120"/>
              <a:ext cx="720" cy="432"/>
            </a:xfrm>
            <a:prstGeom prst="ellipse">
              <a:avLst/>
            </a:prstGeom>
            <a:gradFill rotWithShape="0">
              <a:gsLst>
                <a:gs pos="0">
                  <a:srgbClr val="000099"/>
                </a:gs>
                <a:gs pos="100000">
                  <a:srgbClr val="9900FF"/>
                </a:gs>
              </a:gsLst>
              <a:lin ang="0" scaled="1"/>
            </a:gradFill>
            <a:ln w="9525">
              <a:noFill/>
              <a:round/>
              <a:headEnd/>
              <a:tailEnd/>
            </a:ln>
          </p:spPr>
          <p:txBody>
            <a:bodyPr wrap="none" lIns="90000" tIns="43200" rIns="90000" bIns="43200" anchor="ctr">
              <a:prstTxWarp prst="textNoShape">
                <a:avLst/>
              </a:prstTxWarp>
            </a:bodyPr>
            <a:lstStyle/>
            <a:p>
              <a:pPr algn="ctr" eaLnBrk="0" hangingPunct="0"/>
              <a:r>
                <a:rPr lang="en-US" sz="2800" b="1">
                  <a:solidFill>
                    <a:schemeClr val="bg1"/>
                  </a:solidFill>
                </a:rPr>
                <a:t>1</a:t>
              </a:r>
            </a:p>
          </p:txBody>
        </p:sp>
      </p:grpSp>
      <p:grpSp>
        <p:nvGrpSpPr>
          <p:cNvPr id="9" name="Group 31"/>
          <p:cNvGrpSpPr>
            <a:grpSpLocks/>
          </p:cNvGrpSpPr>
          <p:nvPr/>
        </p:nvGrpSpPr>
        <p:grpSpPr bwMode="auto">
          <a:xfrm>
            <a:off x="6164263" y="5715000"/>
            <a:ext cx="942975" cy="763588"/>
            <a:chOff x="3391" y="3600"/>
            <a:chExt cx="669" cy="481"/>
          </a:xfrm>
        </p:grpSpPr>
        <p:sp>
          <p:nvSpPr>
            <p:cNvPr id="20500" name="Text Box 32"/>
            <p:cNvSpPr txBox="1">
              <a:spLocks noChangeArrowheads="1"/>
            </p:cNvSpPr>
            <p:nvPr/>
          </p:nvSpPr>
          <p:spPr bwMode="auto">
            <a:xfrm>
              <a:off x="3391" y="3720"/>
              <a:ext cx="669" cy="361"/>
            </a:xfrm>
            <a:prstGeom prst="rect">
              <a:avLst/>
            </a:prstGeom>
            <a:noFill/>
            <a:ln w="9525">
              <a:noFill/>
              <a:miter lim="800000"/>
              <a:headEnd/>
              <a:tailEnd/>
            </a:ln>
          </p:spPr>
          <p:txBody>
            <a:bodyPr wrap="none" lIns="90000" tIns="43200" rIns="90000" bIns="43200">
              <a:prstTxWarp prst="textNoShape">
                <a:avLst/>
              </a:prstTxWarp>
              <a:spAutoFit/>
            </a:bodyPr>
            <a:lstStyle/>
            <a:p>
              <a:pPr eaLnBrk="0" hangingPunct="0"/>
              <a:r>
                <a:rPr lang="en-US" sz="3200" b="1">
                  <a:solidFill>
                    <a:schemeClr val="tx2"/>
                  </a:solidFill>
                </a:rPr>
                <a:t>UNK</a:t>
              </a:r>
            </a:p>
          </p:txBody>
        </p:sp>
        <p:sp>
          <p:nvSpPr>
            <p:cNvPr id="20501" name="Line 33"/>
            <p:cNvSpPr>
              <a:spLocks noChangeShapeType="1"/>
            </p:cNvSpPr>
            <p:nvPr/>
          </p:nvSpPr>
          <p:spPr bwMode="auto">
            <a:xfrm>
              <a:off x="3744" y="3600"/>
              <a:ext cx="0" cy="192"/>
            </a:xfrm>
            <a:prstGeom prst="line">
              <a:avLst/>
            </a:prstGeom>
            <a:noFill/>
            <a:ln w="28575">
              <a:solidFill>
                <a:schemeClr val="tx1"/>
              </a:solidFill>
              <a:round/>
              <a:headEnd/>
              <a:tailEnd type="triangle" w="med" len="med"/>
            </a:ln>
          </p:spPr>
          <p:txBody>
            <a:bodyPr lIns="90000" tIns="43200" rIns="90000" bIns="43200">
              <a:prstTxWarp prst="textNoShape">
                <a:avLst/>
              </a:prstTxWarp>
            </a:bodyPr>
            <a:lstStyle/>
            <a:p>
              <a:endParaRPr lang="en-US"/>
            </a:p>
          </p:txBody>
        </p:sp>
      </p:grpSp>
      <p:grpSp>
        <p:nvGrpSpPr>
          <p:cNvPr id="10" name="Group 34"/>
          <p:cNvGrpSpPr>
            <a:grpSpLocks/>
          </p:cNvGrpSpPr>
          <p:nvPr/>
        </p:nvGrpSpPr>
        <p:grpSpPr bwMode="auto">
          <a:xfrm>
            <a:off x="7586663" y="5715000"/>
            <a:ext cx="1062037" cy="763588"/>
            <a:chOff x="5424" y="3600"/>
            <a:chExt cx="754" cy="481"/>
          </a:xfrm>
        </p:grpSpPr>
        <p:sp>
          <p:nvSpPr>
            <p:cNvPr id="20498" name="Text Box 35"/>
            <p:cNvSpPr txBox="1">
              <a:spLocks noChangeArrowheads="1"/>
            </p:cNvSpPr>
            <p:nvPr/>
          </p:nvSpPr>
          <p:spPr bwMode="auto">
            <a:xfrm>
              <a:off x="5424" y="3720"/>
              <a:ext cx="754" cy="361"/>
            </a:xfrm>
            <a:prstGeom prst="rect">
              <a:avLst/>
            </a:prstGeom>
            <a:noFill/>
            <a:ln w="9525">
              <a:noFill/>
              <a:miter lim="800000"/>
              <a:headEnd/>
              <a:tailEnd/>
            </a:ln>
          </p:spPr>
          <p:txBody>
            <a:bodyPr wrap="none" lIns="90000" tIns="43200" rIns="90000" bIns="43200">
              <a:prstTxWarp prst="textNoShape">
                <a:avLst/>
              </a:prstTxWarp>
              <a:spAutoFit/>
            </a:bodyPr>
            <a:lstStyle/>
            <a:p>
              <a:pPr eaLnBrk="0" hangingPunct="0"/>
              <a:r>
                <a:rPr lang="en-US" sz="3200" b="1">
                  <a:solidFill>
                    <a:schemeClr val="tx2"/>
                  </a:solidFill>
                </a:rPr>
                <a:t>UNC</a:t>
              </a:r>
            </a:p>
          </p:txBody>
        </p:sp>
        <p:sp>
          <p:nvSpPr>
            <p:cNvPr id="20499" name="Line 36"/>
            <p:cNvSpPr>
              <a:spLocks noChangeShapeType="1"/>
            </p:cNvSpPr>
            <p:nvPr/>
          </p:nvSpPr>
          <p:spPr bwMode="auto">
            <a:xfrm>
              <a:off x="5751" y="3600"/>
              <a:ext cx="0" cy="192"/>
            </a:xfrm>
            <a:prstGeom prst="line">
              <a:avLst/>
            </a:prstGeom>
            <a:noFill/>
            <a:ln w="28575">
              <a:solidFill>
                <a:schemeClr val="tx1"/>
              </a:solidFill>
              <a:round/>
              <a:headEnd/>
              <a:tailEnd type="triangle" w="med" len="med"/>
            </a:ln>
          </p:spPr>
          <p:txBody>
            <a:bodyPr lIns="90000" tIns="43200" rIns="90000" bIns="43200">
              <a:prstTxWarp prst="textNoShape">
                <a:avLst/>
              </a:prstTxWarp>
            </a:bodyPr>
            <a:lstStyle/>
            <a:p>
              <a:endParaRPr lang="en-US"/>
            </a:p>
          </p:txBody>
        </p:sp>
      </p:grpSp>
      <p:grpSp>
        <p:nvGrpSpPr>
          <p:cNvPr id="11" name="Group 37"/>
          <p:cNvGrpSpPr>
            <a:grpSpLocks/>
          </p:cNvGrpSpPr>
          <p:nvPr/>
        </p:nvGrpSpPr>
        <p:grpSpPr bwMode="auto">
          <a:xfrm>
            <a:off x="4470400" y="5715000"/>
            <a:ext cx="1582738" cy="762000"/>
            <a:chOff x="2650" y="3600"/>
            <a:chExt cx="1122" cy="480"/>
          </a:xfrm>
        </p:grpSpPr>
        <p:sp>
          <p:nvSpPr>
            <p:cNvPr id="20496" name="Text Box 38"/>
            <p:cNvSpPr txBox="1">
              <a:spLocks noChangeArrowheads="1"/>
            </p:cNvSpPr>
            <p:nvPr/>
          </p:nvSpPr>
          <p:spPr bwMode="auto">
            <a:xfrm>
              <a:off x="2650" y="3719"/>
              <a:ext cx="1122" cy="361"/>
            </a:xfrm>
            <a:prstGeom prst="rect">
              <a:avLst/>
            </a:prstGeom>
            <a:noFill/>
            <a:ln w="9525">
              <a:noFill/>
              <a:miter lim="800000"/>
              <a:headEnd/>
              <a:tailEnd/>
            </a:ln>
          </p:spPr>
          <p:txBody>
            <a:bodyPr wrap="none" lIns="90000" tIns="43200" rIns="90000" bIns="43200">
              <a:prstTxWarp prst="textNoShape">
                <a:avLst/>
              </a:prstTxWarp>
              <a:spAutoFit/>
            </a:bodyPr>
            <a:lstStyle/>
            <a:p>
              <a:pPr eaLnBrk="0" hangingPunct="0"/>
              <a:r>
                <a:rPr lang="en-US" sz="3200" b="1">
                  <a:solidFill>
                    <a:schemeClr val="tx2"/>
                  </a:solidFill>
                </a:rPr>
                <a:t>Etiology</a:t>
              </a:r>
            </a:p>
          </p:txBody>
        </p:sp>
        <p:sp>
          <p:nvSpPr>
            <p:cNvPr id="20497" name="Line 39"/>
            <p:cNvSpPr>
              <a:spLocks noChangeShapeType="1"/>
            </p:cNvSpPr>
            <p:nvPr/>
          </p:nvSpPr>
          <p:spPr bwMode="auto">
            <a:xfrm>
              <a:off x="3216" y="3600"/>
              <a:ext cx="0" cy="192"/>
            </a:xfrm>
            <a:prstGeom prst="line">
              <a:avLst/>
            </a:prstGeom>
            <a:noFill/>
            <a:ln w="28575">
              <a:solidFill>
                <a:schemeClr val="tx1"/>
              </a:solidFill>
              <a:round/>
              <a:headEnd/>
              <a:tailEnd type="triangle" w="med" len="med"/>
            </a:ln>
          </p:spPr>
          <p:txBody>
            <a:bodyPr lIns="90000" tIns="43200" rIns="90000" bIns="43200">
              <a:prstTxWarp prst="textNoShape">
                <a:avLst/>
              </a:prstTxWarp>
            </a:bodyPr>
            <a:lstStyle/>
            <a:p>
              <a:endParaRPr lang="en-US"/>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14347"/>
                                        </p:tgtEl>
                                        <p:attrNameLst>
                                          <p:attrName>style.visibility</p:attrName>
                                        </p:attrNameLst>
                                      </p:cBhvr>
                                      <p:to>
                                        <p:strVal val="visible"/>
                                      </p:to>
                                    </p:set>
                                    <p:anim calcmode="lin" valueType="num">
                                      <p:cBhvr additive="base">
                                        <p:cTn id="7" dur="500" fill="hold"/>
                                        <p:tgtEl>
                                          <p:spTgt spid="14347"/>
                                        </p:tgtEl>
                                        <p:attrNameLst>
                                          <p:attrName>ppt_x</p:attrName>
                                        </p:attrNameLst>
                                      </p:cBhvr>
                                      <p:tavLst>
                                        <p:tav tm="0">
                                          <p:val>
                                            <p:strVal val="0-#ppt_w/2"/>
                                          </p:val>
                                        </p:tav>
                                        <p:tav tm="100000">
                                          <p:val>
                                            <p:strVal val="#ppt_x"/>
                                          </p:val>
                                        </p:tav>
                                      </p:tavLst>
                                    </p:anim>
                                    <p:anim calcmode="lin" valueType="num">
                                      <p:cBhvr additive="base">
                                        <p:cTn id="8" dur="500" fill="hold"/>
                                        <p:tgtEl>
                                          <p:spTgt spid="14347"/>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14339"/>
                                        </p:tgtEl>
                                        <p:attrNameLst>
                                          <p:attrName>style.visibility</p:attrName>
                                        </p:attrNameLst>
                                      </p:cBhvr>
                                      <p:to>
                                        <p:strVal val="visible"/>
                                      </p:to>
                                    </p:set>
                                    <p:anim calcmode="lin" valueType="num">
                                      <p:cBhvr additive="base">
                                        <p:cTn id="13" dur="500" fill="hold"/>
                                        <p:tgtEl>
                                          <p:spTgt spid="14339"/>
                                        </p:tgtEl>
                                        <p:attrNameLst>
                                          <p:attrName>ppt_x</p:attrName>
                                        </p:attrNameLst>
                                      </p:cBhvr>
                                      <p:tavLst>
                                        <p:tav tm="0">
                                          <p:val>
                                            <p:strVal val="0-#ppt_w/2"/>
                                          </p:val>
                                        </p:tav>
                                        <p:tav tm="100000">
                                          <p:val>
                                            <p:strVal val="#ppt_x"/>
                                          </p:val>
                                        </p:tav>
                                      </p:tavLst>
                                    </p:anim>
                                    <p:anim calcmode="lin" valueType="num">
                                      <p:cBhvr additive="base">
                                        <p:cTn id="14" dur="500" fill="hold"/>
                                        <p:tgtEl>
                                          <p:spTgt spid="14339"/>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nodeType="clickEffect">
                                  <p:stCondLst>
                                    <p:cond delay="0"/>
                                  </p:stCondLst>
                                  <p:childTnLst>
                                    <p:set>
                                      <p:cBhvr>
                                        <p:cTn id="18" dur="1" fill="hold">
                                          <p:stCondLst>
                                            <p:cond delay="0"/>
                                          </p:stCondLst>
                                        </p:cTn>
                                        <p:tgtEl>
                                          <p:spTgt spid="2"/>
                                        </p:tgtEl>
                                        <p:attrNameLst>
                                          <p:attrName>style.visibility</p:attrName>
                                        </p:attrNameLst>
                                      </p:cBhvr>
                                      <p:to>
                                        <p:strVal val="visible"/>
                                      </p:to>
                                    </p:set>
                                    <p:anim calcmode="lin" valueType="num">
                                      <p:cBhvr additive="base">
                                        <p:cTn id="19" dur="500" fill="hold"/>
                                        <p:tgtEl>
                                          <p:spTgt spid="2"/>
                                        </p:tgtEl>
                                        <p:attrNameLst>
                                          <p:attrName>ppt_x</p:attrName>
                                        </p:attrNameLst>
                                      </p:cBhvr>
                                      <p:tavLst>
                                        <p:tav tm="0">
                                          <p:val>
                                            <p:strVal val="0-#ppt_w/2"/>
                                          </p:val>
                                        </p:tav>
                                        <p:tav tm="100000">
                                          <p:val>
                                            <p:strVal val="#ppt_x"/>
                                          </p:val>
                                        </p:tav>
                                      </p:tavLst>
                                    </p:anim>
                                    <p:anim calcmode="lin" valueType="num">
                                      <p:cBhvr additive="base">
                                        <p:cTn id="20" dur="500" fill="hold"/>
                                        <p:tgtEl>
                                          <p:spTgt spid="2"/>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nodeType="clickEffect">
                                  <p:stCondLst>
                                    <p:cond delay="0"/>
                                  </p:stCondLst>
                                  <p:childTnLst>
                                    <p:set>
                                      <p:cBhvr>
                                        <p:cTn id="24" dur="1" fill="hold">
                                          <p:stCondLst>
                                            <p:cond delay="0"/>
                                          </p:stCondLst>
                                        </p:cTn>
                                        <p:tgtEl>
                                          <p:spTgt spid="4"/>
                                        </p:tgtEl>
                                        <p:attrNameLst>
                                          <p:attrName>style.visibility</p:attrName>
                                        </p:attrNameLst>
                                      </p:cBhvr>
                                      <p:to>
                                        <p:strVal val="visible"/>
                                      </p:to>
                                    </p:set>
                                    <p:anim calcmode="lin" valueType="num">
                                      <p:cBhvr additive="base">
                                        <p:cTn id="25" dur="500" fill="hold"/>
                                        <p:tgtEl>
                                          <p:spTgt spid="4"/>
                                        </p:tgtEl>
                                        <p:attrNameLst>
                                          <p:attrName>ppt_x</p:attrName>
                                        </p:attrNameLst>
                                      </p:cBhvr>
                                      <p:tavLst>
                                        <p:tav tm="0">
                                          <p:val>
                                            <p:strVal val="0-#ppt_w/2"/>
                                          </p:val>
                                        </p:tav>
                                        <p:tav tm="100000">
                                          <p:val>
                                            <p:strVal val="#ppt_x"/>
                                          </p:val>
                                        </p:tav>
                                      </p:tavLst>
                                    </p:anim>
                                    <p:anim calcmode="lin" valueType="num">
                                      <p:cBhvr additive="base">
                                        <p:cTn id="26" dur="500" fill="hold"/>
                                        <p:tgtEl>
                                          <p:spTgt spid="4"/>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8" fill="hold" nodeType="clickEffect">
                                  <p:stCondLst>
                                    <p:cond delay="0"/>
                                  </p:stCondLst>
                                  <p:childTnLst>
                                    <p:set>
                                      <p:cBhvr>
                                        <p:cTn id="30" dur="1" fill="hold">
                                          <p:stCondLst>
                                            <p:cond delay="0"/>
                                          </p:stCondLst>
                                        </p:cTn>
                                        <p:tgtEl>
                                          <p:spTgt spid="7"/>
                                        </p:tgtEl>
                                        <p:attrNameLst>
                                          <p:attrName>style.visibility</p:attrName>
                                        </p:attrNameLst>
                                      </p:cBhvr>
                                      <p:to>
                                        <p:strVal val="visible"/>
                                      </p:to>
                                    </p:set>
                                    <p:anim calcmode="lin" valueType="num">
                                      <p:cBhvr additive="base">
                                        <p:cTn id="31" dur="500" fill="hold"/>
                                        <p:tgtEl>
                                          <p:spTgt spid="7"/>
                                        </p:tgtEl>
                                        <p:attrNameLst>
                                          <p:attrName>ppt_x</p:attrName>
                                        </p:attrNameLst>
                                      </p:cBhvr>
                                      <p:tavLst>
                                        <p:tav tm="0">
                                          <p:val>
                                            <p:strVal val="0-#ppt_w/2"/>
                                          </p:val>
                                        </p:tav>
                                        <p:tav tm="100000">
                                          <p:val>
                                            <p:strVal val="#ppt_x"/>
                                          </p:val>
                                        </p:tav>
                                      </p:tavLst>
                                    </p:anim>
                                    <p:anim calcmode="lin" valueType="num">
                                      <p:cBhvr additive="base">
                                        <p:cTn id="32" dur="500" fill="hold"/>
                                        <p:tgtEl>
                                          <p:spTgt spid="7"/>
                                        </p:tgtEl>
                                        <p:attrNameLst>
                                          <p:attrName>ppt_y</p:attrName>
                                        </p:attrNameLst>
                                      </p:cBhvr>
                                      <p:tavLst>
                                        <p:tav tm="0">
                                          <p:val>
                                            <p:strVal val="#ppt_y"/>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8" fill="hold" nodeType="clickEffect">
                                  <p:stCondLst>
                                    <p:cond delay="0"/>
                                  </p:stCondLst>
                                  <p:childTnLst>
                                    <p:set>
                                      <p:cBhvr>
                                        <p:cTn id="36" dur="1" fill="hold">
                                          <p:stCondLst>
                                            <p:cond delay="0"/>
                                          </p:stCondLst>
                                        </p:cTn>
                                        <p:tgtEl>
                                          <p:spTgt spid="5"/>
                                        </p:tgtEl>
                                        <p:attrNameLst>
                                          <p:attrName>style.visibility</p:attrName>
                                        </p:attrNameLst>
                                      </p:cBhvr>
                                      <p:to>
                                        <p:strVal val="visible"/>
                                      </p:to>
                                    </p:set>
                                    <p:anim calcmode="lin" valueType="num">
                                      <p:cBhvr additive="base">
                                        <p:cTn id="37" dur="500" fill="hold"/>
                                        <p:tgtEl>
                                          <p:spTgt spid="5"/>
                                        </p:tgtEl>
                                        <p:attrNameLst>
                                          <p:attrName>ppt_x</p:attrName>
                                        </p:attrNameLst>
                                      </p:cBhvr>
                                      <p:tavLst>
                                        <p:tav tm="0">
                                          <p:val>
                                            <p:strVal val="0-#ppt_w/2"/>
                                          </p:val>
                                        </p:tav>
                                        <p:tav tm="100000">
                                          <p:val>
                                            <p:strVal val="#ppt_x"/>
                                          </p:val>
                                        </p:tav>
                                      </p:tavLst>
                                    </p:anim>
                                    <p:anim calcmode="lin" valueType="num">
                                      <p:cBhvr additive="base">
                                        <p:cTn id="38" dur="500" fill="hold"/>
                                        <p:tgtEl>
                                          <p:spTgt spid="5"/>
                                        </p:tgtEl>
                                        <p:attrNameLst>
                                          <p:attrName>ppt_y</p:attrName>
                                        </p:attrNameLst>
                                      </p:cBhvr>
                                      <p:tavLst>
                                        <p:tav tm="0">
                                          <p:val>
                                            <p:strVal val="#ppt_y"/>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8" fill="hold" nodeType="clickEffect">
                                  <p:stCondLst>
                                    <p:cond delay="0"/>
                                  </p:stCondLst>
                                  <p:childTnLst>
                                    <p:set>
                                      <p:cBhvr>
                                        <p:cTn id="42" dur="1" fill="hold">
                                          <p:stCondLst>
                                            <p:cond delay="0"/>
                                          </p:stCondLst>
                                        </p:cTn>
                                        <p:tgtEl>
                                          <p:spTgt spid="6"/>
                                        </p:tgtEl>
                                        <p:attrNameLst>
                                          <p:attrName>style.visibility</p:attrName>
                                        </p:attrNameLst>
                                      </p:cBhvr>
                                      <p:to>
                                        <p:strVal val="visible"/>
                                      </p:to>
                                    </p:set>
                                    <p:anim calcmode="lin" valueType="num">
                                      <p:cBhvr additive="base">
                                        <p:cTn id="43" dur="500" fill="hold"/>
                                        <p:tgtEl>
                                          <p:spTgt spid="6"/>
                                        </p:tgtEl>
                                        <p:attrNameLst>
                                          <p:attrName>ppt_x</p:attrName>
                                        </p:attrNameLst>
                                      </p:cBhvr>
                                      <p:tavLst>
                                        <p:tav tm="0">
                                          <p:val>
                                            <p:strVal val="0-#ppt_w/2"/>
                                          </p:val>
                                        </p:tav>
                                        <p:tav tm="100000">
                                          <p:val>
                                            <p:strVal val="#ppt_x"/>
                                          </p:val>
                                        </p:tav>
                                      </p:tavLst>
                                    </p:anim>
                                    <p:anim calcmode="lin" valueType="num">
                                      <p:cBhvr additive="base">
                                        <p:cTn id="44" dur="500" fill="hold"/>
                                        <p:tgtEl>
                                          <p:spTgt spid="6"/>
                                        </p:tgtEl>
                                        <p:attrNameLst>
                                          <p:attrName>ppt_y</p:attrName>
                                        </p:attrNameLst>
                                      </p:cBhvr>
                                      <p:tavLst>
                                        <p:tav tm="0">
                                          <p:val>
                                            <p:strVal val="#ppt_y"/>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8" fill="hold" grpId="0" nodeType="clickEffect">
                                  <p:stCondLst>
                                    <p:cond delay="0"/>
                                  </p:stCondLst>
                                  <p:childTnLst>
                                    <p:set>
                                      <p:cBhvr>
                                        <p:cTn id="48" dur="1" fill="hold">
                                          <p:stCondLst>
                                            <p:cond delay="0"/>
                                          </p:stCondLst>
                                        </p:cTn>
                                        <p:tgtEl>
                                          <p:spTgt spid="14343"/>
                                        </p:tgtEl>
                                        <p:attrNameLst>
                                          <p:attrName>style.visibility</p:attrName>
                                        </p:attrNameLst>
                                      </p:cBhvr>
                                      <p:to>
                                        <p:strVal val="visible"/>
                                      </p:to>
                                    </p:set>
                                    <p:anim calcmode="lin" valueType="num">
                                      <p:cBhvr additive="base">
                                        <p:cTn id="49" dur="500" fill="hold"/>
                                        <p:tgtEl>
                                          <p:spTgt spid="14343"/>
                                        </p:tgtEl>
                                        <p:attrNameLst>
                                          <p:attrName>ppt_x</p:attrName>
                                        </p:attrNameLst>
                                      </p:cBhvr>
                                      <p:tavLst>
                                        <p:tav tm="0">
                                          <p:val>
                                            <p:strVal val="0-#ppt_w/2"/>
                                          </p:val>
                                        </p:tav>
                                        <p:tav tm="100000">
                                          <p:val>
                                            <p:strVal val="#ppt_x"/>
                                          </p:val>
                                        </p:tav>
                                      </p:tavLst>
                                    </p:anim>
                                    <p:anim calcmode="lin" valueType="num">
                                      <p:cBhvr additive="base">
                                        <p:cTn id="50" dur="500" fill="hold"/>
                                        <p:tgtEl>
                                          <p:spTgt spid="14343"/>
                                        </p:tgtEl>
                                        <p:attrNameLst>
                                          <p:attrName>ppt_y</p:attrName>
                                        </p:attrNameLst>
                                      </p:cBhvr>
                                      <p:tavLst>
                                        <p:tav tm="0">
                                          <p:val>
                                            <p:strVal val="#ppt_y"/>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8" fill="hold" nodeType="clickEffect">
                                  <p:stCondLst>
                                    <p:cond delay="0"/>
                                  </p:stCondLst>
                                  <p:childTnLst>
                                    <p:set>
                                      <p:cBhvr>
                                        <p:cTn id="54" dur="1" fill="hold">
                                          <p:stCondLst>
                                            <p:cond delay="0"/>
                                          </p:stCondLst>
                                        </p:cTn>
                                        <p:tgtEl>
                                          <p:spTgt spid="3"/>
                                        </p:tgtEl>
                                        <p:attrNameLst>
                                          <p:attrName>style.visibility</p:attrName>
                                        </p:attrNameLst>
                                      </p:cBhvr>
                                      <p:to>
                                        <p:strVal val="visible"/>
                                      </p:to>
                                    </p:set>
                                    <p:anim calcmode="lin" valueType="num">
                                      <p:cBhvr additive="base">
                                        <p:cTn id="55" dur="500" fill="hold"/>
                                        <p:tgtEl>
                                          <p:spTgt spid="3"/>
                                        </p:tgtEl>
                                        <p:attrNameLst>
                                          <p:attrName>ppt_x</p:attrName>
                                        </p:attrNameLst>
                                      </p:cBhvr>
                                      <p:tavLst>
                                        <p:tav tm="0">
                                          <p:val>
                                            <p:strVal val="0-#ppt_w/2"/>
                                          </p:val>
                                        </p:tav>
                                        <p:tav tm="100000">
                                          <p:val>
                                            <p:strVal val="#ppt_x"/>
                                          </p:val>
                                        </p:tav>
                                      </p:tavLst>
                                    </p:anim>
                                    <p:anim calcmode="lin" valueType="num">
                                      <p:cBhvr additive="base">
                                        <p:cTn id="56" dur="500" fill="hold"/>
                                        <p:tgtEl>
                                          <p:spTgt spid="3"/>
                                        </p:tgtEl>
                                        <p:attrNameLst>
                                          <p:attrName>ppt_y</p:attrName>
                                        </p:attrNameLst>
                                      </p:cBhvr>
                                      <p:tavLst>
                                        <p:tav tm="0">
                                          <p:val>
                                            <p:strVal val="#ppt_y"/>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8" fill="hold" nodeType="clickEffect">
                                  <p:stCondLst>
                                    <p:cond delay="0"/>
                                  </p:stCondLst>
                                  <p:childTnLst>
                                    <p:set>
                                      <p:cBhvr>
                                        <p:cTn id="60" dur="1" fill="hold">
                                          <p:stCondLst>
                                            <p:cond delay="0"/>
                                          </p:stCondLst>
                                        </p:cTn>
                                        <p:tgtEl>
                                          <p:spTgt spid="8"/>
                                        </p:tgtEl>
                                        <p:attrNameLst>
                                          <p:attrName>style.visibility</p:attrName>
                                        </p:attrNameLst>
                                      </p:cBhvr>
                                      <p:to>
                                        <p:strVal val="visible"/>
                                      </p:to>
                                    </p:set>
                                    <p:anim calcmode="lin" valueType="num">
                                      <p:cBhvr additive="base">
                                        <p:cTn id="61" dur="500" fill="hold"/>
                                        <p:tgtEl>
                                          <p:spTgt spid="8"/>
                                        </p:tgtEl>
                                        <p:attrNameLst>
                                          <p:attrName>ppt_x</p:attrName>
                                        </p:attrNameLst>
                                      </p:cBhvr>
                                      <p:tavLst>
                                        <p:tav tm="0">
                                          <p:val>
                                            <p:strVal val="0-#ppt_w/2"/>
                                          </p:val>
                                        </p:tav>
                                        <p:tav tm="100000">
                                          <p:val>
                                            <p:strVal val="#ppt_x"/>
                                          </p:val>
                                        </p:tav>
                                      </p:tavLst>
                                    </p:anim>
                                    <p:anim calcmode="lin" valueType="num">
                                      <p:cBhvr additive="base">
                                        <p:cTn id="62" dur="500" fill="hold"/>
                                        <p:tgtEl>
                                          <p:spTgt spid="8"/>
                                        </p:tgtEl>
                                        <p:attrNameLst>
                                          <p:attrName>ppt_y</p:attrName>
                                        </p:attrNameLst>
                                      </p:cBhvr>
                                      <p:tavLst>
                                        <p:tav tm="0">
                                          <p:val>
                                            <p:strVal val="#ppt_y"/>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2" presetClass="entr" presetSubtype="8" fill="hold" nodeType="clickEffect">
                                  <p:stCondLst>
                                    <p:cond delay="0"/>
                                  </p:stCondLst>
                                  <p:childTnLst>
                                    <p:set>
                                      <p:cBhvr>
                                        <p:cTn id="66" dur="1" fill="hold">
                                          <p:stCondLst>
                                            <p:cond delay="0"/>
                                          </p:stCondLst>
                                        </p:cTn>
                                        <p:tgtEl>
                                          <p:spTgt spid="11"/>
                                        </p:tgtEl>
                                        <p:attrNameLst>
                                          <p:attrName>style.visibility</p:attrName>
                                        </p:attrNameLst>
                                      </p:cBhvr>
                                      <p:to>
                                        <p:strVal val="visible"/>
                                      </p:to>
                                    </p:set>
                                    <p:anim calcmode="lin" valueType="num">
                                      <p:cBhvr additive="base">
                                        <p:cTn id="67" dur="500" fill="hold"/>
                                        <p:tgtEl>
                                          <p:spTgt spid="11"/>
                                        </p:tgtEl>
                                        <p:attrNameLst>
                                          <p:attrName>ppt_x</p:attrName>
                                        </p:attrNameLst>
                                      </p:cBhvr>
                                      <p:tavLst>
                                        <p:tav tm="0">
                                          <p:val>
                                            <p:strVal val="0-#ppt_w/2"/>
                                          </p:val>
                                        </p:tav>
                                        <p:tav tm="100000">
                                          <p:val>
                                            <p:strVal val="#ppt_x"/>
                                          </p:val>
                                        </p:tav>
                                      </p:tavLst>
                                    </p:anim>
                                    <p:anim calcmode="lin" valueType="num">
                                      <p:cBhvr additive="base">
                                        <p:cTn id="68" dur="500" fill="hold"/>
                                        <p:tgtEl>
                                          <p:spTgt spid="11"/>
                                        </p:tgtEl>
                                        <p:attrNameLst>
                                          <p:attrName>ppt_y</p:attrName>
                                        </p:attrNameLst>
                                      </p:cBhvr>
                                      <p:tavLst>
                                        <p:tav tm="0">
                                          <p:val>
                                            <p:strVal val="#ppt_y"/>
                                          </p:val>
                                        </p:tav>
                                        <p:tav tm="100000">
                                          <p:val>
                                            <p:strVal val="#ppt_y"/>
                                          </p:val>
                                        </p:tav>
                                      </p:tavLst>
                                    </p:anim>
                                  </p:childTnLst>
                                </p:cTn>
                              </p:par>
                            </p:childTnLst>
                          </p:cTn>
                        </p:par>
                      </p:childTnLst>
                    </p:cTn>
                  </p:par>
                  <p:par>
                    <p:cTn id="69" fill="hold">
                      <p:stCondLst>
                        <p:cond delay="indefinite"/>
                      </p:stCondLst>
                      <p:childTnLst>
                        <p:par>
                          <p:cTn id="70" fill="hold">
                            <p:stCondLst>
                              <p:cond delay="0"/>
                            </p:stCondLst>
                            <p:childTnLst>
                              <p:par>
                                <p:cTn id="71" presetID="2" presetClass="entr" presetSubtype="8" fill="hold" nodeType="clickEffect">
                                  <p:stCondLst>
                                    <p:cond delay="0"/>
                                  </p:stCondLst>
                                  <p:childTnLst>
                                    <p:set>
                                      <p:cBhvr>
                                        <p:cTn id="72" dur="1" fill="hold">
                                          <p:stCondLst>
                                            <p:cond delay="0"/>
                                          </p:stCondLst>
                                        </p:cTn>
                                        <p:tgtEl>
                                          <p:spTgt spid="9"/>
                                        </p:tgtEl>
                                        <p:attrNameLst>
                                          <p:attrName>style.visibility</p:attrName>
                                        </p:attrNameLst>
                                      </p:cBhvr>
                                      <p:to>
                                        <p:strVal val="visible"/>
                                      </p:to>
                                    </p:set>
                                    <p:anim calcmode="lin" valueType="num">
                                      <p:cBhvr additive="base">
                                        <p:cTn id="73" dur="500" fill="hold"/>
                                        <p:tgtEl>
                                          <p:spTgt spid="9"/>
                                        </p:tgtEl>
                                        <p:attrNameLst>
                                          <p:attrName>ppt_x</p:attrName>
                                        </p:attrNameLst>
                                      </p:cBhvr>
                                      <p:tavLst>
                                        <p:tav tm="0">
                                          <p:val>
                                            <p:strVal val="0-#ppt_w/2"/>
                                          </p:val>
                                        </p:tav>
                                        <p:tav tm="100000">
                                          <p:val>
                                            <p:strVal val="#ppt_x"/>
                                          </p:val>
                                        </p:tav>
                                      </p:tavLst>
                                    </p:anim>
                                    <p:anim calcmode="lin" valueType="num">
                                      <p:cBhvr additive="base">
                                        <p:cTn id="74" dur="500" fill="hold"/>
                                        <p:tgtEl>
                                          <p:spTgt spid="9"/>
                                        </p:tgtEl>
                                        <p:attrNameLst>
                                          <p:attrName>ppt_y</p:attrName>
                                        </p:attrNameLst>
                                      </p:cBhvr>
                                      <p:tavLst>
                                        <p:tav tm="0">
                                          <p:val>
                                            <p:strVal val="#ppt_y"/>
                                          </p:val>
                                        </p:tav>
                                        <p:tav tm="100000">
                                          <p:val>
                                            <p:strVal val="#ppt_y"/>
                                          </p:val>
                                        </p:tav>
                                      </p:tavLst>
                                    </p:anim>
                                  </p:childTnLst>
                                </p:cTn>
                              </p:par>
                            </p:childTnLst>
                          </p:cTn>
                        </p:par>
                      </p:childTnLst>
                    </p:cTn>
                  </p:par>
                  <p:par>
                    <p:cTn id="75" fill="hold">
                      <p:stCondLst>
                        <p:cond delay="indefinite"/>
                      </p:stCondLst>
                      <p:childTnLst>
                        <p:par>
                          <p:cTn id="76" fill="hold">
                            <p:stCondLst>
                              <p:cond delay="0"/>
                            </p:stCondLst>
                            <p:childTnLst>
                              <p:par>
                                <p:cTn id="77" presetID="2" presetClass="entr" presetSubtype="8" fill="hold" nodeType="clickEffect">
                                  <p:stCondLst>
                                    <p:cond delay="0"/>
                                  </p:stCondLst>
                                  <p:childTnLst>
                                    <p:set>
                                      <p:cBhvr>
                                        <p:cTn id="78" dur="1" fill="hold">
                                          <p:stCondLst>
                                            <p:cond delay="0"/>
                                          </p:stCondLst>
                                        </p:cTn>
                                        <p:tgtEl>
                                          <p:spTgt spid="10"/>
                                        </p:tgtEl>
                                        <p:attrNameLst>
                                          <p:attrName>style.visibility</p:attrName>
                                        </p:attrNameLst>
                                      </p:cBhvr>
                                      <p:to>
                                        <p:strVal val="visible"/>
                                      </p:to>
                                    </p:set>
                                    <p:anim calcmode="lin" valueType="num">
                                      <p:cBhvr additive="base">
                                        <p:cTn id="79" dur="500" fill="hold"/>
                                        <p:tgtEl>
                                          <p:spTgt spid="10"/>
                                        </p:tgtEl>
                                        <p:attrNameLst>
                                          <p:attrName>ppt_x</p:attrName>
                                        </p:attrNameLst>
                                      </p:cBhvr>
                                      <p:tavLst>
                                        <p:tav tm="0">
                                          <p:val>
                                            <p:strVal val="0-#ppt_w/2"/>
                                          </p:val>
                                        </p:tav>
                                        <p:tav tm="100000">
                                          <p:val>
                                            <p:strVal val="#ppt_x"/>
                                          </p:val>
                                        </p:tav>
                                      </p:tavLst>
                                    </p:anim>
                                    <p:anim calcmode="lin" valueType="num">
                                      <p:cBhvr additive="base">
                                        <p:cTn id="80" dur="500" fill="hold"/>
                                        <p:tgtEl>
                                          <p:spTgt spid="1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339" grpId="0" animBg="1" autoUpdateAnimBg="0"/>
      <p:bldP spid="14343" grpId="0" animBg="1" autoUpdateAnimBg="0"/>
      <p:bldP spid="14347" grpId="0" autoUpdateAnimBg="0"/>
    </p:bldLst>
  </p:timing>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3010" name="Rectangle 4"/>
          <p:cNvSpPr>
            <a:spLocks noGrp="1" noChangeArrowheads="1"/>
          </p:cNvSpPr>
          <p:nvPr>
            <p:ph type="title"/>
          </p:nvPr>
        </p:nvSpPr>
        <p:spPr>
          <a:xfrm>
            <a:off x="457200" y="609600"/>
            <a:ext cx="8229600" cy="1143000"/>
          </a:xfrm>
        </p:spPr>
        <p:txBody>
          <a:bodyPr>
            <a:normAutofit fontScale="90000"/>
          </a:bodyPr>
          <a:lstStyle/>
          <a:p>
            <a:pPr eaLnBrk="1" hangingPunct="1"/>
            <a:r>
              <a:rPr lang="en-US">
                <a:latin typeface="Palatino Linotype" pitchFamily="18" charset="0"/>
              </a:rPr>
              <a:t>International Validation of The CCS</a:t>
            </a:r>
          </a:p>
        </p:txBody>
      </p:sp>
      <p:sp>
        <p:nvSpPr>
          <p:cNvPr id="43011" name="Rectangle 5"/>
          <p:cNvSpPr>
            <a:spLocks noGrp="1" noChangeArrowheads="1"/>
          </p:cNvSpPr>
          <p:nvPr>
            <p:ph type="body" idx="1"/>
          </p:nvPr>
        </p:nvSpPr>
        <p:spPr>
          <a:xfrm>
            <a:off x="457200" y="2408238"/>
            <a:ext cx="8229600" cy="4068762"/>
          </a:xfrm>
        </p:spPr>
        <p:txBody>
          <a:bodyPr/>
          <a:lstStyle/>
          <a:p>
            <a:pPr eaLnBrk="1" hangingPunct="1"/>
            <a:r>
              <a:rPr lang="en-US" dirty="0" smtClean="0">
                <a:latin typeface="Palatino Linotype" pitchFamily="18" charset="0"/>
              </a:rPr>
              <a:t>50 </a:t>
            </a:r>
            <a:r>
              <a:rPr lang="en-US" dirty="0">
                <a:latin typeface="Palatino Linotype" pitchFamily="18" charset="0"/>
              </a:rPr>
              <a:t>case vignettes</a:t>
            </a:r>
          </a:p>
          <a:p>
            <a:pPr lvl="1" eaLnBrk="1" hangingPunct="1"/>
            <a:r>
              <a:rPr lang="en-US" dirty="0">
                <a:latin typeface="Palatino Linotype" pitchFamily="18" charset="0"/>
              </a:rPr>
              <a:t>Consecutive admissions to the MGH in a 1-month period</a:t>
            </a:r>
          </a:p>
          <a:p>
            <a:pPr lvl="1" eaLnBrk="1" hangingPunct="1"/>
            <a:r>
              <a:rPr lang="en-US" dirty="0">
                <a:latin typeface="Palatino Linotype" pitchFamily="18" charset="0"/>
              </a:rPr>
              <a:t>Brief clinical history and official reports of tests</a:t>
            </a: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8914" name="Rectangle 2"/>
          <p:cNvSpPr>
            <a:spLocks noGrp="1" noChangeArrowheads="1"/>
          </p:cNvSpPr>
          <p:nvPr>
            <p:ph type="title"/>
          </p:nvPr>
        </p:nvSpPr>
        <p:spPr>
          <a:xfrm>
            <a:off x="533400" y="228600"/>
            <a:ext cx="8077200" cy="990600"/>
          </a:xfrm>
        </p:spPr>
        <p:txBody>
          <a:bodyPr/>
          <a:lstStyle/>
          <a:p>
            <a:pPr eaLnBrk="1" hangingPunct="1"/>
            <a:r>
              <a:rPr lang="en-US" sz="3600" b="1">
                <a:effectLst>
                  <a:outerShdw blurRad="38100" dist="38100" dir="2700000" algn="tl">
                    <a:srgbClr val="DDDDDD"/>
                  </a:outerShdw>
                </a:effectLst>
                <a:latin typeface="Palatino Linotype" pitchFamily="18" charset="0"/>
              </a:rPr>
              <a:t>The CCS System </a:t>
            </a:r>
          </a:p>
        </p:txBody>
      </p:sp>
      <p:sp>
        <p:nvSpPr>
          <p:cNvPr id="38915" name="Rectangle 3"/>
          <p:cNvSpPr>
            <a:spLocks noGrp="1" noChangeArrowheads="1"/>
          </p:cNvSpPr>
          <p:nvPr>
            <p:ph type="body" idx="1"/>
          </p:nvPr>
        </p:nvSpPr>
        <p:spPr>
          <a:xfrm>
            <a:off x="330200" y="1524000"/>
            <a:ext cx="6908800" cy="4114800"/>
          </a:xfrm>
        </p:spPr>
        <p:txBody>
          <a:bodyPr>
            <a:normAutofit lnSpcReduction="10000"/>
          </a:bodyPr>
          <a:lstStyle/>
          <a:p>
            <a:pPr eaLnBrk="1" hangingPunct="1">
              <a:lnSpc>
                <a:spcPct val="90000"/>
              </a:lnSpc>
              <a:buClr>
                <a:schemeClr val="accent2"/>
              </a:buClr>
            </a:pPr>
            <a:r>
              <a:rPr lang="en-US" sz="2800" b="1">
                <a:effectLst>
                  <a:outerShdw blurRad="38100" dist="38100" dir="2700000" algn="tl">
                    <a:srgbClr val="DDDDDD"/>
                  </a:outerShdw>
                </a:effectLst>
                <a:latin typeface="Palatino Linotype" pitchFamily="18" charset="0"/>
                <a:ea typeface="Times New Roman" charset="0"/>
                <a:cs typeface="Times New Roman" charset="0"/>
              </a:rPr>
              <a:t>Large artery atherosclerosis</a:t>
            </a:r>
          </a:p>
          <a:p>
            <a:pPr eaLnBrk="1" hangingPunct="1">
              <a:lnSpc>
                <a:spcPct val="90000"/>
              </a:lnSpc>
              <a:buClr>
                <a:schemeClr val="accent2"/>
              </a:buClr>
            </a:pPr>
            <a:r>
              <a:rPr lang="en-US" sz="2800" b="1">
                <a:effectLst>
                  <a:outerShdw blurRad="38100" dist="38100" dir="2700000" algn="tl">
                    <a:srgbClr val="DDDDDD"/>
                  </a:outerShdw>
                </a:effectLst>
                <a:latin typeface="Palatino Linotype" pitchFamily="18" charset="0"/>
              </a:rPr>
              <a:t>Cardio-aortic embolism</a:t>
            </a:r>
          </a:p>
          <a:p>
            <a:pPr eaLnBrk="1" hangingPunct="1">
              <a:lnSpc>
                <a:spcPct val="90000"/>
              </a:lnSpc>
              <a:buClr>
                <a:schemeClr val="accent2"/>
              </a:buClr>
            </a:pPr>
            <a:r>
              <a:rPr lang="en-US" sz="2800" b="1">
                <a:effectLst>
                  <a:outerShdw blurRad="38100" dist="38100" dir="2700000" algn="tl">
                    <a:srgbClr val="DDDDDD"/>
                  </a:outerShdw>
                </a:effectLst>
                <a:latin typeface="Palatino Linotype" pitchFamily="18" charset="0"/>
                <a:ea typeface="Times New Roman" charset="0"/>
                <a:cs typeface="Times New Roman" charset="0"/>
              </a:rPr>
              <a:t>Small artery occlusion</a:t>
            </a:r>
          </a:p>
          <a:p>
            <a:pPr eaLnBrk="1" hangingPunct="1">
              <a:lnSpc>
                <a:spcPct val="90000"/>
              </a:lnSpc>
              <a:buClr>
                <a:schemeClr val="accent2"/>
              </a:buClr>
            </a:pPr>
            <a:r>
              <a:rPr lang="en-US" sz="2800" b="1">
                <a:effectLst>
                  <a:outerShdw blurRad="38100" dist="38100" dir="2700000" algn="tl">
                    <a:srgbClr val="DDDDDD"/>
                  </a:outerShdw>
                </a:effectLst>
                <a:latin typeface="Palatino Linotype" pitchFamily="18" charset="0"/>
                <a:ea typeface="Times New Roman" charset="0"/>
                <a:cs typeface="Times New Roman" charset="0"/>
              </a:rPr>
              <a:t>Other causes</a:t>
            </a:r>
            <a:endParaRPr lang="en-US" sz="2800" b="1">
              <a:effectLst>
                <a:outerShdw blurRad="38100" dist="38100" dir="2700000" algn="tl">
                  <a:srgbClr val="DDDDDD"/>
                </a:outerShdw>
              </a:effectLst>
              <a:latin typeface="Palatino Linotype" pitchFamily="18" charset="0"/>
            </a:endParaRPr>
          </a:p>
          <a:p>
            <a:pPr eaLnBrk="1" hangingPunct="1">
              <a:lnSpc>
                <a:spcPct val="90000"/>
              </a:lnSpc>
              <a:buClr>
                <a:schemeClr val="accent2"/>
              </a:buClr>
            </a:pPr>
            <a:r>
              <a:rPr lang="en-US" sz="2800" b="1">
                <a:effectLst>
                  <a:outerShdw blurRad="38100" dist="38100" dir="2700000" algn="tl">
                    <a:srgbClr val="DDDDDD"/>
                  </a:outerShdw>
                </a:effectLst>
                <a:latin typeface="Palatino Linotype" pitchFamily="18" charset="0"/>
                <a:ea typeface="Times New Roman" charset="0"/>
                <a:cs typeface="Times New Roman" charset="0"/>
              </a:rPr>
              <a:t>Undetermined causes</a:t>
            </a:r>
          </a:p>
          <a:p>
            <a:pPr lvl="1" eaLnBrk="1" hangingPunct="1">
              <a:lnSpc>
                <a:spcPct val="90000"/>
              </a:lnSpc>
              <a:buClr>
                <a:schemeClr val="accent2"/>
              </a:buClr>
            </a:pPr>
            <a:r>
              <a:rPr lang="en-US" sz="2400" b="1">
                <a:latin typeface="Palatino Linotype" pitchFamily="18" charset="0"/>
              </a:rPr>
              <a:t>Unknown</a:t>
            </a:r>
          </a:p>
          <a:p>
            <a:pPr lvl="2" eaLnBrk="1" hangingPunct="1">
              <a:lnSpc>
                <a:spcPct val="90000"/>
              </a:lnSpc>
            </a:pPr>
            <a:r>
              <a:rPr lang="en-US" sz="2000" b="1">
                <a:solidFill>
                  <a:schemeClr val="tx2"/>
                </a:solidFill>
                <a:latin typeface="Palatino Linotype" pitchFamily="18" charset="0"/>
              </a:rPr>
              <a:t>Cryptogenic embolism</a:t>
            </a:r>
          </a:p>
          <a:p>
            <a:pPr lvl="2" eaLnBrk="1" hangingPunct="1">
              <a:lnSpc>
                <a:spcPct val="90000"/>
              </a:lnSpc>
            </a:pPr>
            <a:r>
              <a:rPr lang="en-US" sz="2000" b="1">
                <a:latin typeface="Palatino Linotype" pitchFamily="18" charset="0"/>
              </a:rPr>
              <a:t>Other cryptogenic</a:t>
            </a:r>
          </a:p>
          <a:p>
            <a:pPr lvl="2" eaLnBrk="1" hangingPunct="1">
              <a:lnSpc>
                <a:spcPct val="90000"/>
              </a:lnSpc>
            </a:pPr>
            <a:r>
              <a:rPr lang="en-US" sz="2000" b="1">
                <a:latin typeface="Palatino Linotype" pitchFamily="18" charset="0"/>
              </a:rPr>
              <a:t>Incomplete evaluation</a:t>
            </a:r>
          </a:p>
          <a:p>
            <a:pPr lvl="1" eaLnBrk="1" hangingPunct="1">
              <a:lnSpc>
                <a:spcPct val="90000"/>
              </a:lnSpc>
              <a:buClr>
                <a:schemeClr val="accent2"/>
              </a:buClr>
            </a:pPr>
            <a:r>
              <a:rPr lang="en-US" sz="2400" b="1">
                <a:latin typeface="Palatino Linotype" pitchFamily="18" charset="0"/>
              </a:rPr>
              <a:t>Unclassified</a:t>
            </a:r>
          </a:p>
          <a:p>
            <a:pPr lvl="1" eaLnBrk="1" hangingPunct="1">
              <a:lnSpc>
                <a:spcPct val="90000"/>
              </a:lnSpc>
              <a:buClr>
                <a:schemeClr val="accent2"/>
              </a:buClr>
            </a:pPr>
            <a:endParaRPr lang="en-US" b="1">
              <a:effectLst>
                <a:outerShdw blurRad="38100" dist="38100" dir="2700000" algn="tl">
                  <a:srgbClr val="DDDDDD"/>
                </a:outerShdw>
              </a:effectLst>
              <a:latin typeface="Palatino Linotype" pitchFamily="18" charset="0"/>
              <a:ea typeface="Times New Roman" charset="0"/>
              <a:cs typeface="Times New Roman" charset="0"/>
            </a:endParaRPr>
          </a:p>
        </p:txBody>
      </p:sp>
      <p:sp>
        <p:nvSpPr>
          <p:cNvPr id="45060" name="AutoShape 5"/>
          <p:cNvSpPr>
            <a:spLocks/>
          </p:cNvSpPr>
          <p:nvPr/>
        </p:nvSpPr>
        <p:spPr bwMode="auto">
          <a:xfrm>
            <a:off x="5486400" y="1447800"/>
            <a:ext cx="304800" cy="2438400"/>
          </a:xfrm>
          <a:prstGeom prst="rightBrace">
            <a:avLst>
              <a:gd name="adj1" fmla="val 66667"/>
              <a:gd name="adj2" fmla="val 50616"/>
            </a:avLst>
          </a:prstGeom>
          <a:noFill/>
          <a:ln w="25400">
            <a:solidFill>
              <a:schemeClr val="tx1"/>
            </a:solidFill>
            <a:round/>
            <a:headEnd/>
            <a:tailEnd/>
          </a:ln>
        </p:spPr>
        <p:txBody>
          <a:bodyPr wrap="none" anchor="ctr">
            <a:prstTxWarp prst="textNoShape">
              <a:avLst/>
            </a:prstTxWarp>
          </a:bodyPr>
          <a:lstStyle/>
          <a:p>
            <a:pPr algn="ctr"/>
            <a:endParaRPr lang="en-US" sz="2400">
              <a:latin typeface="Palatino Linotype" pitchFamily="18" charset="0"/>
            </a:endParaRPr>
          </a:p>
        </p:txBody>
      </p:sp>
      <p:sp>
        <p:nvSpPr>
          <p:cNvPr id="45061" name="Text Box 6"/>
          <p:cNvSpPr txBox="1">
            <a:spLocks noChangeArrowheads="1"/>
          </p:cNvSpPr>
          <p:nvPr/>
        </p:nvSpPr>
        <p:spPr bwMode="auto">
          <a:xfrm>
            <a:off x="5969000" y="2476500"/>
            <a:ext cx="3022600" cy="701675"/>
          </a:xfrm>
          <a:prstGeom prst="rect">
            <a:avLst/>
          </a:prstGeom>
          <a:noFill/>
          <a:ln w="9525">
            <a:noFill/>
            <a:miter lim="800000"/>
            <a:headEnd/>
            <a:tailEnd/>
          </a:ln>
        </p:spPr>
        <p:txBody>
          <a:bodyPr wrap="none">
            <a:prstTxWarp prst="textNoShape">
              <a:avLst/>
            </a:prstTxWarp>
            <a:spAutoFit/>
          </a:bodyPr>
          <a:lstStyle/>
          <a:p>
            <a:pPr algn="ctr"/>
            <a:r>
              <a:rPr lang="tr-TR" sz="2000">
                <a:latin typeface="Palatino Linotype" pitchFamily="18" charset="0"/>
                <a:sym typeface="Symbol" charset="2"/>
              </a:rPr>
              <a:t></a:t>
            </a:r>
            <a:r>
              <a:rPr lang="en-US" sz="2000">
                <a:latin typeface="Palatino Linotype" pitchFamily="18" charset="0"/>
                <a:sym typeface="Symbol" charset="2"/>
              </a:rPr>
              <a:t>=</a:t>
            </a:r>
            <a:r>
              <a:rPr lang="en-US" sz="2000">
                <a:latin typeface="Palatino Linotype" pitchFamily="18" charset="0"/>
              </a:rPr>
              <a:t>0.78 (95% CI, 0.76-0.80)</a:t>
            </a:r>
          </a:p>
          <a:p>
            <a:pPr algn="ctr"/>
            <a:endParaRPr lang="en-US" sz="2000">
              <a:latin typeface="Palatino Linotype" pitchFamily="18" charset="0"/>
              <a:sym typeface="Symbol" charset="2"/>
            </a:endParaRPr>
          </a:p>
        </p:txBody>
      </p:sp>
      <p:sp>
        <p:nvSpPr>
          <p:cNvPr id="45062" name="AutoShape 7"/>
          <p:cNvSpPr>
            <a:spLocks/>
          </p:cNvSpPr>
          <p:nvPr/>
        </p:nvSpPr>
        <p:spPr bwMode="auto">
          <a:xfrm>
            <a:off x="5791200" y="1447800"/>
            <a:ext cx="304800" cy="4267200"/>
          </a:xfrm>
          <a:prstGeom prst="rightBrace">
            <a:avLst>
              <a:gd name="adj1" fmla="val 116667"/>
              <a:gd name="adj2" fmla="val 50616"/>
            </a:avLst>
          </a:prstGeom>
          <a:noFill/>
          <a:ln w="25400">
            <a:solidFill>
              <a:schemeClr val="tx1"/>
            </a:solidFill>
            <a:round/>
            <a:headEnd/>
            <a:tailEnd/>
          </a:ln>
        </p:spPr>
        <p:txBody>
          <a:bodyPr wrap="none" anchor="ctr">
            <a:prstTxWarp prst="textNoShape">
              <a:avLst/>
            </a:prstTxWarp>
          </a:bodyPr>
          <a:lstStyle/>
          <a:p>
            <a:pPr algn="ctr"/>
            <a:endParaRPr lang="en-US" sz="2400">
              <a:latin typeface="Palatino Linotype" pitchFamily="18" charset="0"/>
            </a:endParaRPr>
          </a:p>
        </p:txBody>
      </p:sp>
      <p:sp>
        <p:nvSpPr>
          <p:cNvPr id="45063" name="Text Box 8"/>
          <p:cNvSpPr txBox="1">
            <a:spLocks noChangeArrowheads="1"/>
          </p:cNvSpPr>
          <p:nvPr/>
        </p:nvSpPr>
        <p:spPr bwMode="auto">
          <a:xfrm>
            <a:off x="6121400" y="3384550"/>
            <a:ext cx="3022600" cy="701675"/>
          </a:xfrm>
          <a:prstGeom prst="rect">
            <a:avLst/>
          </a:prstGeom>
          <a:noFill/>
          <a:ln w="9525">
            <a:noFill/>
            <a:miter lim="800000"/>
            <a:headEnd/>
            <a:tailEnd/>
          </a:ln>
        </p:spPr>
        <p:txBody>
          <a:bodyPr wrap="none">
            <a:prstTxWarp prst="textNoShape">
              <a:avLst/>
            </a:prstTxWarp>
            <a:spAutoFit/>
          </a:bodyPr>
          <a:lstStyle/>
          <a:p>
            <a:pPr algn="ctr"/>
            <a:r>
              <a:rPr lang="tr-TR" sz="2000">
                <a:latin typeface="Palatino Linotype" pitchFamily="18" charset="0"/>
                <a:sym typeface="Symbol" charset="2"/>
              </a:rPr>
              <a:t></a:t>
            </a:r>
            <a:r>
              <a:rPr lang="en-US" sz="2000">
                <a:latin typeface="Palatino Linotype" pitchFamily="18" charset="0"/>
                <a:sym typeface="Symbol" charset="2"/>
              </a:rPr>
              <a:t>=</a:t>
            </a:r>
            <a:r>
              <a:rPr lang="en-US" sz="2000">
                <a:latin typeface="Palatino Linotype" pitchFamily="18" charset="0"/>
              </a:rPr>
              <a:t>0.77 (95% CI, 0.75-0.79)</a:t>
            </a:r>
          </a:p>
          <a:p>
            <a:pPr algn="ctr"/>
            <a:endParaRPr lang="en-US" sz="2000">
              <a:latin typeface="Palatino Linotype" pitchFamily="18" charset="0"/>
              <a:sym typeface="Symbol" charset="2"/>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7106" name="Rectangle 2"/>
          <p:cNvSpPr>
            <a:spLocks noGrp="1" noChangeArrowheads="1"/>
          </p:cNvSpPr>
          <p:nvPr>
            <p:ph type="title"/>
          </p:nvPr>
        </p:nvSpPr>
        <p:spPr>
          <a:xfrm>
            <a:off x="457200" y="304800"/>
            <a:ext cx="8229600" cy="1143000"/>
          </a:xfrm>
        </p:spPr>
        <p:txBody>
          <a:bodyPr/>
          <a:lstStyle/>
          <a:p>
            <a:pPr eaLnBrk="1" hangingPunct="1"/>
            <a:r>
              <a:rPr lang="en-US" sz="4000" b="1">
                <a:latin typeface="Palatino Linotype" pitchFamily="18" charset="0"/>
              </a:rPr>
              <a:t>Operator-Related Factors </a:t>
            </a:r>
          </a:p>
        </p:txBody>
      </p:sp>
      <p:sp>
        <p:nvSpPr>
          <p:cNvPr id="47107" name="Rectangle 3"/>
          <p:cNvSpPr>
            <a:spLocks noGrp="1" noChangeArrowheads="1"/>
          </p:cNvSpPr>
          <p:nvPr>
            <p:ph type="body" idx="1"/>
          </p:nvPr>
        </p:nvSpPr>
        <p:spPr>
          <a:xfrm>
            <a:off x="152400" y="1905000"/>
            <a:ext cx="8763000" cy="3200400"/>
          </a:xfrm>
        </p:spPr>
        <p:txBody>
          <a:bodyPr>
            <a:normAutofit lnSpcReduction="10000"/>
          </a:bodyPr>
          <a:lstStyle/>
          <a:p>
            <a:pPr eaLnBrk="1" hangingPunct="1">
              <a:lnSpc>
                <a:spcPct val="90000"/>
              </a:lnSpc>
            </a:pPr>
            <a:r>
              <a:rPr lang="en-US" sz="2800">
                <a:latin typeface="Palatino Linotype" pitchFamily="18" charset="0"/>
              </a:rPr>
              <a:t>Missing an abstracted information </a:t>
            </a:r>
          </a:p>
          <a:p>
            <a:pPr lvl="1" eaLnBrk="1" hangingPunct="1">
              <a:lnSpc>
                <a:spcPct val="90000"/>
              </a:lnSpc>
            </a:pPr>
            <a:r>
              <a:rPr lang="en-US" sz="2400">
                <a:latin typeface="Palatino Linotype" pitchFamily="18" charset="0"/>
              </a:rPr>
              <a:t>153/500 ratings</a:t>
            </a:r>
          </a:p>
          <a:p>
            <a:pPr lvl="1" eaLnBrk="1" hangingPunct="1">
              <a:lnSpc>
                <a:spcPct val="90000"/>
              </a:lnSpc>
            </a:pPr>
            <a:r>
              <a:rPr lang="en-US" sz="2400">
                <a:latin typeface="Palatino Linotype" pitchFamily="18" charset="0"/>
              </a:rPr>
              <a:t>Led to alteration in the CCS categories in 31 occasions</a:t>
            </a:r>
          </a:p>
          <a:p>
            <a:pPr lvl="1" eaLnBrk="1" hangingPunct="1">
              <a:lnSpc>
                <a:spcPct val="90000"/>
              </a:lnSpc>
            </a:pPr>
            <a:endParaRPr lang="en-US" sz="2400">
              <a:latin typeface="Palatino Linotype" pitchFamily="18" charset="0"/>
            </a:endParaRPr>
          </a:p>
          <a:p>
            <a:pPr eaLnBrk="1" hangingPunct="1">
              <a:lnSpc>
                <a:spcPct val="90000"/>
              </a:lnSpc>
            </a:pPr>
            <a:r>
              <a:rPr lang="en-US" sz="2800">
                <a:latin typeface="Palatino Linotype" pitchFamily="18" charset="0"/>
              </a:rPr>
              <a:t>Corrected kappa values for operator-related factors</a:t>
            </a:r>
          </a:p>
          <a:p>
            <a:pPr lvl="1" eaLnBrk="1" hangingPunct="1">
              <a:lnSpc>
                <a:spcPct val="90000"/>
              </a:lnSpc>
              <a:buFontTx/>
              <a:buNone/>
            </a:pPr>
            <a:r>
              <a:rPr lang="en-US" sz="2400">
                <a:latin typeface="Palatino Linotype" pitchFamily="18" charset="0"/>
              </a:rPr>
              <a:t>							     </a:t>
            </a:r>
            <a:r>
              <a:rPr lang="en-US" sz="2400" u="sng">
                <a:latin typeface="Palatino Linotype" pitchFamily="18" charset="0"/>
              </a:rPr>
              <a:t>USA Validation</a:t>
            </a:r>
          </a:p>
          <a:p>
            <a:pPr lvl="1" eaLnBrk="1" hangingPunct="1">
              <a:lnSpc>
                <a:spcPct val="90000"/>
              </a:lnSpc>
            </a:pPr>
            <a:r>
              <a:rPr lang="en-US" sz="2400">
                <a:latin typeface="Palatino Linotype" pitchFamily="18" charset="0"/>
              </a:rPr>
              <a:t>CCS-5: 0.85 (95% CI, 0.83-0.87) 	0.86 (95% CI, 0.81-0.91)</a:t>
            </a:r>
          </a:p>
          <a:p>
            <a:pPr lvl="1" eaLnBrk="1" hangingPunct="1">
              <a:lnSpc>
                <a:spcPct val="90000"/>
              </a:lnSpc>
            </a:pPr>
            <a:r>
              <a:rPr lang="en-US" sz="2400">
                <a:latin typeface="Palatino Linotype" pitchFamily="18" charset="0"/>
              </a:rPr>
              <a:t>CCS-8: 0.85 (95% CI, 0.83-0.87)	0.85 (95% CI, 0.80-0.89)</a:t>
            </a: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8130" name="Rectangle 2"/>
          <p:cNvSpPr>
            <a:spLocks noGrp="1" noChangeArrowheads="1"/>
          </p:cNvSpPr>
          <p:nvPr>
            <p:ph type="title"/>
          </p:nvPr>
        </p:nvSpPr>
        <p:spPr>
          <a:xfrm>
            <a:off x="457200" y="533400"/>
            <a:ext cx="8229600" cy="1143000"/>
          </a:xfrm>
        </p:spPr>
        <p:txBody>
          <a:bodyPr/>
          <a:lstStyle/>
          <a:p>
            <a:pPr eaLnBrk="1" hangingPunct="1"/>
            <a:r>
              <a:rPr lang="en-US" sz="3200">
                <a:latin typeface="Palatino Linotype" pitchFamily="18" charset="0"/>
              </a:rPr>
              <a:t>The CCS Software-Related Factors</a:t>
            </a:r>
          </a:p>
        </p:txBody>
      </p:sp>
      <p:sp>
        <p:nvSpPr>
          <p:cNvPr id="48131" name="Rectangle 3"/>
          <p:cNvSpPr>
            <a:spLocks noGrp="1" noChangeArrowheads="1"/>
          </p:cNvSpPr>
          <p:nvPr>
            <p:ph type="body" idx="1"/>
          </p:nvPr>
        </p:nvSpPr>
        <p:spPr>
          <a:xfrm>
            <a:off x="457200" y="2484438"/>
            <a:ext cx="8229600" cy="3154362"/>
          </a:xfrm>
        </p:spPr>
        <p:txBody>
          <a:bodyPr/>
          <a:lstStyle/>
          <a:p>
            <a:pPr eaLnBrk="1" hangingPunct="1"/>
            <a:r>
              <a:rPr lang="en-US" sz="2800">
                <a:latin typeface="Palatino Linotype" pitchFamily="18" charset="0"/>
              </a:rPr>
              <a:t>Uncertainty in wording for  </a:t>
            </a:r>
          </a:p>
          <a:p>
            <a:pPr lvl="1" eaLnBrk="1" hangingPunct="1"/>
            <a:r>
              <a:rPr lang="en-US" sz="2400">
                <a:latin typeface="Palatino Linotype" pitchFamily="18" charset="0"/>
              </a:rPr>
              <a:t>Assignment of “incomplete evaluation” when  echocardiography is absent</a:t>
            </a:r>
            <a:r>
              <a:rPr lang="en-US">
                <a:latin typeface="Palatino Linotype" pitchFamily="18" charset="0"/>
              </a:rPr>
              <a:t> </a:t>
            </a:r>
            <a:r>
              <a:rPr lang="en-US" sz="2400">
                <a:latin typeface="Palatino Linotype" pitchFamily="18" charset="0"/>
              </a:rPr>
              <a:t>(38 ratings)</a:t>
            </a:r>
          </a:p>
          <a:p>
            <a:pPr lvl="1" eaLnBrk="1" hangingPunct="1"/>
            <a:r>
              <a:rPr lang="en-US" sz="2400">
                <a:latin typeface="Palatino Linotype" pitchFamily="18" charset="0"/>
              </a:rPr>
              <a:t>Differentiation between calcific aortic stenosis and other forms of aortic valve disease (6 ratings)</a:t>
            </a:r>
          </a:p>
          <a:p>
            <a:pPr lvl="1" eaLnBrk="1" hangingPunct="1"/>
            <a:endParaRPr lang="en-US" sz="2400">
              <a:latin typeface="Palatino Linotype" pitchFamily="18" charset="0"/>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71684" name="Picture 4"/>
          <p:cNvPicPr>
            <a:picLocks noChangeAspect="1" noChangeArrowheads="1"/>
          </p:cNvPicPr>
          <p:nvPr/>
        </p:nvPicPr>
        <p:blipFill>
          <a:blip r:embed="rId3"/>
          <a:srcRect/>
          <a:stretch>
            <a:fillRect/>
          </a:stretch>
        </p:blipFill>
        <p:spPr bwMode="auto">
          <a:xfrm>
            <a:off x="381000" y="2336800"/>
            <a:ext cx="8099425" cy="3911600"/>
          </a:xfrm>
          <a:prstGeom prst="rect">
            <a:avLst/>
          </a:prstGeom>
          <a:noFill/>
          <a:ln w="9525">
            <a:noFill/>
            <a:miter lim="800000"/>
            <a:headEnd/>
            <a:tailEnd/>
          </a:ln>
        </p:spPr>
      </p:pic>
      <p:sp>
        <p:nvSpPr>
          <p:cNvPr id="71687" name="Rectangle 7"/>
          <p:cNvSpPr>
            <a:spLocks noGrp="1" noChangeArrowheads="1"/>
          </p:cNvSpPr>
          <p:nvPr>
            <p:ph type="title"/>
          </p:nvPr>
        </p:nvSpPr>
        <p:spPr>
          <a:xfrm>
            <a:off x="152400" y="723900"/>
            <a:ext cx="8763000" cy="1149350"/>
          </a:xfrm>
        </p:spPr>
        <p:txBody>
          <a:bodyPr>
            <a:normAutofit fontScale="90000"/>
          </a:bodyPr>
          <a:lstStyle/>
          <a:p>
            <a:r>
              <a:rPr lang="en-US" sz="3200"/>
              <a:t>Percentage Agreement and 95% Confidence Intervals for Each Rater With </a:t>
            </a:r>
            <a:br>
              <a:rPr lang="en-US" sz="3200"/>
            </a:br>
            <a:r>
              <a:rPr lang="en-US" sz="3200"/>
              <a:t>Other Raters for the 5 Major CCS Subtypes</a:t>
            </a:r>
          </a:p>
        </p:txBody>
      </p:sp>
      <p:sp>
        <p:nvSpPr>
          <p:cNvPr id="4" name="TextBox 3"/>
          <p:cNvSpPr txBox="1"/>
          <p:nvPr/>
        </p:nvSpPr>
        <p:spPr>
          <a:xfrm>
            <a:off x="5486400" y="6324600"/>
            <a:ext cx="3562281" cy="369332"/>
          </a:xfrm>
          <a:prstGeom prst="rect">
            <a:avLst/>
          </a:prstGeom>
          <a:noFill/>
        </p:spPr>
        <p:txBody>
          <a:bodyPr wrap="none" rtlCol="0">
            <a:spAutoFit/>
          </a:bodyPr>
          <a:lstStyle/>
          <a:p>
            <a:r>
              <a:rPr lang="en-US" dirty="0" err="1"/>
              <a:t>Arsava</a:t>
            </a:r>
            <a:r>
              <a:rPr lang="en-US" dirty="0"/>
              <a:t> EM</a:t>
            </a:r>
            <a:r>
              <a:rPr lang="en-US" dirty="0" smtClean="0"/>
              <a:t> et al </a:t>
            </a:r>
            <a:r>
              <a:rPr lang="en-US" i="1" dirty="0" smtClean="0"/>
              <a:t>Neurology</a:t>
            </a:r>
            <a:r>
              <a:rPr lang="en-US" dirty="0" smtClean="0"/>
              <a:t> [in press]</a:t>
            </a:r>
            <a:endParaRPr lang="en-US" dirty="0"/>
          </a:p>
        </p:txBody>
      </p:sp>
    </p:spTree>
  </p:cSld>
  <p:clrMapOvr>
    <a:masterClrMapping/>
  </p:clrMapOv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6626" name="Footer Placeholder 3"/>
          <p:cNvSpPr>
            <a:spLocks noGrp="1"/>
          </p:cNvSpPr>
          <p:nvPr>
            <p:ph type="ftr" sz="quarter" idx="11"/>
          </p:nvPr>
        </p:nvSpPr>
        <p:spPr>
          <a:noFill/>
        </p:spPr>
        <p:txBody>
          <a:bodyPr/>
          <a:lstStyle/>
          <a:p>
            <a:r>
              <a:rPr lang="en-US"/>
              <a:t>NINDS ISGC Phenotype Committee</a:t>
            </a:r>
          </a:p>
        </p:txBody>
      </p:sp>
      <p:pic>
        <p:nvPicPr>
          <p:cNvPr id="26627" name="Picture 5"/>
          <p:cNvPicPr>
            <a:picLocks noChangeAspect="1" noChangeArrowheads="1"/>
          </p:cNvPicPr>
          <p:nvPr/>
        </p:nvPicPr>
        <p:blipFill>
          <a:blip r:embed="rId3"/>
          <a:srcRect l="2481" b="9756"/>
          <a:stretch>
            <a:fillRect/>
          </a:stretch>
        </p:blipFill>
        <p:spPr bwMode="auto">
          <a:xfrm>
            <a:off x="914400" y="1460500"/>
            <a:ext cx="7581900" cy="5168900"/>
          </a:xfrm>
          <a:prstGeom prst="rect">
            <a:avLst/>
          </a:prstGeom>
          <a:noFill/>
          <a:ln w="9525">
            <a:noFill/>
            <a:miter lim="800000"/>
            <a:headEnd/>
            <a:tailEnd/>
          </a:ln>
        </p:spPr>
      </p:pic>
      <p:sp>
        <p:nvSpPr>
          <p:cNvPr id="26628" name="Rectangle 7"/>
          <p:cNvSpPr>
            <a:spLocks noGrp="1" noChangeArrowheads="1"/>
          </p:cNvSpPr>
          <p:nvPr>
            <p:ph type="title"/>
          </p:nvPr>
        </p:nvSpPr>
        <p:spPr/>
        <p:txBody>
          <a:bodyPr/>
          <a:lstStyle/>
          <a:p>
            <a:r>
              <a:rPr lang="en-US"/>
              <a:t>NINDS ISGC Study</a:t>
            </a:r>
          </a:p>
        </p:txBody>
      </p:sp>
    </p:spTree>
  </p:cSld>
  <p:clrMapOvr>
    <a:masterClrMapping/>
  </p:clrMapOv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CCS in NINDS U01</a:t>
            </a:r>
            <a:endParaRPr lang="en-US" dirty="0"/>
          </a:p>
        </p:txBody>
      </p:sp>
      <p:sp>
        <p:nvSpPr>
          <p:cNvPr id="3" name="Content Placeholder 2"/>
          <p:cNvSpPr>
            <a:spLocks noGrp="1"/>
          </p:cNvSpPr>
          <p:nvPr>
            <p:ph idx="1"/>
          </p:nvPr>
        </p:nvSpPr>
        <p:spPr/>
        <p:txBody>
          <a:bodyPr/>
          <a:lstStyle/>
          <a:p>
            <a:r>
              <a:rPr lang="en-US" dirty="0" smtClean="0"/>
              <a:t>Training set (10 cases)</a:t>
            </a:r>
          </a:p>
          <a:p>
            <a:r>
              <a:rPr lang="en-US" dirty="0" smtClean="0"/>
              <a:t>Development of test set</a:t>
            </a:r>
          </a:p>
          <a:p>
            <a:pPr lvl="1"/>
            <a:r>
              <a:rPr lang="en-US" dirty="0" smtClean="0"/>
              <a:t>5 of 15 cases used</a:t>
            </a:r>
          </a:p>
          <a:p>
            <a:r>
              <a:rPr lang="en-US" dirty="0" smtClean="0"/>
              <a:t>Certification process</a:t>
            </a:r>
          </a:p>
          <a:p>
            <a:pPr lvl="1"/>
            <a:r>
              <a:rPr lang="en-US" dirty="0" smtClean="0"/>
              <a:t>5 attempts</a:t>
            </a:r>
          </a:p>
          <a:p>
            <a:pPr lvl="1"/>
            <a:r>
              <a:rPr lang="en-US" dirty="0" smtClean="0"/>
              <a:t>Annual/ </a:t>
            </a:r>
            <a:r>
              <a:rPr lang="en-US" dirty="0" err="1" smtClean="0"/>
              <a:t>bienial</a:t>
            </a:r>
            <a:endParaRPr lang="en-US" dirty="0" smtClean="0"/>
          </a:p>
          <a:p>
            <a:pPr lvl="1"/>
            <a:r>
              <a:rPr lang="en-US" dirty="0" smtClean="0"/>
              <a:t>Post-certification monitoring (10%)</a:t>
            </a:r>
          </a:p>
          <a:p>
            <a:r>
              <a:rPr lang="en-US" dirty="0" smtClean="0"/>
              <a:t>All U.S. cites using </a:t>
            </a:r>
            <a:r>
              <a:rPr lang="en-US" u="sng" dirty="0" smtClean="0"/>
              <a:t>physician</a:t>
            </a:r>
            <a:r>
              <a:rPr lang="en-US" dirty="0" smtClean="0"/>
              <a:t> adjudicators</a:t>
            </a:r>
            <a:endParaRPr lang="en-US" dirty="0"/>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67766" name="Rectangle 1206"/>
          <p:cNvSpPr>
            <a:spLocks noGrp="1" noChangeArrowheads="1"/>
          </p:cNvSpPr>
          <p:nvPr>
            <p:ph type="title"/>
          </p:nvPr>
        </p:nvSpPr>
        <p:spPr>
          <a:xfrm>
            <a:off x="685800" y="304800"/>
            <a:ext cx="7772400" cy="1149350"/>
          </a:xfrm>
        </p:spPr>
        <p:txBody>
          <a:bodyPr/>
          <a:lstStyle/>
          <a:p>
            <a:r>
              <a:rPr lang="en-US" dirty="0"/>
              <a:t>Certified CCS Adjudicators</a:t>
            </a:r>
          </a:p>
        </p:txBody>
      </p:sp>
      <p:graphicFrame>
        <p:nvGraphicFramePr>
          <p:cNvPr id="68129" name="Group 1569"/>
          <p:cNvGraphicFramePr>
            <a:graphicFrameLocks noGrp="1"/>
          </p:cNvGraphicFramePr>
          <p:nvPr>
            <p:ph idx="1"/>
          </p:nvPr>
        </p:nvGraphicFramePr>
        <p:xfrm>
          <a:off x="685800" y="1447800"/>
          <a:ext cx="7772400" cy="4895221"/>
        </p:xfrm>
        <a:graphic>
          <a:graphicData uri="http://schemas.openxmlformats.org/drawingml/2006/table">
            <a:tbl>
              <a:tblPr/>
              <a:tblGrid>
                <a:gridCol w="2590800"/>
                <a:gridCol w="2590800"/>
                <a:gridCol w="2590800"/>
              </a:tblGrid>
              <a:tr h="304800">
                <a:tc>
                  <a:txBody>
                    <a:bodyPr/>
                    <a:lstStyle/>
                    <a:p>
                      <a:pPr marL="0" marR="0" lvl="0" indent="0" algn="ctr" defTabSz="914400" rtl="0" eaLnBrk="0" fontAlgn="base" latinLnBrk="0" hangingPunct="0">
                        <a:lnSpc>
                          <a:spcPct val="90000"/>
                        </a:lnSpc>
                        <a:spcBef>
                          <a:spcPct val="50000"/>
                        </a:spcBef>
                        <a:spcAft>
                          <a:spcPct val="0"/>
                        </a:spcAft>
                        <a:buClr>
                          <a:schemeClr val="tx2"/>
                        </a:buClr>
                        <a:buSzPct val="120000"/>
                        <a:buFontTx/>
                        <a:buNone/>
                        <a:tabLst/>
                      </a:pPr>
                      <a:r>
                        <a:rPr kumimoji="0" lang="en-US" sz="1400" b="1" i="0" u="none" strike="noStrike" cap="none" normalizeH="0" baseline="0">
                          <a:ln>
                            <a:noFill/>
                          </a:ln>
                          <a:solidFill>
                            <a:schemeClr val="bg1"/>
                          </a:solidFill>
                          <a:effectLst/>
                          <a:latin typeface="Arial" charset="0"/>
                        </a:rPr>
                        <a:t>Study</a:t>
                      </a: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tc>
                  <a:txBody>
                    <a:bodyPr/>
                    <a:lstStyle/>
                    <a:p>
                      <a:pPr marL="0" marR="0" lvl="0" indent="0" algn="ctr" defTabSz="914400" rtl="0" eaLnBrk="0" fontAlgn="base" latinLnBrk="0" hangingPunct="0">
                        <a:lnSpc>
                          <a:spcPct val="90000"/>
                        </a:lnSpc>
                        <a:spcBef>
                          <a:spcPct val="50000"/>
                        </a:spcBef>
                        <a:spcAft>
                          <a:spcPct val="0"/>
                        </a:spcAft>
                        <a:buClr>
                          <a:schemeClr val="tx2"/>
                        </a:buClr>
                        <a:buSzPct val="120000"/>
                        <a:buFontTx/>
                        <a:buNone/>
                        <a:tabLst/>
                      </a:pPr>
                      <a:r>
                        <a:rPr kumimoji="0" lang="en-US" sz="1400" b="1" i="0" u="none" strike="noStrike" cap="none" normalizeH="0" baseline="0">
                          <a:ln>
                            <a:noFill/>
                          </a:ln>
                          <a:solidFill>
                            <a:schemeClr val="bg1"/>
                          </a:solidFill>
                          <a:effectLst/>
                          <a:latin typeface="Arial" charset="0"/>
                        </a:rPr>
                        <a:t>Name</a:t>
                      </a: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tc>
                  <a:txBody>
                    <a:bodyPr/>
                    <a:lstStyle/>
                    <a:p>
                      <a:pPr marL="0" marR="0" lvl="0" indent="0" algn="ctr" defTabSz="914400" rtl="0" eaLnBrk="0" fontAlgn="base" latinLnBrk="0" hangingPunct="0">
                        <a:lnSpc>
                          <a:spcPct val="90000"/>
                        </a:lnSpc>
                        <a:spcBef>
                          <a:spcPct val="50000"/>
                        </a:spcBef>
                        <a:spcAft>
                          <a:spcPct val="0"/>
                        </a:spcAft>
                        <a:buClr>
                          <a:schemeClr val="tx2"/>
                        </a:buClr>
                        <a:buSzPct val="120000"/>
                        <a:buFontTx/>
                        <a:buNone/>
                        <a:tabLst/>
                      </a:pPr>
                      <a:r>
                        <a:rPr kumimoji="0" lang="en-US" sz="1400" b="1" i="0" u="none" strike="noStrike" cap="none" normalizeH="0" baseline="0">
                          <a:ln>
                            <a:noFill/>
                          </a:ln>
                          <a:solidFill>
                            <a:schemeClr val="bg1"/>
                          </a:solidFill>
                          <a:effectLst/>
                          <a:latin typeface="Arial" charset="0"/>
                        </a:rPr>
                        <a:t>Certification Date</a:t>
                      </a: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tr>
              <a:tr h="306388">
                <a:tc>
                  <a:txBody>
                    <a:bodyPr/>
                    <a:lstStyle/>
                    <a:p>
                      <a:pPr marL="0" marR="0" lvl="0" indent="0" algn="l" defTabSz="914400" rtl="0" eaLnBrk="0" fontAlgn="base" latinLnBrk="0" hangingPunct="0">
                        <a:lnSpc>
                          <a:spcPct val="90000"/>
                        </a:lnSpc>
                        <a:spcBef>
                          <a:spcPct val="50000"/>
                        </a:spcBef>
                        <a:spcAft>
                          <a:spcPct val="0"/>
                        </a:spcAft>
                        <a:buClr>
                          <a:schemeClr val="tx2"/>
                        </a:buClr>
                        <a:buSzPct val="120000"/>
                        <a:buFontTx/>
                        <a:buNone/>
                        <a:tabLst/>
                      </a:pPr>
                      <a:r>
                        <a:rPr kumimoji="0" lang="en-US" sz="1400" b="0" i="0" u="none" strike="noStrike" cap="none" normalizeH="0" baseline="0">
                          <a:ln>
                            <a:noFill/>
                          </a:ln>
                          <a:solidFill>
                            <a:schemeClr val="tx1"/>
                          </a:solidFill>
                          <a:effectLst/>
                          <a:latin typeface="Arial" charset="0"/>
                        </a:rPr>
                        <a:t>GEOS</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0C0C0"/>
                    </a:solidFill>
                  </a:tcPr>
                </a:tc>
                <a:tc>
                  <a:txBody>
                    <a:bodyPr/>
                    <a:lstStyle/>
                    <a:p>
                      <a:pPr marL="0" marR="0" lvl="0" indent="0" algn="ctr" defTabSz="914400" rtl="0" eaLnBrk="0" fontAlgn="base" latinLnBrk="0" hangingPunct="0">
                        <a:lnSpc>
                          <a:spcPct val="90000"/>
                        </a:lnSpc>
                        <a:spcBef>
                          <a:spcPct val="50000"/>
                        </a:spcBef>
                        <a:spcAft>
                          <a:spcPct val="0"/>
                        </a:spcAft>
                        <a:buClr>
                          <a:schemeClr val="tx2"/>
                        </a:buClr>
                        <a:buSzPct val="120000"/>
                        <a:buFontTx/>
                        <a:buNone/>
                        <a:tabLst/>
                      </a:pPr>
                      <a:r>
                        <a:rPr kumimoji="0" lang="en-US" sz="1400" b="0" i="0" u="none" strike="noStrike" cap="none" normalizeH="0" baseline="0">
                          <a:ln>
                            <a:noFill/>
                          </a:ln>
                          <a:solidFill>
                            <a:schemeClr val="tx1"/>
                          </a:solidFill>
                          <a:effectLst/>
                          <a:latin typeface="Arial" charset="0"/>
                        </a:rPr>
                        <a:t>Mohammed Huq</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0C0C0"/>
                    </a:solidFill>
                  </a:tcPr>
                </a:tc>
                <a:tc>
                  <a:txBody>
                    <a:bodyPr/>
                    <a:lstStyle/>
                    <a:p>
                      <a:pPr marL="0" marR="0" lvl="0" indent="0" algn="ctr" defTabSz="914400" rtl="0" eaLnBrk="0" fontAlgn="base" latinLnBrk="0" hangingPunct="0">
                        <a:lnSpc>
                          <a:spcPct val="90000"/>
                        </a:lnSpc>
                        <a:spcBef>
                          <a:spcPct val="50000"/>
                        </a:spcBef>
                        <a:spcAft>
                          <a:spcPct val="0"/>
                        </a:spcAft>
                        <a:buClr>
                          <a:schemeClr val="tx2"/>
                        </a:buClr>
                        <a:buSzPct val="120000"/>
                        <a:buFontTx/>
                        <a:buNone/>
                        <a:tabLst/>
                      </a:pPr>
                      <a:r>
                        <a:rPr kumimoji="0" lang="en-US" sz="1400" b="0" i="0" u="none" strike="noStrike" cap="none" normalizeH="0" baseline="0">
                          <a:ln>
                            <a:noFill/>
                          </a:ln>
                          <a:solidFill>
                            <a:schemeClr val="tx1"/>
                          </a:solidFill>
                          <a:effectLst/>
                          <a:latin typeface="Arial" charset="0"/>
                        </a:rPr>
                        <a:t>04/26/2010</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0C0C0"/>
                    </a:solidFill>
                  </a:tcPr>
                </a:tc>
              </a:tr>
              <a:tr h="306388">
                <a:tc>
                  <a:txBody>
                    <a:bodyPr/>
                    <a:lstStyle/>
                    <a:p>
                      <a:pPr marL="0" marR="0" lvl="0" indent="0" algn="l" defTabSz="914400" rtl="0" eaLnBrk="0" fontAlgn="base" latinLnBrk="0" hangingPunct="0">
                        <a:lnSpc>
                          <a:spcPct val="90000"/>
                        </a:lnSpc>
                        <a:spcBef>
                          <a:spcPct val="50000"/>
                        </a:spcBef>
                        <a:spcAft>
                          <a:spcPct val="0"/>
                        </a:spcAft>
                        <a:buClr>
                          <a:schemeClr val="tx2"/>
                        </a:buClr>
                        <a:buSzPct val="120000"/>
                        <a:buFontTx/>
                        <a:buNone/>
                        <a:tabLst/>
                      </a:pPr>
                      <a:r>
                        <a:rPr kumimoji="0" lang="en-US" sz="1400" b="0" i="0" u="none" strike="noStrike" cap="none" normalizeH="0" baseline="0">
                          <a:ln>
                            <a:noFill/>
                          </a:ln>
                          <a:solidFill>
                            <a:schemeClr val="tx1"/>
                          </a:solidFill>
                          <a:effectLst/>
                          <a:latin typeface="Arial" charset="0"/>
                        </a:rPr>
                        <a:t>NHS</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AEAEA"/>
                    </a:solidFill>
                  </a:tcPr>
                </a:tc>
                <a:tc>
                  <a:txBody>
                    <a:bodyPr/>
                    <a:lstStyle/>
                    <a:p>
                      <a:pPr marL="0" marR="0" lvl="0" indent="0" algn="ctr" defTabSz="914400" rtl="0" eaLnBrk="0" fontAlgn="base" latinLnBrk="0" hangingPunct="0">
                        <a:lnSpc>
                          <a:spcPct val="90000"/>
                        </a:lnSpc>
                        <a:spcBef>
                          <a:spcPct val="50000"/>
                        </a:spcBef>
                        <a:spcAft>
                          <a:spcPct val="0"/>
                        </a:spcAft>
                        <a:buClr>
                          <a:schemeClr val="tx2"/>
                        </a:buClr>
                        <a:buSzPct val="120000"/>
                        <a:buFontTx/>
                        <a:buNone/>
                        <a:tabLst/>
                      </a:pPr>
                      <a:r>
                        <a:rPr kumimoji="0" lang="en-US" sz="1400" b="0" i="0" u="none" strike="noStrike" cap="none" normalizeH="0" baseline="0">
                          <a:ln>
                            <a:noFill/>
                          </a:ln>
                          <a:solidFill>
                            <a:schemeClr val="tx1"/>
                          </a:solidFill>
                          <a:effectLst/>
                          <a:latin typeface="Arial" charset="0"/>
                        </a:rPr>
                        <a:t>Markus Schuerks</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AEAEA"/>
                    </a:solidFill>
                  </a:tcPr>
                </a:tc>
                <a:tc>
                  <a:txBody>
                    <a:bodyPr/>
                    <a:lstStyle/>
                    <a:p>
                      <a:pPr marL="0" marR="0" lvl="0" indent="0" algn="ctr" defTabSz="914400" rtl="0" eaLnBrk="0" fontAlgn="base" latinLnBrk="0" hangingPunct="0">
                        <a:lnSpc>
                          <a:spcPct val="90000"/>
                        </a:lnSpc>
                        <a:spcBef>
                          <a:spcPct val="50000"/>
                        </a:spcBef>
                        <a:spcAft>
                          <a:spcPct val="0"/>
                        </a:spcAft>
                        <a:buClr>
                          <a:schemeClr val="tx2"/>
                        </a:buClr>
                        <a:buSzPct val="120000"/>
                        <a:buFontTx/>
                        <a:buNone/>
                        <a:tabLst/>
                      </a:pPr>
                      <a:r>
                        <a:rPr kumimoji="0" lang="en-US" sz="1400" b="0" i="0" u="none" strike="noStrike" cap="none" normalizeH="0" baseline="0">
                          <a:ln>
                            <a:noFill/>
                          </a:ln>
                          <a:solidFill>
                            <a:schemeClr val="tx1"/>
                          </a:solidFill>
                          <a:effectLst/>
                          <a:latin typeface="Arial" charset="0"/>
                        </a:rPr>
                        <a:t>04/26/2010</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AEAEA"/>
                    </a:solidFill>
                  </a:tcPr>
                </a:tc>
              </a:tr>
              <a:tr h="306388">
                <a:tc>
                  <a:txBody>
                    <a:bodyPr/>
                    <a:lstStyle/>
                    <a:p>
                      <a:pPr marL="0" marR="0" lvl="0" indent="0" algn="l" defTabSz="914400" rtl="0" eaLnBrk="0" fontAlgn="base" latinLnBrk="0" hangingPunct="0">
                        <a:lnSpc>
                          <a:spcPct val="90000"/>
                        </a:lnSpc>
                        <a:spcBef>
                          <a:spcPct val="50000"/>
                        </a:spcBef>
                        <a:spcAft>
                          <a:spcPct val="0"/>
                        </a:spcAft>
                        <a:buClr>
                          <a:schemeClr val="tx2"/>
                        </a:buClr>
                        <a:buSzPct val="120000"/>
                        <a:buFontTx/>
                        <a:buNone/>
                        <a:tabLst/>
                      </a:pPr>
                      <a:r>
                        <a:rPr kumimoji="0" lang="en-US" sz="1400" b="0" i="0" u="none" strike="noStrike" cap="none" normalizeH="0" baseline="0">
                          <a:ln>
                            <a:noFill/>
                          </a:ln>
                          <a:solidFill>
                            <a:schemeClr val="tx1"/>
                          </a:solidFill>
                          <a:effectLst/>
                          <a:latin typeface="Arial" charset="0"/>
                        </a:rPr>
                        <a:t>GASROS</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0C0C0"/>
                    </a:solidFill>
                  </a:tcPr>
                </a:tc>
                <a:tc>
                  <a:txBody>
                    <a:bodyPr/>
                    <a:lstStyle/>
                    <a:p>
                      <a:pPr marL="0" marR="0" lvl="0" indent="0" algn="ctr" defTabSz="914400" rtl="0" eaLnBrk="0" fontAlgn="base" latinLnBrk="0" hangingPunct="0">
                        <a:lnSpc>
                          <a:spcPct val="90000"/>
                        </a:lnSpc>
                        <a:spcBef>
                          <a:spcPct val="50000"/>
                        </a:spcBef>
                        <a:spcAft>
                          <a:spcPct val="0"/>
                        </a:spcAft>
                        <a:buClr>
                          <a:schemeClr val="tx2"/>
                        </a:buClr>
                        <a:buSzPct val="120000"/>
                        <a:buFontTx/>
                        <a:buNone/>
                        <a:tabLst/>
                      </a:pPr>
                      <a:r>
                        <a:rPr kumimoji="0" lang="en-US" sz="1400" b="0" i="0" u="none" strike="noStrike" cap="none" normalizeH="0" baseline="0">
                          <a:ln>
                            <a:noFill/>
                          </a:ln>
                          <a:solidFill>
                            <a:schemeClr val="tx1"/>
                          </a:solidFill>
                          <a:effectLst/>
                          <a:latin typeface="Arial" charset="0"/>
                        </a:rPr>
                        <a:t>Ethern Arsava</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0C0C0"/>
                    </a:solidFill>
                  </a:tcPr>
                </a:tc>
                <a:tc>
                  <a:txBody>
                    <a:bodyPr/>
                    <a:lstStyle/>
                    <a:p>
                      <a:pPr marL="0" marR="0" lvl="0" indent="0" algn="ctr" defTabSz="914400" rtl="0" eaLnBrk="0" fontAlgn="base" latinLnBrk="0" hangingPunct="0">
                        <a:lnSpc>
                          <a:spcPct val="90000"/>
                        </a:lnSpc>
                        <a:spcBef>
                          <a:spcPct val="50000"/>
                        </a:spcBef>
                        <a:spcAft>
                          <a:spcPct val="0"/>
                        </a:spcAft>
                        <a:buClr>
                          <a:schemeClr val="tx2"/>
                        </a:buClr>
                        <a:buSzPct val="120000"/>
                        <a:buFontTx/>
                        <a:buNone/>
                        <a:tabLst/>
                      </a:pPr>
                      <a:r>
                        <a:rPr kumimoji="0" lang="en-US" sz="1400" b="0" i="0" u="none" strike="noStrike" cap="none" normalizeH="0" baseline="0">
                          <a:ln>
                            <a:noFill/>
                          </a:ln>
                          <a:solidFill>
                            <a:schemeClr val="tx1"/>
                          </a:solidFill>
                          <a:effectLst/>
                          <a:latin typeface="Arial" charset="0"/>
                        </a:rPr>
                        <a:t>04/21/2010</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0C0C0"/>
                    </a:solidFill>
                  </a:tcPr>
                </a:tc>
              </a:tr>
              <a:tr h="306388">
                <a:tc>
                  <a:txBody>
                    <a:bodyPr/>
                    <a:lstStyle/>
                    <a:p>
                      <a:pPr marL="0" marR="0" lvl="0" indent="0" algn="l" defTabSz="914400" rtl="0" eaLnBrk="0" fontAlgn="base" latinLnBrk="0" hangingPunct="0">
                        <a:lnSpc>
                          <a:spcPct val="90000"/>
                        </a:lnSpc>
                        <a:spcBef>
                          <a:spcPct val="50000"/>
                        </a:spcBef>
                        <a:spcAft>
                          <a:spcPct val="0"/>
                        </a:spcAft>
                        <a:buClr>
                          <a:schemeClr val="tx2"/>
                        </a:buClr>
                        <a:buSzPct val="120000"/>
                        <a:buFontTx/>
                        <a:buNone/>
                        <a:tabLst/>
                      </a:pPr>
                      <a:endParaRPr kumimoji="0" lang="en-US" sz="1400" b="0" i="0" u="none" strike="noStrike" cap="none" normalizeH="0" baseline="0">
                        <a:ln>
                          <a:noFill/>
                        </a:ln>
                        <a:solidFill>
                          <a:schemeClr val="tx1"/>
                        </a:solidFill>
                        <a:effectLst/>
                        <a:latin typeface="Arial"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AEAEA"/>
                    </a:solidFill>
                  </a:tcPr>
                </a:tc>
                <a:tc>
                  <a:txBody>
                    <a:bodyPr/>
                    <a:lstStyle/>
                    <a:p>
                      <a:pPr marL="0" marR="0" lvl="0" indent="0" algn="ctr" defTabSz="914400" rtl="0" eaLnBrk="0" fontAlgn="base" latinLnBrk="0" hangingPunct="0">
                        <a:lnSpc>
                          <a:spcPct val="90000"/>
                        </a:lnSpc>
                        <a:spcBef>
                          <a:spcPct val="50000"/>
                        </a:spcBef>
                        <a:spcAft>
                          <a:spcPct val="0"/>
                        </a:spcAft>
                        <a:buClr>
                          <a:schemeClr val="tx2"/>
                        </a:buClr>
                        <a:buSzPct val="120000"/>
                        <a:buFontTx/>
                        <a:buNone/>
                        <a:tabLst/>
                      </a:pPr>
                      <a:r>
                        <a:rPr kumimoji="0" lang="en-US" sz="1400" b="0" i="0" u="none" strike="noStrike" cap="none" normalizeH="0" baseline="0">
                          <a:ln>
                            <a:noFill/>
                          </a:ln>
                          <a:solidFill>
                            <a:schemeClr val="tx1"/>
                          </a:solidFill>
                          <a:effectLst/>
                          <a:latin typeface="Arial" charset="0"/>
                        </a:rPr>
                        <a:t>Chris Anderson</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AEAEA"/>
                    </a:solidFill>
                  </a:tcPr>
                </a:tc>
                <a:tc>
                  <a:txBody>
                    <a:bodyPr/>
                    <a:lstStyle/>
                    <a:p>
                      <a:pPr marL="0" marR="0" lvl="0" indent="0" algn="ctr" defTabSz="914400" rtl="0" eaLnBrk="0" fontAlgn="base" latinLnBrk="0" hangingPunct="0">
                        <a:lnSpc>
                          <a:spcPct val="90000"/>
                        </a:lnSpc>
                        <a:spcBef>
                          <a:spcPct val="50000"/>
                        </a:spcBef>
                        <a:spcAft>
                          <a:spcPct val="0"/>
                        </a:spcAft>
                        <a:buClr>
                          <a:schemeClr val="tx2"/>
                        </a:buClr>
                        <a:buSzPct val="120000"/>
                        <a:buFontTx/>
                        <a:buNone/>
                        <a:tabLst/>
                      </a:pPr>
                      <a:r>
                        <a:rPr kumimoji="0" lang="en-US" sz="1400" b="0" i="0" u="none" strike="noStrike" cap="none" normalizeH="0" baseline="0">
                          <a:ln>
                            <a:noFill/>
                          </a:ln>
                          <a:solidFill>
                            <a:schemeClr val="tx1"/>
                          </a:solidFill>
                          <a:effectLst/>
                          <a:latin typeface="Arial" charset="0"/>
                        </a:rPr>
                        <a:t>04/20/2010</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AEAEA"/>
                    </a:solidFill>
                  </a:tcPr>
                </a:tc>
              </a:tr>
              <a:tr h="306388">
                <a:tc>
                  <a:txBody>
                    <a:bodyPr/>
                    <a:lstStyle/>
                    <a:p>
                      <a:pPr marL="0" marR="0" lvl="0" indent="0" algn="l" defTabSz="914400" rtl="0" eaLnBrk="0" fontAlgn="base" latinLnBrk="0" hangingPunct="0">
                        <a:lnSpc>
                          <a:spcPct val="90000"/>
                        </a:lnSpc>
                        <a:spcBef>
                          <a:spcPct val="50000"/>
                        </a:spcBef>
                        <a:spcAft>
                          <a:spcPct val="0"/>
                        </a:spcAft>
                        <a:buClr>
                          <a:schemeClr val="tx2"/>
                        </a:buClr>
                        <a:buSzPct val="120000"/>
                        <a:buFontTx/>
                        <a:buNone/>
                        <a:tabLst/>
                      </a:pPr>
                      <a:r>
                        <a:rPr kumimoji="0" lang="en-US" sz="1400" b="0" i="0" u="none" strike="noStrike" cap="none" normalizeH="0" baseline="0">
                          <a:ln>
                            <a:noFill/>
                          </a:ln>
                          <a:solidFill>
                            <a:schemeClr val="tx1"/>
                          </a:solidFill>
                          <a:effectLst/>
                          <a:latin typeface="Arial" charset="0"/>
                        </a:rPr>
                        <a:t>SWISS/ISGS</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0C0C0"/>
                    </a:solidFill>
                  </a:tcPr>
                </a:tc>
                <a:tc>
                  <a:txBody>
                    <a:bodyPr/>
                    <a:lstStyle/>
                    <a:p>
                      <a:pPr marL="0" marR="0" lvl="0" indent="0" algn="ctr" defTabSz="914400" rtl="0" eaLnBrk="0" fontAlgn="base" latinLnBrk="0" hangingPunct="0">
                        <a:lnSpc>
                          <a:spcPct val="90000"/>
                        </a:lnSpc>
                        <a:spcBef>
                          <a:spcPct val="50000"/>
                        </a:spcBef>
                        <a:spcAft>
                          <a:spcPct val="0"/>
                        </a:spcAft>
                        <a:buClr>
                          <a:schemeClr val="tx2"/>
                        </a:buClr>
                        <a:buSzPct val="120000"/>
                        <a:buFontTx/>
                        <a:buNone/>
                        <a:tabLst/>
                      </a:pPr>
                      <a:r>
                        <a:rPr kumimoji="0" lang="en-US" sz="1400" b="0" i="0" u="none" strike="noStrike" cap="none" normalizeH="0" baseline="0">
                          <a:ln>
                            <a:noFill/>
                          </a:ln>
                          <a:solidFill>
                            <a:schemeClr val="tx1"/>
                          </a:solidFill>
                          <a:effectLst/>
                          <a:latin typeface="Arial" charset="0"/>
                        </a:rPr>
                        <a:t>James Meschia</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0C0C0"/>
                    </a:solidFill>
                  </a:tcPr>
                </a:tc>
                <a:tc>
                  <a:txBody>
                    <a:bodyPr/>
                    <a:lstStyle/>
                    <a:p>
                      <a:pPr marL="0" marR="0" lvl="0" indent="0" algn="ctr" defTabSz="914400" rtl="0" eaLnBrk="0" fontAlgn="base" latinLnBrk="0" hangingPunct="0">
                        <a:lnSpc>
                          <a:spcPct val="90000"/>
                        </a:lnSpc>
                        <a:spcBef>
                          <a:spcPct val="50000"/>
                        </a:spcBef>
                        <a:spcAft>
                          <a:spcPct val="0"/>
                        </a:spcAft>
                        <a:buClr>
                          <a:schemeClr val="tx2"/>
                        </a:buClr>
                        <a:buSzPct val="120000"/>
                        <a:buFontTx/>
                        <a:buNone/>
                        <a:tabLst/>
                      </a:pPr>
                      <a:r>
                        <a:rPr kumimoji="0" lang="en-US" sz="1400" b="0" i="0" u="none" strike="noStrike" cap="none" normalizeH="0" baseline="0">
                          <a:ln>
                            <a:noFill/>
                          </a:ln>
                          <a:solidFill>
                            <a:schemeClr val="tx1"/>
                          </a:solidFill>
                          <a:effectLst/>
                          <a:latin typeface="Arial" charset="0"/>
                        </a:rPr>
                        <a:t>05/04/2010</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0C0C0"/>
                    </a:solidFill>
                  </a:tcPr>
                </a:tc>
              </a:tr>
              <a:tr h="306388">
                <a:tc>
                  <a:txBody>
                    <a:bodyPr/>
                    <a:lstStyle/>
                    <a:p>
                      <a:pPr marL="0" marR="0" lvl="0" indent="0" algn="l" defTabSz="914400" rtl="0" eaLnBrk="0" fontAlgn="base" latinLnBrk="0" hangingPunct="0">
                        <a:lnSpc>
                          <a:spcPct val="90000"/>
                        </a:lnSpc>
                        <a:spcBef>
                          <a:spcPct val="50000"/>
                        </a:spcBef>
                        <a:spcAft>
                          <a:spcPct val="0"/>
                        </a:spcAft>
                        <a:buClr>
                          <a:schemeClr val="tx2"/>
                        </a:buClr>
                        <a:buSzPct val="120000"/>
                        <a:buFontTx/>
                        <a:buNone/>
                        <a:tabLst/>
                      </a:pPr>
                      <a:endParaRPr kumimoji="0" lang="en-US" sz="1400" b="0" i="0" u="none" strike="noStrike" cap="none" normalizeH="0" baseline="0">
                        <a:ln>
                          <a:noFill/>
                        </a:ln>
                        <a:solidFill>
                          <a:schemeClr val="tx1"/>
                        </a:solidFill>
                        <a:effectLst/>
                        <a:latin typeface="Arial"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AEAEA"/>
                    </a:solidFill>
                  </a:tcPr>
                </a:tc>
                <a:tc>
                  <a:txBody>
                    <a:bodyPr/>
                    <a:lstStyle/>
                    <a:p>
                      <a:pPr marL="0" marR="0" lvl="0" indent="0" algn="ctr" defTabSz="914400" rtl="0" eaLnBrk="0" fontAlgn="base" latinLnBrk="0" hangingPunct="0">
                        <a:lnSpc>
                          <a:spcPct val="90000"/>
                        </a:lnSpc>
                        <a:spcBef>
                          <a:spcPct val="50000"/>
                        </a:spcBef>
                        <a:spcAft>
                          <a:spcPct val="0"/>
                        </a:spcAft>
                        <a:buClr>
                          <a:schemeClr val="tx2"/>
                        </a:buClr>
                        <a:buSzPct val="120000"/>
                        <a:buFontTx/>
                        <a:buNone/>
                        <a:tabLst/>
                      </a:pPr>
                      <a:r>
                        <a:rPr kumimoji="0" lang="en-US" sz="1400" b="0" i="0" u="none" strike="noStrike" cap="none" normalizeH="0" baseline="0">
                          <a:ln>
                            <a:noFill/>
                          </a:ln>
                          <a:solidFill>
                            <a:schemeClr val="tx1"/>
                          </a:solidFill>
                          <a:effectLst/>
                          <a:latin typeface="Arial" charset="0"/>
                        </a:rPr>
                        <a:t>Brad Worrall</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AEAEA"/>
                    </a:solidFill>
                  </a:tcPr>
                </a:tc>
                <a:tc>
                  <a:txBody>
                    <a:bodyPr/>
                    <a:lstStyle/>
                    <a:p>
                      <a:pPr marL="0" marR="0" lvl="0" indent="0" algn="ctr" defTabSz="914400" rtl="0" eaLnBrk="0" fontAlgn="base" latinLnBrk="0" hangingPunct="0">
                        <a:lnSpc>
                          <a:spcPct val="90000"/>
                        </a:lnSpc>
                        <a:spcBef>
                          <a:spcPct val="50000"/>
                        </a:spcBef>
                        <a:spcAft>
                          <a:spcPct val="0"/>
                        </a:spcAft>
                        <a:buClr>
                          <a:schemeClr val="tx2"/>
                        </a:buClr>
                        <a:buSzPct val="120000"/>
                        <a:buFontTx/>
                        <a:buNone/>
                        <a:tabLst/>
                      </a:pPr>
                      <a:r>
                        <a:rPr kumimoji="0" lang="en-US" sz="1400" b="0" i="0" u="none" strike="noStrike" cap="none" normalizeH="0" baseline="0">
                          <a:ln>
                            <a:noFill/>
                          </a:ln>
                          <a:solidFill>
                            <a:schemeClr val="tx1"/>
                          </a:solidFill>
                          <a:effectLst/>
                          <a:latin typeface="Arial" charset="0"/>
                        </a:rPr>
                        <a:t>04/28/2010</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AEAEA"/>
                    </a:solidFill>
                  </a:tcPr>
                </a:tc>
              </a:tr>
              <a:tr h="306388">
                <a:tc>
                  <a:txBody>
                    <a:bodyPr/>
                    <a:lstStyle/>
                    <a:p>
                      <a:pPr marL="0" marR="0" lvl="0" indent="0" algn="l" defTabSz="914400" rtl="0" eaLnBrk="0" fontAlgn="base" latinLnBrk="0" hangingPunct="0">
                        <a:lnSpc>
                          <a:spcPct val="90000"/>
                        </a:lnSpc>
                        <a:spcBef>
                          <a:spcPct val="50000"/>
                        </a:spcBef>
                        <a:spcAft>
                          <a:spcPct val="0"/>
                        </a:spcAft>
                        <a:buClr>
                          <a:schemeClr val="tx2"/>
                        </a:buClr>
                        <a:buSzPct val="120000"/>
                        <a:buFontTx/>
                        <a:buNone/>
                        <a:tabLst/>
                      </a:pPr>
                      <a:endParaRPr kumimoji="0" lang="en-US" sz="1400" b="0" i="0" u="none" strike="noStrike" cap="none" normalizeH="0" baseline="0">
                        <a:ln>
                          <a:noFill/>
                        </a:ln>
                        <a:solidFill>
                          <a:schemeClr val="tx1"/>
                        </a:solidFill>
                        <a:effectLst/>
                        <a:latin typeface="Arial"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0C0C0"/>
                    </a:solidFill>
                  </a:tcPr>
                </a:tc>
                <a:tc>
                  <a:txBody>
                    <a:bodyPr/>
                    <a:lstStyle/>
                    <a:p>
                      <a:pPr marL="0" marR="0" lvl="0" indent="0" algn="ctr" defTabSz="914400" rtl="0" eaLnBrk="0" fontAlgn="base" latinLnBrk="0" hangingPunct="0">
                        <a:lnSpc>
                          <a:spcPct val="90000"/>
                        </a:lnSpc>
                        <a:spcBef>
                          <a:spcPct val="50000"/>
                        </a:spcBef>
                        <a:spcAft>
                          <a:spcPct val="0"/>
                        </a:spcAft>
                        <a:buClr>
                          <a:schemeClr val="tx2"/>
                        </a:buClr>
                        <a:buSzPct val="120000"/>
                        <a:buFontTx/>
                        <a:buNone/>
                        <a:tabLst/>
                      </a:pPr>
                      <a:r>
                        <a:rPr kumimoji="0" lang="en-US" sz="1400" b="0" i="0" u="none" strike="noStrike" cap="none" normalizeH="0" baseline="0">
                          <a:ln>
                            <a:noFill/>
                          </a:ln>
                          <a:solidFill>
                            <a:schemeClr val="tx1"/>
                          </a:solidFill>
                          <a:effectLst/>
                          <a:latin typeface="Arial" charset="0"/>
                        </a:rPr>
                        <a:t>Kevin Barrett</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0C0C0"/>
                    </a:solidFill>
                  </a:tcPr>
                </a:tc>
                <a:tc>
                  <a:txBody>
                    <a:bodyPr/>
                    <a:lstStyle/>
                    <a:p>
                      <a:pPr marL="0" marR="0" lvl="0" indent="0" algn="ctr" defTabSz="914400" rtl="0" eaLnBrk="0" fontAlgn="base" latinLnBrk="0" hangingPunct="0">
                        <a:lnSpc>
                          <a:spcPct val="90000"/>
                        </a:lnSpc>
                        <a:spcBef>
                          <a:spcPct val="50000"/>
                        </a:spcBef>
                        <a:spcAft>
                          <a:spcPct val="0"/>
                        </a:spcAft>
                        <a:buClr>
                          <a:schemeClr val="tx2"/>
                        </a:buClr>
                        <a:buSzPct val="120000"/>
                        <a:buFontTx/>
                        <a:buNone/>
                        <a:tabLst/>
                      </a:pPr>
                      <a:r>
                        <a:rPr kumimoji="0" lang="en-US" sz="1400" b="0" i="0" u="none" strike="noStrike" cap="none" normalizeH="0" baseline="0">
                          <a:ln>
                            <a:noFill/>
                          </a:ln>
                          <a:solidFill>
                            <a:schemeClr val="tx1"/>
                          </a:solidFill>
                          <a:effectLst/>
                          <a:latin typeface="Arial" charset="0"/>
                        </a:rPr>
                        <a:t>05/25/2010</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0C0C0"/>
                    </a:solidFill>
                  </a:tcPr>
                </a:tc>
              </a:tr>
              <a:tr h="295275">
                <a:tc>
                  <a:txBody>
                    <a:bodyPr/>
                    <a:lstStyle/>
                    <a:p>
                      <a:pPr marL="0" marR="0" lvl="0" indent="0" algn="l" defTabSz="914400" rtl="0" eaLnBrk="0" fontAlgn="base" latinLnBrk="0" hangingPunct="0">
                        <a:lnSpc>
                          <a:spcPct val="90000"/>
                        </a:lnSpc>
                        <a:spcBef>
                          <a:spcPct val="50000"/>
                        </a:spcBef>
                        <a:spcAft>
                          <a:spcPct val="0"/>
                        </a:spcAft>
                        <a:buClr>
                          <a:schemeClr val="tx2"/>
                        </a:buClr>
                        <a:buSzPct val="120000"/>
                        <a:buFontTx/>
                        <a:buNone/>
                        <a:tabLst/>
                      </a:pPr>
                      <a:endParaRPr kumimoji="0" lang="en-US" sz="1400" b="0" i="0" u="none" strike="noStrike" cap="none" normalizeH="0" baseline="0">
                        <a:ln>
                          <a:noFill/>
                        </a:ln>
                        <a:solidFill>
                          <a:schemeClr val="tx1"/>
                        </a:solidFill>
                        <a:effectLst/>
                        <a:latin typeface="Arial"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AEAEA"/>
                    </a:solidFill>
                  </a:tcPr>
                </a:tc>
                <a:tc>
                  <a:txBody>
                    <a:bodyPr/>
                    <a:lstStyle/>
                    <a:p>
                      <a:pPr marL="0" marR="0" lvl="0" indent="0" algn="ctr" defTabSz="914400" rtl="0" eaLnBrk="0" fontAlgn="base" latinLnBrk="0" hangingPunct="0">
                        <a:lnSpc>
                          <a:spcPct val="90000"/>
                        </a:lnSpc>
                        <a:spcBef>
                          <a:spcPct val="50000"/>
                        </a:spcBef>
                        <a:spcAft>
                          <a:spcPct val="0"/>
                        </a:spcAft>
                        <a:buClr>
                          <a:schemeClr val="tx2"/>
                        </a:buClr>
                        <a:buSzPct val="120000"/>
                        <a:buFontTx/>
                        <a:buNone/>
                        <a:tabLst/>
                      </a:pPr>
                      <a:r>
                        <a:rPr kumimoji="0" lang="en-US" sz="1400" b="0" i="0" u="none" strike="noStrike" cap="none" normalizeH="0" baseline="0">
                          <a:ln>
                            <a:noFill/>
                          </a:ln>
                          <a:solidFill>
                            <a:schemeClr val="tx1"/>
                          </a:solidFill>
                          <a:effectLst/>
                          <a:latin typeface="Arial" charset="0"/>
                        </a:rPr>
                        <a:t>Shaneela Malik</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AEAEA"/>
                    </a:solidFill>
                  </a:tcPr>
                </a:tc>
                <a:tc>
                  <a:txBody>
                    <a:bodyPr/>
                    <a:lstStyle/>
                    <a:p>
                      <a:pPr marL="0" marR="0" lvl="0" indent="0" algn="ctr" defTabSz="914400" rtl="0" eaLnBrk="0" fontAlgn="base" latinLnBrk="0" hangingPunct="0">
                        <a:lnSpc>
                          <a:spcPct val="90000"/>
                        </a:lnSpc>
                        <a:spcBef>
                          <a:spcPct val="50000"/>
                        </a:spcBef>
                        <a:spcAft>
                          <a:spcPct val="0"/>
                        </a:spcAft>
                        <a:buClr>
                          <a:schemeClr val="tx2"/>
                        </a:buClr>
                        <a:buSzPct val="120000"/>
                        <a:buFontTx/>
                        <a:buNone/>
                        <a:tabLst/>
                      </a:pPr>
                      <a:r>
                        <a:rPr kumimoji="0" lang="en-US" sz="1400" b="0" i="0" u="none" strike="noStrike" cap="none" normalizeH="0" baseline="0" dirty="0" smtClean="0">
                          <a:ln>
                            <a:noFill/>
                          </a:ln>
                          <a:solidFill>
                            <a:schemeClr val="tx1"/>
                          </a:solidFill>
                          <a:effectLst/>
                          <a:latin typeface="Arial" charset="0"/>
                        </a:rPr>
                        <a:t>6/12/2010</a:t>
                      </a:r>
                      <a:endParaRPr kumimoji="0" lang="en-US" sz="1400" b="0" i="0" u="none" strike="noStrike" cap="none" normalizeH="0" baseline="0" dirty="0">
                        <a:ln>
                          <a:noFill/>
                        </a:ln>
                        <a:solidFill>
                          <a:schemeClr val="tx1"/>
                        </a:solidFill>
                        <a:effectLst/>
                        <a:latin typeface="Arial"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AEAEA"/>
                    </a:solidFill>
                  </a:tcPr>
                </a:tc>
              </a:tr>
              <a:tr h="306388">
                <a:tc>
                  <a:txBody>
                    <a:bodyPr/>
                    <a:lstStyle/>
                    <a:p>
                      <a:pPr marL="0" marR="0" lvl="0" indent="0" algn="l" defTabSz="914400" rtl="0" eaLnBrk="0" fontAlgn="base" latinLnBrk="0" hangingPunct="0">
                        <a:lnSpc>
                          <a:spcPct val="90000"/>
                        </a:lnSpc>
                        <a:spcBef>
                          <a:spcPct val="50000"/>
                        </a:spcBef>
                        <a:spcAft>
                          <a:spcPct val="0"/>
                        </a:spcAft>
                        <a:buClr>
                          <a:schemeClr val="tx2"/>
                        </a:buClr>
                        <a:buSzPct val="120000"/>
                        <a:buFontTx/>
                        <a:buNone/>
                        <a:tabLst/>
                      </a:pPr>
                      <a:endParaRPr kumimoji="0" lang="en-US" sz="1400" b="0" i="0" u="none" strike="noStrike" cap="none" normalizeH="0" baseline="0">
                        <a:ln>
                          <a:noFill/>
                        </a:ln>
                        <a:solidFill>
                          <a:schemeClr val="tx1"/>
                        </a:solidFill>
                        <a:effectLst/>
                        <a:latin typeface="Arial"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0C0C0"/>
                    </a:solidFill>
                  </a:tcPr>
                </a:tc>
                <a:tc>
                  <a:txBody>
                    <a:bodyPr/>
                    <a:lstStyle/>
                    <a:p>
                      <a:pPr marL="0" marR="0" lvl="0" indent="0" algn="ctr" defTabSz="914400" rtl="0" eaLnBrk="0" fontAlgn="base" latinLnBrk="0" hangingPunct="0">
                        <a:lnSpc>
                          <a:spcPct val="90000"/>
                        </a:lnSpc>
                        <a:spcBef>
                          <a:spcPct val="50000"/>
                        </a:spcBef>
                        <a:spcAft>
                          <a:spcPct val="0"/>
                        </a:spcAft>
                        <a:buClr>
                          <a:schemeClr val="tx2"/>
                        </a:buClr>
                        <a:buSzPct val="120000"/>
                        <a:buFontTx/>
                        <a:buNone/>
                        <a:tabLst/>
                      </a:pPr>
                      <a:r>
                        <a:rPr kumimoji="0" lang="en-US" sz="1400" b="0" i="0" u="none" strike="noStrike" cap="none" normalizeH="0" baseline="0">
                          <a:ln>
                            <a:noFill/>
                          </a:ln>
                          <a:solidFill>
                            <a:schemeClr val="tx1"/>
                          </a:solidFill>
                          <a:effectLst/>
                          <a:latin typeface="Arial" charset="0"/>
                        </a:rPr>
                        <a:t>Andrew Southerland</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0C0C0"/>
                    </a:solidFill>
                  </a:tcPr>
                </a:tc>
                <a:tc>
                  <a:txBody>
                    <a:bodyPr/>
                    <a:lstStyle/>
                    <a:p>
                      <a:pPr marL="0" marR="0" lvl="0" indent="0" algn="ctr" defTabSz="914400" rtl="0" eaLnBrk="0" fontAlgn="base" latinLnBrk="0" hangingPunct="0">
                        <a:lnSpc>
                          <a:spcPct val="90000"/>
                        </a:lnSpc>
                        <a:spcBef>
                          <a:spcPct val="50000"/>
                        </a:spcBef>
                        <a:spcAft>
                          <a:spcPct val="0"/>
                        </a:spcAft>
                        <a:buClr>
                          <a:schemeClr val="tx2"/>
                        </a:buClr>
                        <a:buSzPct val="120000"/>
                        <a:buFontTx/>
                        <a:buNone/>
                        <a:tabLst/>
                      </a:pPr>
                      <a:r>
                        <a:rPr kumimoji="0" lang="en-US" sz="1400" b="0" i="0" u="none" strike="noStrike" cap="none" normalizeH="0" baseline="0">
                          <a:ln>
                            <a:noFill/>
                          </a:ln>
                          <a:solidFill>
                            <a:schemeClr val="tx1"/>
                          </a:solidFill>
                          <a:effectLst/>
                          <a:latin typeface="Arial" charset="0"/>
                        </a:rPr>
                        <a:t>Pending</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0C0C0"/>
                    </a:solidFill>
                  </a:tcPr>
                </a:tc>
              </a:tr>
              <a:tr h="227013">
                <a:tc>
                  <a:txBody>
                    <a:bodyPr/>
                    <a:lstStyle/>
                    <a:p>
                      <a:pPr marL="0" marR="0" lvl="0" indent="0" algn="l" defTabSz="914400" rtl="0" eaLnBrk="0" fontAlgn="base" latinLnBrk="0" hangingPunct="0">
                        <a:lnSpc>
                          <a:spcPct val="90000"/>
                        </a:lnSpc>
                        <a:spcBef>
                          <a:spcPct val="50000"/>
                        </a:spcBef>
                        <a:spcAft>
                          <a:spcPct val="0"/>
                        </a:spcAft>
                        <a:buClr>
                          <a:schemeClr val="tx2"/>
                        </a:buClr>
                        <a:buSzPct val="120000"/>
                        <a:buFontTx/>
                        <a:buNone/>
                        <a:tabLst/>
                      </a:pPr>
                      <a:r>
                        <a:rPr kumimoji="0" lang="en-US" sz="1400" b="0" i="0" u="none" strike="noStrike" cap="none" normalizeH="0" baseline="0">
                          <a:ln>
                            <a:noFill/>
                          </a:ln>
                          <a:solidFill>
                            <a:schemeClr val="tx1"/>
                          </a:solidFill>
                          <a:effectLst/>
                          <a:latin typeface="Arial" charset="0"/>
                        </a:rPr>
                        <a:t>GCNKSS</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AEAEA"/>
                    </a:solidFill>
                  </a:tcPr>
                </a:tc>
                <a:tc>
                  <a:txBody>
                    <a:bodyPr/>
                    <a:lstStyle/>
                    <a:p>
                      <a:pPr marL="0" marR="0" lvl="0" indent="0" algn="ctr" defTabSz="914400" rtl="0" eaLnBrk="0" fontAlgn="base" latinLnBrk="0" hangingPunct="0">
                        <a:lnSpc>
                          <a:spcPct val="90000"/>
                        </a:lnSpc>
                        <a:spcBef>
                          <a:spcPct val="50000"/>
                        </a:spcBef>
                        <a:spcAft>
                          <a:spcPct val="0"/>
                        </a:spcAft>
                        <a:buClr>
                          <a:schemeClr val="tx2"/>
                        </a:buClr>
                        <a:buSzPct val="120000"/>
                        <a:buFontTx/>
                        <a:buNone/>
                        <a:tabLst/>
                      </a:pPr>
                      <a:r>
                        <a:rPr kumimoji="0" lang="en-US" sz="1400" b="0" i="0" u="none" strike="noStrike" cap="none" normalizeH="0" baseline="0">
                          <a:ln>
                            <a:noFill/>
                          </a:ln>
                          <a:solidFill>
                            <a:schemeClr val="tx1"/>
                          </a:solidFill>
                          <a:effectLst/>
                          <a:latin typeface="Arial" charset="0"/>
                        </a:rPr>
                        <a:t>Daniel Woo</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AEAEA"/>
                    </a:solidFill>
                  </a:tcPr>
                </a:tc>
                <a:tc>
                  <a:txBody>
                    <a:bodyPr/>
                    <a:lstStyle/>
                    <a:p>
                      <a:pPr marL="0" marR="0" lvl="0" indent="0" algn="ctr" defTabSz="914400" rtl="0" eaLnBrk="0" fontAlgn="base" latinLnBrk="0" hangingPunct="0">
                        <a:lnSpc>
                          <a:spcPct val="90000"/>
                        </a:lnSpc>
                        <a:spcBef>
                          <a:spcPct val="50000"/>
                        </a:spcBef>
                        <a:spcAft>
                          <a:spcPct val="0"/>
                        </a:spcAft>
                        <a:buClr>
                          <a:schemeClr val="tx2"/>
                        </a:buClr>
                        <a:buSzPct val="120000"/>
                        <a:buFontTx/>
                        <a:buNone/>
                        <a:tabLst/>
                      </a:pPr>
                      <a:r>
                        <a:rPr kumimoji="0" lang="en-US" sz="1400" b="0" i="0" u="none" strike="noStrike" cap="none" normalizeH="0" baseline="0">
                          <a:ln>
                            <a:noFill/>
                          </a:ln>
                          <a:solidFill>
                            <a:schemeClr val="tx1"/>
                          </a:solidFill>
                          <a:effectLst/>
                          <a:latin typeface="Arial" charset="0"/>
                        </a:rPr>
                        <a:t>05/01/2010</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AEAEA"/>
                    </a:solidFill>
                  </a:tcPr>
                </a:tc>
              </a:tr>
              <a:tr h="325438">
                <a:tc>
                  <a:txBody>
                    <a:bodyPr/>
                    <a:lstStyle/>
                    <a:p>
                      <a:pPr marL="0" marR="0" lvl="0" indent="0" algn="l" defTabSz="914400" rtl="0" eaLnBrk="0" fontAlgn="base" latinLnBrk="0" hangingPunct="0">
                        <a:lnSpc>
                          <a:spcPct val="90000"/>
                        </a:lnSpc>
                        <a:spcBef>
                          <a:spcPct val="50000"/>
                        </a:spcBef>
                        <a:spcAft>
                          <a:spcPct val="0"/>
                        </a:spcAft>
                        <a:buClr>
                          <a:schemeClr val="tx2"/>
                        </a:buClr>
                        <a:buSzPct val="120000"/>
                        <a:buFontTx/>
                        <a:buNone/>
                        <a:tabLst/>
                      </a:pPr>
                      <a:r>
                        <a:rPr kumimoji="0" lang="en-US" sz="1400" b="0" i="0" u="none" strike="noStrike" cap="none" normalizeH="0" baseline="0">
                          <a:ln>
                            <a:noFill/>
                          </a:ln>
                          <a:solidFill>
                            <a:schemeClr val="tx1"/>
                          </a:solidFill>
                          <a:effectLst/>
                          <a:latin typeface="Arial" charset="0"/>
                        </a:rPr>
                        <a:t>NOMAS</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0C0C0"/>
                    </a:solidFill>
                  </a:tcPr>
                </a:tc>
                <a:tc>
                  <a:txBody>
                    <a:bodyPr/>
                    <a:lstStyle/>
                    <a:p>
                      <a:pPr marL="0" marR="0" lvl="0" indent="0" algn="ctr" defTabSz="914400" rtl="0" eaLnBrk="0" fontAlgn="base" latinLnBrk="0" hangingPunct="0">
                        <a:lnSpc>
                          <a:spcPct val="90000"/>
                        </a:lnSpc>
                        <a:spcBef>
                          <a:spcPct val="50000"/>
                        </a:spcBef>
                        <a:spcAft>
                          <a:spcPct val="0"/>
                        </a:spcAft>
                        <a:buClr>
                          <a:schemeClr val="tx2"/>
                        </a:buClr>
                        <a:buSzPct val="120000"/>
                        <a:buFontTx/>
                        <a:buNone/>
                        <a:tabLst/>
                      </a:pPr>
                      <a:r>
                        <a:rPr kumimoji="0" lang="en-US" sz="1400" b="0" i="0" u="none" strike="noStrike" cap="none" normalizeH="0" baseline="0">
                          <a:ln>
                            <a:noFill/>
                          </a:ln>
                          <a:solidFill>
                            <a:schemeClr val="tx1"/>
                          </a:solidFill>
                          <a:effectLst/>
                          <a:latin typeface="Arial" charset="0"/>
                        </a:rPr>
                        <a:t>Michael Katenelson</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0C0C0"/>
                    </a:solidFill>
                  </a:tcPr>
                </a:tc>
                <a:tc>
                  <a:txBody>
                    <a:bodyPr/>
                    <a:lstStyle/>
                    <a:p>
                      <a:pPr marL="0" marR="0" lvl="0" indent="0" algn="ctr" defTabSz="914400" rtl="0" eaLnBrk="0" fontAlgn="base" latinLnBrk="0" hangingPunct="0">
                        <a:lnSpc>
                          <a:spcPct val="90000"/>
                        </a:lnSpc>
                        <a:spcBef>
                          <a:spcPct val="50000"/>
                        </a:spcBef>
                        <a:spcAft>
                          <a:spcPct val="0"/>
                        </a:spcAft>
                        <a:buClr>
                          <a:schemeClr val="tx2"/>
                        </a:buClr>
                        <a:buSzPct val="120000"/>
                        <a:buFontTx/>
                        <a:buNone/>
                        <a:tabLst/>
                      </a:pPr>
                      <a:r>
                        <a:rPr kumimoji="0" lang="en-US" sz="1400" b="0" i="0" u="none" strike="noStrike" cap="none" normalizeH="0" baseline="0">
                          <a:ln>
                            <a:noFill/>
                          </a:ln>
                          <a:solidFill>
                            <a:schemeClr val="tx1"/>
                          </a:solidFill>
                          <a:effectLst/>
                          <a:latin typeface="Arial" charset="0"/>
                        </a:rPr>
                        <a:t>05/03/2010</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0C0C0"/>
                    </a:solidFill>
                  </a:tcPr>
                </a:tc>
              </a:tr>
              <a:tr h="304800">
                <a:tc>
                  <a:txBody>
                    <a:bodyPr/>
                    <a:lstStyle/>
                    <a:p>
                      <a:pPr marL="0" marR="0" lvl="0" indent="0" algn="l" defTabSz="914400" rtl="0" eaLnBrk="0" fontAlgn="base" latinLnBrk="0" hangingPunct="0">
                        <a:lnSpc>
                          <a:spcPct val="90000"/>
                        </a:lnSpc>
                        <a:spcBef>
                          <a:spcPct val="50000"/>
                        </a:spcBef>
                        <a:spcAft>
                          <a:spcPct val="0"/>
                        </a:spcAft>
                        <a:buClr>
                          <a:schemeClr val="tx2"/>
                        </a:buClr>
                        <a:buSzPct val="120000"/>
                        <a:buFontTx/>
                        <a:buNone/>
                        <a:tabLst/>
                      </a:pPr>
                      <a:r>
                        <a:rPr kumimoji="0" lang="en-US" sz="1400" b="0" i="0" u="none" strike="noStrike" cap="none" normalizeH="0" baseline="0">
                          <a:ln>
                            <a:noFill/>
                          </a:ln>
                          <a:solidFill>
                            <a:schemeClr val="tx1"/>
                          </a:solidFill>
                          <a:effectLst/>
                          <a:latin typeface="Arial" charset="0"/>
                        </a:rPr>
                        <a:t>REGARDS</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AEAEA"/>
                    </a:solidFill>
                  </a:tcPr>
                </a:tc>
                <a:tc>
                  <a:txBody>
                    <a:bodyPr/>
                    <a:lstStyle/>
                    <a:p>
                      <a:pPr marL="0" marR="0" lvl="0" indent="0" algn="ctr" defTabSz="914400" rtl="0" eaLnBrk="0" fontAlgn="base" latinLnBrk="0" hangingPunct="0">
                        <a:lnSpc>
                          <a:spcPct val="90000"/>
                        </a:lnSpc>
                        <a:spcBef>
                          <a:spcPct val="50000"/>
                        </a:spcBef>
                        <a:spcAft>
                          <a:spcPct val="0"/>
                        </a:spcAft>
                        <a:buClr>
                          <a:schemeClr val="tx2"/>
                        </a:buClr>
                        <a:buSzPct val="120000"/>
                        <a:buFontTx/>
                        <a:buNone/>
                        <a:tabLst/>
                      </a:pPr>
                      <a:r>
                        <a:rPr kumimoji="0" lang="en-US" sz="1400" b="0" i="0" u="none" strike="noStrike" cap="none" normalizeH="0" baseline="0">
                          <a:ln>
                            <a:noFill/>
                          </a:ln>
                          <a:solidFill>
                            <a:schemeClr val="tx1"/>
                          </a:solidFill>
                          <a:effectLst/>
                          <a:latin typeface="Arial" charset="0"/>
                        </a:rPr>
                        <a:t>David Rhodes</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AEAEA"/>
                    </a:solidFill>
                  </a:tcPr>
                </a:tc>
                <a:tc>
                  <a:txBody>
                    <a:bodyPr/>
                    <a:lstStyle/>
                    <a:p>
                      <a:pPr marL="0" marR="0" lvl="0" indent="0" algn="ctr" defTabSz="914400" rtl="0" eaLnBrk="0" fontAlgn="base" latinLnBrk="0" hangingPunct="0">
                        <a:lnSpc>
                          <a:spcPct val="90000"/>
                        </a:lnSpc>
                        <a:spcBef>
                          <a:spcPct val="50000"/>
                        </a:spcBef>
                        <a:spcAft>
                          <a:spcPct val="0"/>
                        </a:spcAft>
                        <a:buClr>
                          <a:schemeClr val="tx2"/>
                        </a:buClr>
                        <a:buSzPct val="120000"/>
                        <a:buFontTx/>
                        <a:buNone/>
                        <a:tabLst/>
                      </a:pPr>
                      <a:r>
                        <a:rPr kumimoji="0" lang="en-US" sz="1400" b="0" i="0" u="none" strike="noStrike" cap="none" normalizeH="0" baseline="0" dirty="0" smtClean="0">
                          <a:ln>
                            <a:noFill/>
                          </a:ln>
                          <a:solidFill>
                            <a:schemeClr val="tx1"/>
                          </a:solidFill>
                          <a:effectLst/>
                          <a:latin typeface="Arial" charset="0"/>
                        </a:rPr>
                        <a:t>6/10/10</a:t>
                      </a:r>
                      <a:endParaRPr kumimoji="0" lang="en-US" sz="1400" b="0" i="0" u="none" strike="noStrike" cap="none" normalizeH="0" baseline="0" dirty="0">
                        <a:ln>
                          <a:noFill/>
                        </a:ln>
                        <a:solidFill>
                          <a:schemeClr val="tx1"/>
                        </a:solidFill>
                        <a:effectLst/>
                        <a:latin typeface="Arial"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AEAEA"/>
                    </a:solidFill>
                  </a:tcPr>
                </a:tc>
              </a:tr>
              <a:tr h="306388">
                <a:tc>
                  <a:txBody>
                    <a:bodyPr/>
                    <a:lstStyle/>
                    <a:p>
                      <a:pPr marL="0" marR="0" lvl="0" indent="0" algn="l" defTabSz="914400" rtl="0" eaLnBrk="0" fontAlgn="base" latinLnBrk="0" hangingPunct="0">
                        <a:lnSpc>
                          <a:spcPct val="90000"/>
                        </a:lnSpc>
                        <a:spcBef>
                          <a:spcPct val="50000"/>
                        </a:spcBef>
                        <a:spcAft>
                          <a:spcPct val="0"/>
                        </a:spcAft>
                        <a:buClr>
                          <a:schemeClr val="tx2"/>
                        </a:buClr>
                        <a:buSzPct val="120000"/>
                        <a:buFontTx/>
                        <a:buNone/>
                        <a:tabLst/>
                      </a:pPr>
                      <a:endParaRPr kumimoji="0" lang="en-US" sz="1400" b="0" i="0" u="none" strike="noStrike" cap="none" normalizeH="0" baseline="0">
                        <a:ln>
                          <a:noFill/>
                        </a:ln>
                        <a:solidFill>
                          <a:schemeClr val="tx1"/>
                        </a:solidFill>
                        <a:effectLst/>
                        <a:latin typeface="Arial"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0C0C0"/>
                    </a:solidFill>
                  </a:tcPr>
                </a:tc>
                <a:tc>
                  <a:txBody>
                    <a:bodyPr/>
                    <a:lstStyle/>
                    <a:p>
                      <a:pPr marL="0" marR="0" lvl="0" indent="0" algn="ctr" defTabSz="914400" rtl="0" eaLnBrk="0" fontAlgn="base" latinLnBrk="0" hangingPunct="0">
                        <a:lnSpc>
                          <a:spcPct val="90000"/>
                        </a:lnSpc>
                        <a:spcBef>
                          <a:spcPct val="50000"/>
                        </a:spcBef>
                        <a:spcAft>
                          <a:spcPct val="0"/>
                        </a:spcAft>
                        <a:buClr>
                          <a:schemeClr val="tx2"/>
                        </a:buClr>
                        <a:buSzPct val="120000"/>
                        <a:buFontTx/>
                        <a:buNone/>
                        <a:tabLst/>
                      </a:pPr>
                      <a:r>
                        <a:rPr kumimoji="0" lang="en-US" sz="1400" b="0" i="0" u="none" strike="noStrike" cap="none" normalizeH="0" baseline="0">
                          <a:ln>
                            <a:noFill/>
                          </a:ln>
                          <a:solidFill>
                            <a:schemeClr val="tx1"/>
                          </a:solidFill>
                          <a:effectLst/>
                          <a:latin typeface="Arial" charset="0"/>
                        </a:rPr>
                        <a:t>Neha Saraf</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0C0C0"/>
                    </a:solidFill>
                  </a:tcPr>
                </a:tc>
                <a:tc>
                  <a:txBody>
                    <a:bodyPr/>
                    <a:lstStyle/>
                    <a:p>
                      <a:pPr marL="0" marR="0" lvl="0" indent="0" algn="ctr" defTabSz="914400" rtl="0" eaLnBrk="0" fontAlgn="base" latinLnBrk="0" hangingPunct="0">
                        <a:lnSpc>
                          <a:spcPct val="90000"/>
                        </a:lnSpc>
                        <a:spcBef>
                          <a:spcPct val="50000"/>
                        </a:spcBef>
                        <a:spcAft>
                          <a:spcPct val="0"/>
                        </a:spcAft>
                        <a:buClr>
                          <a:schemeClr val="tx2"/>
                        </a:buClr>
                        <a:buSzPct val="120000"/>
                        <a:buFontTx/>
                        <a:buNone/>
                        <a:tabLst/>
                      </a:pPr>
                      <a:r>
                        <a:rPr kumimoji="0" lang="en-US" sz="1400" b="0" i="0" u="none" strike="noStrike" cap="none" normalizeH="0" baseline="0" dirty="0" smtClean="0">
                          <a:ln>
                            <a:noFill/>
                          </a:ln>
                          <a:solidFill>
                            <a:schemeClr val="tx1"/>
                          </a:solidFill>
                          <a:effectLst/>
                          <a:latin typeface="Arial" charset="0"/>
                        </a:rPr>
                        <a:t>6/10/10</a:t>
                      </a:r>
                      <a:endParaRPr kumimoji="0" lang="en-US" sz="1400" b="0" i="0" u="none" strike="noStrike" cap="none" normalizeH="0" baseline="0" dirty="0">
                        <a:ln>
                          <a:noFill/>
                        </a:ln>
                        <a:solidFill>
                          <a:schemeClr val="tx1"/>
                        </a:solidFill>
                        <a:effectLst/>
                        <a:latin typeface="Arial"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0C0C0"/>
                    </a:solidFill>
                  </a:tcPr>
                </a:tc>
              </a:tr>
              <a:tr h="306388">
                <a:tc>
                  <a:txBody>
                    <a:bodyPr/>
                    <a:lstStyle/>
                    <a:p>
                      <a:pPr marL="0" marR="0" lvl="0" indent="0" algn="l" defTabSz="914400" rtl="0" eaLnBrk="0" fontAlgn="base" latinLnBrk="0" hangingPunct="0">
                        <a:lnSpc>
                          <a:spcPct val="90000"/>
                        </a:lnSpc>
                        <a:spcBef>
                          <a:spcPct val="50000"/>
                        </a:spcBef>
                        <a:spcAft>
                          <a:spcPct val="0"/>
                        </a:spcAft>
                        <a:buClr>
                          <a:schemeClr val="tx2"/>
                        </a:buClr>
                        <a:buSzPct val="120000"/>
                        <a:buFontTx/>
                        <a:buNone/>
                        <a:tabLst/>
                      </a:pPr>
                      <a:r>
                        <a:rPr kumimoji="0" lang="en-US" sz="1400" b="0" i="0" u="none" strike="noStrike" cap="none" normalizeH="0" baseline="0">
                          <a:ln>
                            <a:noFill/>
                          </a:ln>
                          <a:solidFill>
                            <a:schemeClr val="tx1"/>
                          </a:solidFill>
                          <a:effectLst/>
                          <a:latin typeface="Arial" charset="0"/>
                        </a:rPr>
                        <a:t>WHI</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AEAEA"/>
                    </a:solidFill>
                  </a:tcPr>
                </a:tc>
                <a:tc>
                  <a:txBody>
                    <a:bodyPr/>
                    <a:lstStyle/>
                    <a:p>
                      <a:pPr marL="0" marR="0" lvl="0" indent="0" algn="ctr" defTabSz="914400" rtl="0" eaLnBrk="0" fontAlgn="base" latinLnBrk="0" hangingPunct="0">
                        <a:lnSpc>
                          <a:spcPct val="90000"/>
                        </a:lnSpc>
                        <a:spcBef>
                          <a:spcPct val="50000"/>
                        </a:spcBef>
                        <a:spcAft>
                          <a:spcPct val="0"/>
                        </a:spcAft>
                        <a:buClr>
                          <a:schemeClr val="tx2"/>
                        </a:buClr>
                        <a:buSzPct val="120000"/>
                        <a:buFontTx/>
                        <a:buNone/>
                        <a:tabLst/>
                      </a:pPr>
                      <a:r>
                        <a:rPr kumimoji="0" lang="en-US" sz="1400" b="0" i="0" u="none" strike="noStrike" cap="none" normalizeH="0" baseline="0">
                          <a:ln>
                            <a:noFill/>
                          </a:ln>
                          <a:solidFill>
                            <a:schemeClr val="tx1"/>
                          </a:solidFill>
                          <a:effectLst/>
                          <a:latin typeface="Arial" charset="0"/>
                        </a:rPr>
                        <a:t>Pending</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AEAEA"/>
                    </a:solidFill>
                  </a:tcPr>
                </a:tc>
                <a:tc>
                  <a:txBody>
                    <a:bodyPr/>
                    <a:lstStyle/>
                    <a:p>
                      <a:pPr marL="0" marR="0" lvl="0" indent="0" algn="ctr" defTabSz="914400" rtl="0" eaLnBrk="0" fontAlgn="base" latinLnBrk="0" hangingPunct="0">
                        <a:lnSpc>
                          <a:spcPct val="90000"/>
                        </a:lnSpc>
                        <a:spcBef>
                          <a:spcPct val="50000"/>
                        </a:spcBef>
                        <a:spcAft>
                          <a:spcPct val="0"/>
                        </a:spcAft>
                        <a:buClr>
                          <a:schemeClr val="tx2"/>
                        </a:buClr>
                        <a:buSzPct val="120000"/>
                        <a:buFontTx/>
                        <a:buNone/>
                        <a:tabLst/>
                      </a:pPr>
                      <a:r>
                        <a:rPr kumimoji="0" lang="en-US" sz="1400" b="0" i="0" u="none" strike="noStrike" cap="none" normalizeH="0" baseline="0" dirty="0" smtClean="0">
                          <a:ln>
                            <a:noFill/>
                          </a:ln>
                          <a:solidFill>
                            <a:schemeClr val="tx1"/>
                          </a:solidFill>
                          <a:effectLst/>
                          <a:latin typeface="Arial" charset="0"/>
                        </a:rPr>
                        <a:t>6/10/10</a:t>
                      </a:r>
                      <a:endParaRPr kumimoji="0" lang="en-US" sz="1400" b="0" i="0" u="none" strike="noStrike" cap="none" normalizeH="0" baseline="0" dirty="0">
                        <a:ln>
                          <a:noFill/>
                        </a:ln>
                        <a:solidFill>
                          <a:schemeClr val="tx1"/>
                        </a:solidFill>
                        <a:effectLst/>
                        <a:latin typeface="Arial"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AEAEA"/>
                    </a:solidFill>
                  </a:tcPr>
                </a:tc>
              </a:tr>
              <a:tr h="306388">
                <a:tc>
                  <a:txBody>
                    <a:bodyPr/>
                    <a:lstStyle/>
                    <a:p>
                      <a:pPr marL="0" marR="0" lvl="0" indent="0" algn="l" defTabSz="914400" rtl="0" eaLnBrk="0" fontAlgn="base" latinLnBrk="0" hangingPunct="0">
                        <a:lnSpc>
                          <a:spcPct val="90000"/>
                        </a:lnSpc>
                        <a:spcBef>
                          <a:spcPct val="50000"/>
                        </a:spcBef>
                        <a:spcAft>
                          <a:spcPct val="0"/>
                        </a:spcAft>
                        <a:buClr>
                          <a:schemeClr val="tx2"/>
                        </a:buClr>
                        <a:buSzPct val="120000"/>
                        <a:buFontTx/>
                        <a:buNone/>
                        <a:tabLst/>
                      </a:pPr>
                      <a:r>
                        <a:rPr kumimoji="0" lang="en-US" sz="1400" b="0" i="0" u="none" strike="noStrike" cap="none" normalizeH="0" baseline="0">
                          <a:ln>
                            <a:noFill/>
                          </a:ln>
                          <a:solidFill>
                            <a:schemeClr val="tx1"/>
                          </a:solidFill>
                          <a:effectLst/>
                          <a:latin typeface="Arial" charset="0"/>
                        </a:rPr>
                        <a:t>MCISS</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0C0C0"/>
                    </a:solidFill>
                  </a:tcPr>
                </a:tc>
                <a:tc>
                  <a:txBody>
                    <a:bodyPr/>
                    <a:lstStyle/>
                    <a:p>
                      <a:pPr marL="0" marR="0" lvl="0" indent="0" algn="ctr" defTabSz="914400" rtl="0" eaLnBrk="0" fontAlgn="base" latinLnBrk="0" hangingPunct="0">
                        <a:lnSpc>
                          <a:spcPct val="90000"/>
                        </a:lnSpc>
                        <a:spcBef>
                          <a:spcPct val="50000"/>
                        </a:spcBef>
                        <a:spcAft>
                          <a:spcPct val="0"/>
                        </a:spcAft>
                        <a:buClr>
                          <a:schemeClr val="tx2"/>
                        </a:buClr>
                        <a:buSzPct val="120000"/>
                        <a:buFontTx/>
                        <a:buNone/>
                        <a:tabLst/>
                      </a:pPr>
                      <a:r>
                        <a:rPr kumimoji="0" lang="en-US" sz="1400" b="0" i="0" u="none" strike="noStrike" cap="none" normalizeH="0" baseline="0">
                          <a:ln>
                            <a:noFill/>
                          </a:ln>
                          <a:solidFill>
                            <a:schemeClr val="tx1"/>
                          </a:solidFill>
                          <a:effectLst/>
                          <a:latin typeface="Arial" charset="0"/>
                        </a:rPr>
                        <a:t>Pending</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0C0C0"/>
                    </a:solidFill>
                  </a:tcPr>
                </a:tc>
                <a:tc>
                  <a:txBody>
                    <a:bodyPr/>
                    <a:lstStyle/>
                    <a:p>
                      <a:pPr marL="0" marR="0" lvl="0" indent="0" algn="ctr" defTabSz="914400" rtl="0" eaLnBrk="0" fontAlgn="base" latinLnBrk="0" hangingPunct="0">
                        <a:lnSpc>
                          <a:spcPct val="90000"/>
                        </a:lnSpc>
                        <a:spcBef>
                          <a:spcPct val="50000"/>
                        </a:spcBef>
                        <a:spcAft>
                          <a:spcPct val="0"/>
                        </a:spcAft>
                        <a:buClr>
                          <a:schemeClr val="tx2"/>
                        </a:buClr>
                        <a:buSzPct val="120000"/>
                        <a:buFontTx/>
                        <a:buNone/>
                        <a:tabLst/>
                      </a:pPr>
                      <a:r>
                        <a:rPr kumimoji="0" lang="en-US" sz="1400" b="0" i="0" u="none" strike="noStrike" cap="none" normalizeH="0" baseline="0" dirty="0" smtClean="0">
                          <a:ln>
                            <a:noFill/>
                          </a:ln>
                          <a:solidFill>
                            <a:schemeClr val="tx1"/>
                          </a:solidFill>
                          <a:effectLst/>
                          <a:latin typeface="Arial" charset="0"/>
                        </a:rPr>
                        <a:t>6/09/10</a:t>
                      </a:r>
                      <a:endParaRPr kumimoji="0" lang="en-US" sz="1400" b="0" i="0" u="none" strike="noStrike" cap="none" normalizeH="0" baseline="0" dirty="0">
                        <a:ln>
                          <a:noFill/>
                        </a:ln>
                        <a:solidFill>
                          <a:schemeClr val="tx1"/>
                        </a:solidFill>
                        <a:effectLst/>
                        <a:latin typeface="Arial"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0C0C0"/>
                    </a:solidFill>
                  </a:tcPr>
                </a:tc>
              </a:tr>
            </a:tbl>
          </a:graphicData>
        </a:graphic>
      </p:graphicFrame>
    </p:spTree>
  </p:cSld>
  <p:clrMapOvr>
    <a:masterClrMapping/>
  </p:clrMapOv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1986" name="Rectangle 2"/>
          <p:cNvSpPr>
            <a:spLocks noGrp="1" noChangeArrowheads="1"/>
          </p:cNvSpPr>
          <p:nvPr>
            <p:ph type="ctrTitle"/>
          </p:nvPr>
        </p:nvSpPr>
        <p:spPr>
          <a:xfrm>
            <a:off x="685800" y="2743200"/>
            <a:ext cx="7772400" cy="1143000"/>
          </a:xfrm>
        </p:spPr>
        <p:txBody>
          <a:bodyPr/>
          <a:lstStyle/>
          <a:p>
            <a:pPr eaLnBrk="1" hangingPunct="1"/>
            <a:r>
              <a:rPr lang="en-US"/>
              <a:t>http://ccs.martinos.org</a:t>
            </a: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22530" name="Picture 2"/>
          <p:cNvPicPr>
            <a:picLocks noChangeAspect="1" noChangeArrowheads="1"/>
          </p:cNvPicPr>
          <p:nvPr/>
        </p:nvPicPr>
        <p:blipFill>
          <a:blip r:embed="rId2"/>
          <a:srcRect l="9401" t="16814" r="10834" b="30664"/>
          <a:stretch>
            <a:fillRect/>
          </a:stretch>
        </p:blipFill>
        <p:spPr bwMode="auto">
          <a:xfrm>
            <a:off x="0" y="1020763"/>
            <a:ext cx="9144000" cy="481647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23554" name="Picture 2"/>
          <p:cNvPicPr>
            <a:picLocks noChangeAspect="1" noChangeArrowheads="1"/>
          </p:cNvPicPr>
          <p:nvPr/>
        </p:nvPicPr>
        <p:blipFill>
          <a:blip r:embed="rId2"/>
          <a:srcRect l="8815" t="23503" r="10001" b="19043"/>
          <a:stretch>
            <a:fillRect/>
          </a:stretch>
        </p:blipFill>
        <p:spPr bwMode="auto">
          <a:xfrm>
            <a:off x="0" y="857250"/>
            <a:ext cx="9144000" cy="517683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24578" name="Picture 2"/>
          <p:cNvPicPr>
            <a:picLocks noChangeAspect="1" noChangeArrowheads="1"/>
          </p:cNvPicPr>
          <p:nvPr/>
        </p:nvPicPr>
        <p:blipFill>
          <a:blip r:embed="rId2"/>
          <a:srcRect l="7829" t="14000" r="8841" b="26250"/>
          <a:stretch>
            <a:fillRect/>
          </a:stretch>
        </p:blipFill>
        <p:spPr bwMode="auto">
          <a:xfrm>
            <a:off x="20638" y="873125"/>
            <a:ext cx="9123362" cy="5286375"/>
          </a:xfrm>
          <a:prstGeom prst="rect">
            <a:avLst/>
          </a:prstGeom>
          <a:noFill/>
          <a:ln w="9525">
            <a:noFill/>
            <a:miter lim="800000"/>
            <a:headEnd/>
            <a:tailEnd/>
          </a:ln>
        </p:spPr>
      </p:pic>
      <p:sp>
        <p:nvSpPr>
          <p:cNvPr id="18435" name="AutoShape 3">
            <a:hlinkClick r:id="" action="ppaction://hlinkshowjump?jump=lastslide"/>
          </p:cNvPr>
          <p:cNvSpPr>
            <a:spLocks noChangeArrowheads="1"/>
          </p:cNvSpPr>
          <p:nvPr/>
        </p:nvSpPr>
        <p:spPr bwMode="auto">
          <a:xfrm rot="-3000000">
            <a:off x="4374357" y="4879181"/>
            <a:ext cx="395288" cy="231775"/>
          </a:xfrm>
          <a:prstGeom prst="rightArrow">
            <a:avLst>
              <a:gd name="adj1" fmla="val 50000"/>
              <a:gd name="adj2" fmla="val 42637"/>
            </a:avLst>
          </a:prstGeom>
          <a:solidFill>
            <a:srgbClr val="CC0000"/>
          </a:solidFill>
          <a:ln w="9525">
            <a:solidFill>
              <a:schemeClr val="tx1"/>
            </a:solidFill>
            <a:miter lim="800000"/>
            <a:headEnd/>
            <a:tailEnd/>
          </a:ln>
        </p:spPr>
        <p:txBody>
          <a:bodyPr wrap="none" anchor="ctr">
            <a:prstTxWarp prst="textNoShape">
              <a:avLst/>
            </a:prstTxWarp>
          </a:bodyPr>
          <a:lstStyle/>
          <a:p>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8435"/>
                                        </p:tgtEl>
                                        <p:attrNameLst>
                                          <p:attrName>style.visibility</p:attrName>
                                        </p:attrNameLst>
                                      </p:cBhvr>
                                      <p:to>
                                        <p:strVal val="visible"/>
                                      </p:to>
                                    </p:set>
                                    <p:animEffect transition="in" filter="blinds(horizontal)">
                                      <p:cBhvr>
                                        <p:cTn id="7" dur="500"/>
                                        <p:tgtEl>
                                          <p:spTgt spid="184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435" grpId="0" animBg="1"/>
    </p:bldLst>
  </p:timing>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25602" name="Picture 2"/>
          <p:cNvPicPr>
            <a:picLocks noChangeAspect="1" noChangeArrowheads="1"/>
          </p:cNvPicPr>
          <p:nvPr/>
        </p:nvPicPr>
        <p:blipFill>
          <a:blip r:embed="rId2"/>
          <a:srcRect l="8359" t="12399" r="20157" b="48801"/>
          <a:stretch>
            <a:fillRect/>
          </a:stretch>
        </p:blipFill>
        <p:spPr bwMode="auto">
          <a:xfrm>
            <a:off x="0" y="1022350"/>
            <a:ext cx="9144000" cy="3876675"/>
          </a:xfrm>
          <a:prstGeom prst="rect">
            <a:avLst/>
          </a:prstGeom>
          <a:noFill/>
          <a:ln w="9525">
            <a:noFill/>
            <a:miter lim="800000"/>
            <a:headEnd/>
            <a:tailEnd/>
          </a:ln>
        </p:spPr>
      </p:pic>
      <p:sp>
        <p:nvSpPr>
          <p:cNvPr id="19459" name="AutoShape 3">
            <a:hlinkClick r:id="" action="ppaction://hlinkshowjump?jump=lastslide"/>
          </p:cNvPr>
          <p:cNvSpPr>
            <a:spLocks noChangeArrowheads="1"/>
          </p:cNvSpPr>
          <p:nvPr/>
        </p:nvSpPr>
        <p:spPr bwMode="auto">
          <a:xfrm rot="-3000000">
            <a:off x="3801269" y="4515644"/>
            <a:ext cx="395287" cy="231775"/>
          </a:xfrm>
          <a:prstGeom prst="rightArrow">
            <a:avLst>
              <a:gd name="adj1" fmla="val 50000"/>
              <a:gd name="adj2" fmla="val 42637"/>
            </a:avLst>
          </a:prstGeom>
          <a:solidFill>
            <a:srgbClr val="CC0000"/>
          </a:solidFill>
          <a:ln w="9525">
            <a:solidFill>
              <a:schemeClr val="tx1"/>
            </a:solidFill>
            <a:miter lim="800000"/>
            <a:headEnd/>
            <a:tailEnd/>
          </a:ln>
        </p:spPr>
        <p:txBody>
          <a:bodyPr wrap="none" anchor="ctr">
            <a:prstTxWarp prst="textNoShape">
              <a:avLst/>
            </a:prstTxWarp>
          </a:bodyPr>
          <a:lstStyle/>
          <a:p>
            <a:endParaRPr lang="en-US"/>
          </a:p>
        </p:txBody>
      </p:sp>
      <p:pic>
        <p:nvPicPr>
          <p:cNvPr id="19460" name="Picture 4"/>
          <p:cNvPicPr>
            <a:picLocks noChangeAspect="1" noChangeArrowheads="1"/>
          </p:cNvPicPr>
          <p:nvPr/>
        </p:nvPicPr>
        <p:blipFill>
          <a:blip r:embed="rId3"/>
          <a:srcRect l="49268" t="41536" r="35095" b="42755"/>
          <a:stretch>
            <a:fillRect/>
          </a:stretch>
        </p:blipFill>
        <p:spPr bwMode="auto">
          <a:xfrm>
            <a:off x="4572000" y="3803650"/>
            <a:ext cx="3101975" cy="2493963"/>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19459"/>
                                        </p:tgtEl>
                                        <p:attrNameLst>
                                          <p:attrName>style.visibility</p:attrName>
                                        </p:attrNameLst>
                                      </p:cBhvr>
                                      <p:to>
                                        <p:strVal val="visible"/>
                                      </p:to>
                                    </p:set>
                                  </p:childTnLst>
                                </p:cTn>
                              </p:par>
                            </p:childTnLst>
                          </p:cTn>
                        </p:par>
                        <p:par>
                          <p:cTn id="7" fill="hold">
                            <p:stCondLst>
                              <p:cond delay="500"/>
                            </p:stCondLst>
                            <p:childTnLst>
                              <p:par>
                                <p:cTn id="8" presetID="1" presetClass="entr" presetSubtype="0" fill="hold" nodeType="afterEffect">
                                  <p:stCondLst>
                                    <p:cond delay="0"/>
                                  </p:stCondLst>
                                  <p:childTnLst>
                                    <p:set>
                                      <p:cBhvr>
                                        <p:cTn id="9" dur="1" fill="hold">
                                          <p:stCondLst>
                                            <p:cond delay="499"/>
                                          </p:stCondLst>
                                        </p:cTn>
                                        <p:tgtEl>
                                          <p:spTgt spid="1946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59" grpId="0" animBg="1"/>
    </p:bldLst>
  </p:timing>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26626" name="Picture 2"/>
          <p:cNvPicPr>
            <a:picLocks noChangeAspect="1" noChangeArrowheads="1"/>
          </p:cNvPicPr>
          <p:nvPr/>
        </p:nvPicPr>
        <p:blipFill>
          <a:blip r:embed="rId2"/>
          <a:srcRect l="8359" t="12399" r="20157" b="48801"/>
          <a:stretch>
            <a:fillRect/>
          </a:stretch>
        </p:blipFill>
        <p:spPr bwMode="auto">
          <a:xfrm>
            <a:off x="0" y="1400175"/>
            <a:ext cx="9144000" cy="3876675"/>
          </a:xfrm>
          <a:prstGeom prst="rect">
            <a:avLst/>
          </a:prstGeom>
          <a:noFill/>
          <a:ln w="9525">
            <a:noFill/>
            <a:miter lim="800000"/>
            <a:headEnd/>
            <a:tailEnd/>
          </a:ln>
        </p:spPr>
      </p:pic>
      <p:sp>
        <p:nvSpPr>
          <p:cNvPr id="20483" name="AutoShape 3">
            <a:hlinkClick r:id="" action="ppaction://hlinkshowjump?jump=lastslide"/>
          </p:cNvPr>
          <p:cNvSpPr>
            <a:spLocks noChangeArrowheads="1"/>
          </p:cNvSpPr>
          <p:nvPr/>
        </p:nvSpPr>
        <p:spPr bwMode="auto">
          <a:xfrm rot="-3000000">
            <a:off x="2059782" y="5391944"/>
            <a:ext cx="395287" cy="231775"/>
          </a:xfrm>
          <a:prstGeom prst="rightArrow">
            <a:avLst>
              <a:gd name="adj1" fmla="val 50000"/>
              <a:gd name="adj2" fmla="val 42637"/>
            </a:avLst>
          </a:prstGeom>
          <a:solidFill>
            <a:srgbClr val="CC0000"/>
          </a:solidFill>
          <a:ln w="9525">
            <a:solidFill>
              <a:schemeClr val="tx1"/>
            </a:solidFill>
            <a:miter lim="800000"/>
            <a:headEnd/>
            <a:tailEnd/>
          </a:ln>
        </p:spPr>
        <p:txBody>
          <a:bodyPr wrap="none" anchor="ctr">
            <a:prstTxWarp prst="textNoShape">
              <a:avLst/>
            </a:prstTxWarp>
          </a:bodyPr>
          <a:lstStyle/>
          <a:p>
            <a:endParaRPr lang="en-US"/>
          </a:p>
        </p:txBody>
      </p:sp>
      <p:pic>
        <p:nvPicPr>
          <p:cNvPr id="20484" name="Picture 4"/>
          <p:cNvPicPr>
            <a:picLocks noChangeAspect="1" noChangeArrowheads="1"/>
          </p:cNvPicPr>
          <p:nvPr/>
        </p:nvPicPr>
        <p:blipFill>
          <a:blip r:embed="rId3"/>
          <a:srcRect l="42265" t="45084" r="42032" b="42107"/>
          <a:stretch>
            <a:fillRect/>
          </a:stretch>
        </p:blipFill>
        <p:spPr bwMode="auto">
          <a:xfrm>
            <a:off x="4021138" y="4616450"/>
            <a:ext cx="2305050" cy="1503363"/>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20483"/>
                                        </p:tgtEl>
                                        <p:attrNameLst>
                                          <p:attrName>style.visibility</p:attrName>
                                        </p:attrNameLst>
                                      </p:cBhvr>
                                      <p:to>
                                        <p:strVal val="visible"/>
                                      </p:to>
                                    </p:set>
                                  </p:childTnLst>
                                </p:cTn>
                              </p:par>
                            </p:childTnLst>
                          </p:cTn>
                        </p:par>
                        <p:par>
                          <p:cTn id="7" fill="hold">
                            <p:stCondLst>
                              <p:cond delay="500"/>
                            </p:stCondLst>
                            <p:childTnLst>
                              <p:par>
                                <p:cTn id="8" presetID="1" presetClass="entr" presetSubtype="0" fill="hold" nodeType="afterEffect">
                                  <p:stCondLst>
                                    <p:cond delay="0"/>
                                  </p:stCondLst>
                                  <p:childTnLst>
                                    <p:set>
                                      <p:cBhvr>
                                        <p:cTn id="9" dur="1" fill="hold">
                                          <p:stCondLst>
                                            <p:cond delay="499"/>
                                          </p:stCondLst>
                                        </p:cTn>
                                        <p:tgtEl>
                                          <p:spTgt spid="2048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483" grpId="0" animBg="1"/>
    </p:bldLst>
  </p:timing>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27650" name="Picture 2"/>
          <p:cNvPicPr>
            <a:picLocks noChangeAspect="1" noChangeArrowheads="1"/>
          </p:cNvPicPr>
          <p:nvPr/>
        </p:nvPicPr>
        <p:blipFill>
          <a:blip r:embed="rId2"/>
          <a:srcRect l="8473" t="11618" r="20097" b="48198"/>
          <a:stretch>
            <a:fillRect/>
          </a:stretch>
        </p:blipFill>
        <p:spPr bwMode="auto">
          <a:xfrm>
            <a:off x="3175" y="1398588"/>
            <a:ext cx="9145588" cy="401955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28674" name="Picture 2"/>
          <p:cNvPicPr>
            <a:picLocks noChangeAspect="1" noChangeArrowheads="1"/>
          </p:cNvPicPr>
          <p:nvPr/>
        </p:nvPicPr>
        <p:blipFill>
          <a:blip r:embed="rId2"/>
          <a:srcRect l="8473" t="11618" r="20097" b="48198"/>
          <a:stretch>
            <a:fillRect/>
          </a:stretch>
        </p:blipFill>
        <p:spPr bwMode="auto">
          <a:xfrm>
            <a:off x="0" y="1395413"/>
            <a:ext cx="9144000" cy="4017962"/>
          </a:xfrm>
          <a:prstGeom prst="rect">
            <a:avLst/>
          </a:prstGeom>
          <a:noFill/>
          <a:ln w="9525">
            <a:noFill/>
            <a:miter lim="800000"/>
            <a:headEnd/>
            <a:tailEnd/>
          </a:ln>
        </p:spPr>
      </p:pic>
      <p:sp>
        <p:nvSpPr>
          <p:cNvPr id="28675" name="AutoShape 3">
            <a:hlinkClick r:id="" action="ppaction://hlinkshowjump?jump=lastslide"/>
          </p:cNvPr>
          <p:cNvSpPr>
            <a:spLocks noChangeArrowheads="1"/>
          </p:cNvSpPr>
          <p:nvPr/>
        </p:nvSpPr>
        <p:spPr bwMode="auto">
          <a:xfrm rot="-3000000">
            <a:off x="3969" y="3632994"/>
            <a:ext cx="395287" cy="231775"/>
          </a:xfrm>
          <a:prstGeom prst="rightArrow">
            <a:avLst>
              <a:gd name="adj1" fmla="val 50000"/>
              <a:gd name="adj2" fmla="val 42637"/>
            </a:avLst>
          </a:prstGeom>
          <a:solidFill>
            <a:srgbClr val="CC0000"/>
          </a:solidFill>
          <a:ln w="9525">
            <a:solidFill>
              <a:schemeClr val="tx1"/>
            </a:solidFill>
            <a:miter lim="800000"/>
            <a:headEnd/>
            <a:tailEnd/>
          </a:ln>
        </p:spPr>
        <p:txBody>
          <a:bodyPr wrap="none" anchor="ctr">
            <a:prstTxWarp prst="textNoShape">
              <a:avLst/>
            </a:prstTxWarp>
          </a:bodyPr>
          <a:lstStyle/>
          <a:p>
            <a:endParaRPr lang="en-US"/>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29698" name="Picture 2"/>
          <p:cNvPicPr>
            <a:picLocks noChangeAspect="1" noChangeArrowheads="1"/>
          </p:cNvPicPr>
          <p:nvPr/>
        </p:nvPicPr>
        <p:blipFill>
          <a:blip r:embed="rId2"/>
          <a:srcRect l="8568" t="25000" r="20117" b="26350"/>
          <a:stretch>
            <a:fillRect/>
          </a:stretch>
        </p:blipFill>
        <p:spPr bwMode="auto">
          <a:xfrm>
            <a:off x="0" y="973138"/>
            <a:ext cx="9144000" cy="4872037"/>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30722" name="Picture 2"/>
          <p:cNvPicPr>
            <a:picLocks noChangeAspect="1" noChangeArrowheads="1"/>
          </p:cNvPicPr>
          <p:nvPr/>
        </p:nvPicPr>
        <p:blipFill>
          <a:blip r:embed="rId2"/>
          <a:srcRect l="8549" t="24963" r="20097" b="26308"/>
          <a:stretch>
            <a:fillRect/>
          </a:stretch>
        </p:blipFill>
        <p:spPr bwMode="auto">
          <a:xfrm>
            <a:off x="0" y="965200"/>
            <a:ext cx="9140825" cy="4876800"/>
          </a:xfrm>
          <a:prstGeom prst="rect">
            <a:avLst/>
          </a:prstGeom>
          <a:noFill/>
          <a:ln w="9525">
            <a:noFill/>
            <a:miter lim="800000"/>
            <a:headEnd/>
            <a:tailEnd/>
          </a:ln>
        </p:spPr>
      </p:pic>
      <p:sp>
        <p:nvSpPr>
          <p:cNvPr id="30723" name="AutoShape 3">
            <a:hlinkClick r:id="" action="ppaction://hlinkshowjump?jump=lastslide"/>
          </p:cNvPr>
          <p:cNvSpPr>
            <a:spLocks noChangeArrowheads="1"/>
          </p:cNvSpPr>
          <p:nvPr/>
        </p:nvSpPr>
        <p:spPr bwMode="auto">
          <a:xfrm rot="-3000000">
            <a:off x="-10318" y="4634706"/>
            <a:ext cx="395288" cy="231775"/>
          </a:xfrm>
          <a:prstGeom prst="rightArrow">
            <a:avLst>
              <a:gd name="adj1" fmla="val 50000"/>
              <a:gd name="adj2" fmla="val 42637"/>
            </a:avLst>
          </a:prstGeom>
          <a:solidFill>
            <a:srgbClr val="CC0000"/>
          </a:solidFill>
          <a:ln w="9525">
            <a:solidFill>
              <a:schemeClr val="tx1"/>
            </a:solidFill>
            <a:miter lim="800000"/>
            <a:headEnd/>
            <a:tailEnd/>
          </a:ln>
        </p:spPr>
        <p:txBody>
          <a:bodyPr wrap="none" anchor="ctr">
            <a:prstTxWarp prst="textNoShape">
              <a:avLst/>
            </a:prstTxWarp>
          </a:bodyPr>
          <a:lstStyle/>
          <a:p>
            <a:endParaRPr lang="en-US"/>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31746" name="Picture 2"/>
          <p:cNvPicPr>
            <a:picLocks noChangeAspect="1" noChangeArrowheads="1"/>
          </p:cNvPicPr>
          <p:nvPr/>
        </p:nvPicPr>
        <p:blipFill>
          <a:blip r:embed="rId2"/>
          <a:srcRect l="8699" t="21794" r="20247" b="30148"/>
          <a:stretch>
            <a:fillRect/>
          </a:stretch>
        </p:blipFill>
        <p:spPr bwMode="auto">
          <a:xfrm>
            <a:off x="0" y="987425"/>
            <a:ext cx="9144000" cy="4830763"/>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32770" name="Picture 2"/>
          <p:cNvPicPr>
            <a:picLocks noChangeAspect="1" noChangeArrowheads="1"/>
          </p:cNvPicPr>
          <p:nvPr/>
        </p:nvPicPr>
        <p:blipFill>
          <a:blip r:embed="rId2"/>
          <a:srcRect l="8699" t="21794" r="20247" b="30148"/>
          <a:stretch>
            <a:fillRect/>
          </a:stretch>
        </p:blipFill>
        <p:spPr bwMode="auto">
          <a:xfrm>
            <a:off x="0" y="985838"/>
            <a:ext cx="9144000" cy="4830762"/>
          </a:xfrm>
          <a:prstGeom prst="rect">
            <a:avLst/>
          </a:prstGeom>
          <a:noFill/>
          <a:ln w="9525">
            <a:noFill/>
            <a:miter lim="800000"/>
            <a:headEnd/>
            <a:tailEnd/>
          </a:ln>
        </p:spPr>
      </p:pic>
      <p:sp>
        <p:nvSpPr>
          <p:cNvPr id="32771" name="AutoShape 3">
            <a:hlinkClick r:id="" action="ppaction://hlinkshowjump?jump=lastslide"/>
          </p:cNvPr>
          <p:cNvSpPr>
            <a:spLocks noChangeArrowheads="1"/>
          </p:cNvSpPr>
          <p:nvPr/>
        </p:nvSpPr>
        <p:spPr bwMode="auto">
          <a:xfrm rot="-3000000">
            <a:off x="-24606" y="2486819"/>
            <a:ext cx="395287" cy="231775"/>
          </a:xfrm>
          <a:prstGeom prst="rightArrow">
            <a:avLst>
              <a:gd name="adj1" fmla="val 50000"/>
              <a:gd name="adj2" fmla="val 42637"/>
            </a:avLst>
          </a:prstGeom>
          <a:solidFill>
            <a:srgbClr val="CC0000"/>
          </a:solidFill>
          <a:ln w="9525">
            <a:solidFill>
              <a:schemeClr val="tx1"/>
            </a:solidFill>
            <a:miter lim="800000"/>
            <a:headEnd/>
            <a:tailEnd/>
          </a:ln>
        </p:spPr>
        <p:txBody>
          <a:bodyPr wrap="none" anchor="ctr">
            <a:prstTxWarp prst="textNoShape">
              <a:avLst/>
            </a:prstTxWarp>
          </a:bodyPr>
          <a:lstStyle/>
          <a:p>
            <a:endParaRPr lang="en-US"/>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33794" name="Picture 2"/>
          <p:cNvPicPr>
            <a:picLocks noChangeAspect="1" noChangeArrowheads="1"/>
          </p:cNvPicPr>
          <p:nvPr/>
        </p:nvPicPr>
        <p:blipFill>
          <a:blip r:embed="rId2"/>
          <a:srcRect l="8685" t="17683" r="20247" b="10217"/>
          <a:stretch>
            <a:fillRect/>
          </a:stretch>
        </p:blipFill>
        <p:spPr bwMode="auto">
          <a:xfrm>
            <a:off x="211138" y="-6350"/>
            <a:ext cx="8664575" cy="686752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34818" name="Picture 2"/>
          <p:cNvPicPr>
            <a:picLocks noChangeAspect="1" noChangeArrowheads="1"/>
          </p:cNvPicPr>
          <p:nvPr/>
        </p:nvPicPr>
        <p:blipFill>
          <a:blip r:embed="rId2"/>
          <a:srcRect l="8699" t="17667" r="20247" b="10178"/>
          <a:stretch>
            <a:fillRect/>
          </a:stretch>
        </p:blipFill>
        <p:spPr bwMode="auto">
          <a:xfrm>
            <a:off x="209550" y="-14288"/>
            <a:ext cx="8662988" cy="6872288"/>
          </a:xfrm>
          <a:prstGeom prst="rect">
            <a:avLst/>
          </a:prstGeom>
          <a:noFill/>
          <a:ln w="9525">
            <a:noFill/>
            <a:miter lim="800000"/>
            <a:headEnd/>
            <a:tailEnd/>
          </a:ln>
        </p:spPr>
      </p:pic>
      <p:sp>
        <p:nvSpPr>
          <p:cNvPr id="34819" name="AutoShape 3">
            <a:hlinkClick r:id="" action="ppaction://hlinkshowjump?jump=lastslide"/>
          </p:cNvPr>
          <p:cNvSpPr>
            <a:spLocks noChangeArrowheads="1"/>
          </p:cNvSpPr>
          <p:nvPr/>
        </p:nvSpPr>
        <p:spPr bwMode="auto">
          <a:xfrm rot="-3000000">
            <a:off x="92869" y="2356644"/>
            <a:ext cx="395287" cy="231775"/>
          </a:xfrm>
          <a:prstGeom prst="rightArrow">
            <a:avLst>
              <a:gd name="adj1" fmla="val 50000"/>
              <a:gd name="adj2" fmla="val 42637"/>
            </a:avLst>
          </a:prstGeom>
          <a:solidFill>
            <a:srgbClr val="CC0000"/>
          </a:solidFill>
          <a:ln w="9525">
            <a:solidFill>
              <a:schemeClr val="tx1"/>
            </a:solidFill>
            <a:miter lim="800000"/>
            <a:headEnd/>
            <a:tailEnd/>
          </a:ln>
        </p:spPr>
        <p:txBody>
          <a:bodyPr wrap="none" anchor="ctr">
            <a:prstTxWarp prst="textNoShape">
              <a:avLst/>
            </a:prstTxWarp>
          </a:bodyPr>
          <a:lstStyle/>
          <a:p>
            <a:endParaRPr lang="en-US"/>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35842" name="Picture 2"/>
          <p:cNvPicPr>
            <a:picLocks noChangeAspect="1" noChangeArrowheads="1"/>
          </p:cNvPicPr>
          <p:nvPr/>
        </p:nvPicPr>
        <p:blipFill>
          <a:blip r:embed="rId2"/>
          <a:srcRect l="9166" t="39583" r="15833" b="23665"/>
          <a:stretch>
            <a:fillRect/>
          </a:stretch>
        </p:blipFill>
        <p:spPr bwMode="auto">
          <a:xfrm>
            <a:off x="0" y="1636713"/>
            <a:ext cx="9144000" cy="358457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36866" name="Picture 2"/>
          <p:cNvPicPr>
            <a:picLocks noChangeAspect="1" noChangeArrowheads="1"/>
          </p:cNvPicPr>
          <p:nvPr/>
        </p:nvPicPr>
        <p:blipFill>
          <a:blip r:embed="rId2"/>
          <a:srcRect l="9149" t="39568" r="15846" b="23628"/>
          <a:stretch>
            <a:fillRect/>
          </a:stretch>
        </p:blipFill>
        <p:spPr bwMode="auto">
          <a:xfrm>
            <a:off x="0" y="1633538"/>
            <a:ext cx="9144000" cy="3589337"/>
          </a:xfrm>
          <a:prstGeom prst="rect">
            <a:avLst/>
          </a:prstGeom>
          <a:noFill/>
          <a:ln w="9525">
            <a:noFill/>
            <a:miter lim="800000"/>
            <a:headEnd/>
            <a:tailEnd/>
          </a:ln>
        </p:spPr>
      </p:pic>
      <p:sp>
        <p:nvSpPr>
          <p:cNvPr id="36867" name="AutoShape 3">
            <a:hlinkClick r:id="" action="ppaction://hlinkshowjump?jump=lastslide"/>
          </p:cNvPr>
          <p:cNvSpPr>
            <a:spLocks noChangeArrowheads="1"/>
          </p:cNvSpPr>
          <p:nvPr/>
        </p:nvSpPr>
        <p:spPr bwMode="auto">
          <a:xfrm rot="-3000000">
            <a:off x="18257" y="2763044"/>
            <a:ext cx="395287" cy="231775"/>
          </a:xfrm>
          <a:prstGeom prst="rightArrow">
            <a:avLst>
              <a:gd name="adj1" fmla="val 50000"/>
              <a:gd name="adj2" fmla="val 42637"/>
            </a:avLst>
          </a:prstGeom>
          <a:solidFill>
            <a:srgbClr val="CC0000"/>
          </a:solidFill>
          <a:ln w="9525">
            <a:solidFill>
              <a:schemeClr val="tx1"/>
            </a:solidFill>
            <a:miter lim="800000"/>
            <a:headEnd/>
            <a:tailEnd/>
          </a:ln>
        </p:spPr>
        <p:txBody>
          <a:bodyPr wrap="none" anchor="ctr">
            <a:prstTxWarp prst="textNoShape">
              <a:avLst/>
            </a:prstTxWarp>
          </a:bodyPr>
          <a:lstStyle/>
          <a:p>
            <a:endParaRPr lang="en-US"/>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37890" name="Picture 2"/>
          <p:cNvPicPr>
            <a:picLocks noChangeAspect="1" noChangeArrowheads="1"/>
          </p:cNvPicPr>
          <p:nvPr/>
        </p:nvPicPr>
        <p:blipFill>
          <a:blip r:embed="rId2"/>
          <a:srcRect l="9448" t="28128" r="17473" b="18283"/>
          <a:stretch>
            <a:fillRect/>
          </a:stretch>
        </p:blipFill>
        <p:spPr bwMode="auto">
          <a:xfrm>
            <a:off x="117475" y="814388"/>
            <a:ext cx="8909050" cy="5227637"/>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38914" name="Picture 2"/>
          <p:cNvPicPr>
            <a:picLocks noChangeAspect="1" noChangeArrowheads="1"/>
          </p:cNvPicPr>
          <p:nvPr/>
        </p:nvPicPr>
        <p:blipFill>
          <a:blip r:embed="rId2"/>
          <a:srcRect l="8685" t="26216" r="20235" b="25284"/>
          <a:stretch>
            <a:fillRect/>
          </a:stretch>
        </p:blipFill>
        <p:spPr bwMode="auto">
          <a:xfrm>
            <a:off x="123825" y="1006475"/>
            <a:ext cx="8905875" cy="474662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39938" name="Picture 2"/>
          <p:cNvPicPr>
            <a:picLocks noChangeAspect="1" noChangeArrowheads="1"/>
          </p:cNvPicPr>
          <p:nvPr/>
        </p:nvPicPr>
        <p:blipFill>
          <a:blip r:embed="rId2"/>
          <a:srcRect l="7724" t="38693" r="19048" b="15842"/>
          <a:stretch>
            <a:fillRect/>
          </a:stretch>
        </p:blipFill>
        <p:spPr bwMode="auto">
          <a:xfrm>
            <a:off x="-1588" y="1171575"/>
            <a:ext cx="9145588" cy="4437063"/>
          </a:xfrm>
          <a:prstGeom prst="rect">
            <a:avLst/>
          </a:prstGeom>
          <a:noFill/>
          <a:ln w="9525">
            <a:noFill/>
            <a:miter lim="800000"/>
            <a:headEnd/>
            <a:tailEnd/>
          </a:ln>
        </p:spPr>
      </p:pic>
      <p:sp>
        <p:nvSpPr>
          <p:cNvPr id="33795" name="AutoShape 3">
            <a:hlinkClick r:id="" action="ppaction://hlinkshowjump?jump=lastslide"/>
          </p:cNvPr>
          <p:cNvSpPr>
            <a:spLocks noChangeArrowheads="1"/>
          </p:cNvSpPr>
          <p:nvPr/>
        </p:nvSpPr>
        <p:spPr bwMode="auto">
          <a:xfrm rot="-3000000">
            <a:off x="-10318" y="2485231"/>
            <a:ext cx="395288" cy="231775"/>
          </a:xfrm>
          <a:prstGeom prst="rightArrow">
            <a:avLst>
              <a:gd name="adj1" fmla="val 50000"/>
              <a:gd name="adj2" fmla="val 42637"/>
            </a:avLst>
          </a:prstGeom>
          <a:solidFill>
            <a:srgbClr val="CC0000"/>
          </a:solidFill>
          <a:ln w="9525">
            <a:solidFill>
              <a:schemeClr val="tx1"/>
            </a:solidFill>
            <a:miter lim="800000"/>
            <a:headEnd/>
            <a:tailEnd/>
          </a:ln>
        </p:spPr>
        <p:txBody>
          <a:bodyPr wrap="none" anchor="ctr">
            <a:prstTxWarp prst="textNoShape">
              <a:avLst/>
            </a:prstTxWarp>
          </a:bodyPr>
          <a:lstStyle/>
          <a:p>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3795"/>
                                        </p:tgtEl>
                                        <p:attrNameLst>
                                          <p:attrName>style.visibility</p:attrName>
                                        </p:attrNameLst>
                                      </p:cBhvr>
                                      <p:to>
                                        <p:strVal val="visible"/>
                                      </p:to>
                                    </p:set>
                                    <p:animEffect transition="in" filter="blinds(horizontal)">
                                      <p:cBhvr>
                                        <p:cTn id="7" dur="500"/>
                                        <p:tgtEl>
                                          <p:spTgt spid="3379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795" grpId="0" animBg="1"/>
    </p:bldLst>
  </p:timing>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40962" name="Picture 2"/>
          <p:cNvPicPr>
            <a:picLocks noChangeAspect="1" noChangeArrowheads="1"/>
          </p:cNvPicPr>
          <p:nvPr/>
        </p:nvPicPr>
        <p:blipFill>
          <a:blip r:embed="rId2"/>
          <a:srcRect l="7724" t="38693" r="19048" b="15842"/>
          <a:stretch>
            <a:fillRect/>
          </a:stretch>
        </p:blipFill>
        <p:spPr bwMode="auto">
          <a:xfrm>
            <a:off x="0" y="1173163"/>
            <a:ext cx="9144000" cy="443547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122" name="Footer Placeholder 4"/>
          <p:cNvSpPr>
            <a:spLocks noGrp="1"/>
          </p:cNvSpPr>
          <p:nvPr>
            <p:ph type="ftr" sz="quarter" idx="11"/>
          </p:nvPr>
        </p:nvSpPr>
        <p:spPr>
          <a:noFill/>
        </p:spPr>
        <p:txBody>
          <a:bodyPr/>
          <a:lstStyle/>
          <a:p>
            <a:r>
              <a:rPr lang="en-US"/>
              <a:t>NINDS ISGC Phenotype Committee</a:t>
            </a:r>
          </a:p>
        </p:txBody>
      </p:sp>
      <p:sp>
        <p:nvSpPr>
          <p:cNvPr id="5123" name="Rectangle 3"/>
          <p:cNvSpPr>
            <a:spLocks noGrp="1" noChangeArrowheads="1"/>
          </p:cNvSpPr>
          <p:nvPr>
            <p:ph type="body" idx="1"/>
          </p:nvPr>
        </p:nvSpPr>
        <p:spPr/>
        <p:txBody>
          <a:bodyPr>
            <a:normAutofit lnSpcReduction="10000"/>
          </a:bodyPr>
          <a:lstStyle/>
          <a:p>
            <a:r>
              <a:rPr lang="en-US" sz="2800" b="0"/>
              <a:t>Take the Training Module</a:t>
            </a:r>
          </a:p>
          <a:p>
            <a:pPr lvl="1"/>
            <a:r>
              <a:rPr lang="en-US" sz="2800" b="0"/>
              <a:t>Composed of 10 case vignettes</a:t>
            </a:r>
          </a:p>
          <a:p>
            <a:pPr lvl="1"/>
            <a:r>
              <a:rPr lang="en-US" sz="2800" b="0"/>
              <a:t>Intervenes when critical information is missed or incorrectly entered</a:t>
            </a:r>
          </a:p>
          <a:p>
            <a:r>
              <a:rPr lang="en-US" sz="2800" b="0"/>
              <a:t>The module intends to measure users ability to identify important data elements in case report forms in the form the software requires as well as to measure users' familiarity with the software. It does not measure one's knowledge on stroke and stroke subtyping.</a:t>
            </a:r>
            <a:endParaRPr lang="en-US" sz="2800"/>
          </a:p>
        </p:txBody>
      </p:sp>
      <p:sp>
        <p:nvSpPr>
          <p:cNvPr id="5124" name="Rectangle 4"/>
          <p:cNvSpPr>
            <a:spLocks noGrp="1" noChangeArrowheads="1"/>
          </p:cNvSpPr>
          <p:nvPr>
            <p:ph type="title"/>
          </p:nvPr>
        </p:nvSpPr>
        <p:spPr>
          <a:noFill/>
        </p:spPr>
        <p:txBody>
          <a:bodyPr>
            <a:normAutofit fontScale="90000"/>
          </a:bodyPr>
          <a:lstStyle/>
          <a:p>
            <a:r>
              <a:rPr lang="en-US"/>
              <a:t>Before Starting the Certification Module</a:t>
            </a:r>
          </a:p>
        </p:txBody>
      </p:sp>
    </p:spTree>
  </p:cSld>
  <p:clrMapOvr>
    <a:masterClrMapping/>
  </p:clrMapOvr>
  <p:transition/>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6146" name="Footer Placeholder 4"/>
          <p:cNvSpPr>
            <a:spLocks noGrp="1"/>
          </p:cNvSpPr>
          <p:nvPr>
            <p:ph type="ftr" sz="quarter" idx="11"/>
          </p:nvPr>
        </p:nvSpPr>
        <p:spPr>
          <a:noFill/>
        </p:spPr>
        <p:txBody>
          <a:bodyPr/>
          <a:lstStyle/>
          <a:p>
            <a:r>
              <a:rPr lang="en-US"/>
              <a:t>NINDS ISGC Phenotype Committee</a:t>
            </a:r>
          </a:p>
        </p:txBody>
      </p:sp>
      <p:sp>
        <p:nvSpPr>
          <p:cNvPr id="6147" name="Rectangle 2"/>
          <p:cNvSpPr>
            <a:spLocks noGrp="1" noChangeArrowheads="1"/>
          </p:cNvSpPr>
          <p:nvPr>
            <p:ph type="title"/>
          </p:nvPr>
        </p:nvSpPr>
        <p:spPr/>
        <p:txBody>
          <a:bodyPr>
            <a:normAutofit fontScale="90000"/>
          </a:bodyPr>
          <a:lstStyle/>
          <a:p>
            <a:r>
              <a:rPr lang="en-US"/>
              <a:t>Points to Remember When Taking the Certification Module</a:t>
            </a:r>
          </a:p>
        </p:txBody>
      </p:sp>
      <p:sp>
        <p:nvSpPr>
          <p:cNvPr id="6148" name="Rectangle 3"/>
          <p:cNvSpPr>
            <a:spLocks noGrp="1" noChangeArrowheads="1"/>
          </p:cNvSpPr>
          <p:nvPr>
            <p:ph type="body" idx="1"/>
          </p:nvPr>
        </p:nvSpPr>
        <p:spPr/>
        <p:txBody>
          <a:bodyPr/>
          <a:lstStyle/>
          <a:p>
            <a:r>
              <a:rPr lang="en-US" b="0"/>
              <a:t>Motor and sensory lacunar syndromes involve at least 2 of the 3 body parts</a:t>
            </a:r>
          </a:p>
          <a:p>
            <a:r>
              <a:rPr lang="en-US" b="0"/>
              <a:t>Cortical infarct signs typically absent</a:t>
            </a:r>
          </a:p>
          <a:p>
            <a:r>
              <a:rPr lang="en-US" b="0"/>
              <a:t>Ataxic or dysarthric syndromes – incoordination and weakness on the same side of the body</a:t>
            </a:r>
          </a:p>
          <a:p>
            <a:pPr lvl="1"/>
            <a:endParaRPr lang="en-US" b="0"/>
          </a:p>
        </p:txBody>
      </p:sp>
    </p:spTree>
  </p:cSld>
  <p:clrMapOvr>
    <a:masterClrMapping/>
  </p:clrMapOvr>
  <p:transition/>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170" name="Footer Placeholder 4"/>
          <p:cNvSpPr>
            <a:spLocks noGrp="1"/>
          </p:cNvSpPr>
          <p:nvPr>
            <p:ph type="ftr" sz="quarter" idx="11"/>
          </p:nvPr>
        </p:nvSpPr>
        <p:spPr>
          <a:noFill/>
        </p:spPr>
        <p:txBody>
          <a:bodyPr/>
          <a:lstStyle/>
          <a:p>
            <a:r>
              <a:rPr lang="en-US"/>
              <a:t>NINDS ISGC Phenotype Committee</a:t>
            </a:r>
          </a:p>
        </p:txBody>
      </p:sp>
      <p:sp>
        <p:nvSpPr>
          <p:cNvPr id="7171" name="Rectangle 3"/>
          <p:cNvSpPr>
            <a:spLocks noGrp="1" noChangeArrowheads="1"/>
          </p:cNvSpPr>
          <p:nvPr>
            <p:ph type="body" idx="1"/>
          </p:nvPr>
        </p:nvSpPr>
        <p:spPr/>
        <p:txBody>
          <a:bodyPr/>
          <a:lstStyle/>
          <a:p>
            <a:r>
              <a:rPr lang="en-US" b="0"/>
              <a:t>Diagnosis of small artery occlusion</a:t>
            </a:r>
          </a:p>
          <a:p>
            <a:pPr lvl="1"/>
            <a:r>
              <a:rPr lang="en-US" b="0"/>
              <a:t>Precluded by presence of focal pathology in parent artery at the site of the origin of the penetrating artery going into the lacunar infarct</a:t>
            </a:r>
          </a:p>
          <a:p>
            <a:pPr lvl="1"/>
            <a:endParaRPr lang="en-US" b="0"/>
          </a:p>
        </p:txBody>
      </p:sp>
      <p:sp>
        <p:nvSpPr>
          <p:cNvPr id="7172" name="Rectangle 4"/>
          <p:cNvSpPr>
            <a:spLocks noGrp="1" noChangeArrowheads="1"/>
          </p:cNvSpPr>
          <p:nvPr>
            <p:ph type="title"/>
          </p:nvPr>
        </p:nvSpPr>
        <p:spPr>
          <a:noFill/>
        </p:spPr>
        <p:txBody>
          <a:bodyPr>
            <a:normAutofit fontScale="90000"/>
          </a:bodyPr>
          <a:lstStyle/>
          <a:p>
            <a:r>
              <a:rPr lang="en-US"/>
              <a:t>Points to Remember When Taking the Certification Module</a:t>
            </a:r>
          </a:p>
        </p:txBody>
      </p:sp>
    </p:spTree>
  </p:cSld>
  <p:clrMapOvr>
    <a:masterClrMapping/>
  </p:clrMapOvr>
  <p:transition/>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8194" name="Footer Placeholder 4"/>
          <p:cNvSpPr>
            <a:spLocks noGrp="1"/>
          </p:cNvSpPr>
          <p:nvPr>
            <p:ph type="ftr" sz="quarter" idx="11"/>
          </p:nvPr>
        </p:nvSpPr>
        <p:spPr>
          <a:noFill/>
        </p:spPr>
        <p:txBody>
          <a:bodyPr/>
          <a:lstStyle/>
          <a:p>
            <a:r>
              <a:rPr lang="en-US"/>
              <a:t>NINDS ISGC Phenotype Committee</a:t>
            </a:r>
          </a:p>
        </p:txBody>
      </p:sp>
      <p:sp>
        <p:nvSpPr>
          <p:cNvPr id="8195" name="Rectangle 3"/>
          <p:cNvSpPr>
            <a:spLocks noGrp="1" noChangeArrowheads="1"/>
          </p:cNvSpPr>
          <p:nvPr>
            <p:ph type="body" idx="1"/>
          </p:nvPr>
        </p:nvSpPr>
        <p:spPr/>
        <p:txBody>
          <a:bodyPr/>
          <a:lstStyle/>
          <a:p>
            <a:r>
              <a:rPr lang="en-US" b="0"/>
              <a:t>“Multiple acute ischemic lesions”</a:t>
            </a:r>
          </a:p>
          <a:p>
            <a:pPr lvl="1"/>
            <a:r>
              <a:rPr lang="en-US" b="0"/>
              <a:t>Any combination of acute infarct, perfusion defect, and non-chronic clinically-relevant abrupt arterial occlusion</a:t>
            </a:r>
          </a:p>
        </p:txBody>
      </p:sp>
      <p:sp>
        <p:nvSpPr>
          <p:cNvPr id="8196" name="Rectangle 4"/>
          <p:cNvSpPr>
            <a:spLocks noGrp="1" noChangeArrowheads="1"/>
          </p:cNvSpPr>
          <p:nvPr>
            <p:ph type="title"/>
          </p:nvPr>
        </p:nvSpPr>
        <p:spPr>
          <a:noFill/>
        </p:spPr>
        <p:txBody>
          <a:bodyPr>
            <a:normAutofit fontScale="90000"/>
          </a:bodyPr>
          <a:lstStyle/>
          <a:p>
            <a:r>
              <a:rPr lang="en-US"/>
              <a:t>Points to Remember When Taking the Certification Module</a:t>
            </a:r>
          </a:p>
        </p:txBody>
      </p:sp>
    </p:spTree>
  </p:cSld>
  <p:clrMapOvr>
    <a:masterClrMapping/>
  </p:clrMapOvr>
  <p:transition/>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9218" name="Footer Placeholder 4"/>
          <p:cNvSpPr>
            <a:spLocks noGrp="1"/>
          </p:cNvSpPr>
          <p:nvPr>
            <p:ph type="ftr" sz="quarter" idx="11"/>
          </p:nvPr>
        </p:nvSpPr>
        <p:spPr>
          <a:noFill/>
        </p:spPr>
        <p:txBody>
          <a:bodyPr/>
          <a:lstStyle/>
          <a:p>
            <a:r>
              <a:rPr lang="en-US"/>
              <a:t>NINDS ISGC Phenotype Committee</a:t>
            </a:r>
          </a:p>
        </p:txBody>
      </p:sp>
      <p:sp>
        <p:nvSpPr>
          <p:cNvPr id="9219" name="Rectangle 3"/>
          <p:cNvSpPr>
            <a:spLocks noGrp="1" noChangeArrowheads="1"/>
          </p:cNvSpPr>
          <p:nvPr>
            <p:ph type="body" idx="1"/>
          </p:nvPr>
        </p:nvSpPr>
        <p:spPr/>
        <p:txBody>
          <a:bodyPr/>
          <a:lstStyle/>
          <a:p>
            <a:r>
              <a:rPr lang="en-US" b="0"/>
              <a:t>Multiple </a:t>
            </a:r>
            <a:r>
              <a:rPr lang="en-US" b="0" i="1"/>
              <a:t>acute</a:t>
            </a:r>
            <a:r>
              <a:rPr lang="en-US" b="0"/>
              <a:t> ischemic lesions in </a:t>
            </a:r>
            <a:r>
              <a:rPr lang="en-US" b="0" i="1"/>
              <a:t>more than 1 circulation</a:t>
            </a:r>
            <a:r>
              <a:rPr lang="en-US" b="0"/>
              <a:t>: </a:t>
            </a:r>
          </a:p>
          <a:p>
            <a:pPr lvl="1"/>
            <a:r>
              <a:rPr lang="en-US" b="0"/>
              <a:t>Supports diagnosis of a proximal cause</a:t>
            </a:r>
          </a:p>
          <a:p>
            <a:r>
              <a:rPr lang="en-US" b="0"/>
              <a:t>Multiple </a:t>
            </a:r>
            <a:r>
              <a:rPr lang="en-US" b="0" i="1"/>
              <a:t>temporally</a:t>
            </a:r>
            <a:r>
              <a:rPr lang="en-US" b="0"/>
              <a:t> separate infarcts exclusively within the territory of a </a:t>
            </a:r>
            <a:r>
              <a:rPr lang="en-US" b="0" i="1"/>
              <a:t>single</a:t>
            </a:r>
            <a:r>
              <a:rPr lang="en-US" b="0"/>
              <a:t> artery: </a:t>
            </a:r>
          </a:p>
          <a:p>
            <a:pPr lvl="1"/>
            <a:r>
              <a:rPr lang="en-US" b="0"/>
              <a:t>Focal arterial pathology as the probable cause of stroke</a:t>
            </a:r>
          </a:p>
        </p:txBody>
      </p:sp>
      <p:sp>
        <p:nvSpPr>
          <p:cNvPr id="9220" name="Rectangle 4"/>
          <p:cNvSpPr>
            <a:spLocks noGrp="1" noChangeArrowheads="1"/>
          </p:cNvSpPr>
          <p:nvPr>
            <p:ph type="title"/>
          </p:nvPr>
        </p:nvSpPr>
        <p:spPr>
          <a:noFill/>
        </p:spPr>
        <p:txBody>
          <a:bodyPr>
            <a:normAutofit fontScale="90000"/>
          </a:bodyPr>
          <a:lstStyle/>
          <a:p>
            <a:r>
              <a:rPr lang="en-US"/>
              <a:t>Points to Remember When Taking the Certification Module</a:t>
            </a:r>
          </a:p>
        </p:txBody>
      </p:sp>
    </p:spTree>
  </p:cSld>
  <p:clrMapOvr>
    <a:masterClrMapping/>
  </p:clrMapOvr>
  <p:transition/>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0242" name="Footer Placeholder 4"/>
          <p:cNvSpPr>
            <a:spLocks noGrp="1"/>
          </p:cNvSpPr>
          <p:nvPr>
            <p:ph type="ftr" sz="quarter" idx="11"/>
          </p:nvPr>
        </p:nvSpPr>
        <p:spPr>
          <a:noFill/>
        </p:spPr>
        <p:txBody>
          <a:bodyPr/>
          <a:lstStyle/>
          <a:p>
            <a:r>
              <a:rPr lang="en-US"/>
              <a:t>NINDS ISGC Phenotype Committee</a:t>
            </a:r>
          </a:p>
        </p:txBody>
      </p:sp>
      <p:sp>
        <p:nvSpPr>
          <p:cNvPr id="10243" name="Rectangle 3"/>
          <p:cNvSpPr>
            <a:spLocks noGrp="1" noChangeArrowheads="1"/>
          </p:cNvSpPr>
          <p:nvPr>
            <p:ph type="body" idx="1"/>
          </p:nvPr>
        </p:nvSpPr>
        <p:spPr/>
        <p:txBody>
          <a:bodyPr/>
          <a:lstStyle/>
          <a:p>
            <a:r>
              <a:rPr lang="en-US" b="0"/>
              <a:t>Evaluation of cerebral blood vessels is considered </a:t>
            </a:r>
            <a:r>
              <a:rPr lang="en-US" b="0" i="1"/>
              <a:t>incomplete</a:t>
            </a:r>
            <a:r>
              <a:rPr lang="en-US" b="0"/>
              <a:t> only if none of the following 4 tests is performed:</a:t>
            </a:r>
          </a:p>
          <a:p>
            <a:pPr lvl="1"/>
            <a:r>
              <a:rPr lang="en-US" b="0"/>
              <a:t>Ultrasonography </a:t>
            </a:r>
          </a:p>
          <a:p>
            <a:pPr lvl="1"/>
            <a:r>
              <a:rPr lang="en-US" b="0"/>
              <a:t>CT-angiography</a:t>
            </a:r>
          </a:p>
          <a:p>
            <a:pPr lvl="1"/>
            <a:r>
              <a:rPr lang="en-US" b="0"/>
              <a:t>MR-angiography</a:t>
            </a:r>
          </a:p>
          <a:p>
            <a:pPr lvl="1"/>
            <a:r>
              <a:rPr lang="en-US" b="0"/>
              <a:t>Catheter angiography </a:t>
            </a:r>
          </a:p>
        </p:txBody>
      </p:sp>
      <p:sp>
        <p:nvSpPr>
          <p:cNvPr id="10244" name="Rectangle 4"/>
          <p:cNvSpPr>
            <a:spLocks noGrp="1" noChangeArrowheads="1"/>
          </p:cNvSpPr>
          <p:nvPr>
            <p:ph type="title"/>
          </p:nvPr>
        </p:nvSpPr>
        <p:spPr>
          <a:noFill/>
        </p:spPr>
        <p:txBody>
          <a:bodyPr>
            <a:normAutofit fontScale="90000"/>
          </a:bodyPr>
          <a:lstStyle/>
          <a:p>
            <a:r>
              <a:rPr lang="en-US"/>
              <a:t>Points to Remember When Taking the Certification Module</a:t>
            </a:r>
          </a:p>
        </p:txBody>
      </p:sp>
    </p:spTree>
  </p:cSld>
  <p:clrMapOvr>
    <a:masterClrMapping/>
  </p:clrMapOvr>
  <p:transition/>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1266" name="Footer Placeholder 4"/>
          <p:cNvSpPr>
            <a:spLocks noGrp="1"/>
          </p:cNvSpPr>
          <p:nvPr>
            <p:ph type="ftr" sz="quarter" idx="11"/>
          </p:nvPr>
        </p:nvSpPr>
        <p:spPr>
          <a:noFill/>
        </p:spPr>
        <p:txBody>
          <a:bodyPr/>
          <a:lstStyle/>
          <a:p>
            <a:r>
              <a:rPr lang="en-US"/>
              <a:t>NINDS ISGC Phenotype Committee</a:t>
            </a:r>
          </a:p>
        </p:txBody>
      </p:sp>
      <p:sp>
        <p:nvSpPr>
          <p:cNvPr id="11267" name="Rectangle 3"/>
          <p:cNvSpPr>
            <a:spLocks noGrp="1" noChangeArrowheads="1"/>
          </p:cNvSpPr>
          <p:nvPr>
            <p:ph type="body" idx="1"/>
          </p:nvPr>
        </p:nvSpPr>
        <p:spPr/>
        <p:txBody>
          <a:bodyPr/>
          <a:lstStyle/>
          <a:p>
            <a:pPr>
              <a:lnSpc>
                <a:spcPct val="80000"/>
              </a:lnSpc>
            </a:pPr>
            <a:r>
              <a:rPr lang="en-US" b="0"/>
              <a:t>Cardiac evaluation considered </a:t>
            </a:r>
            <a:r>
              <a:rPr lang="en-US" b="0" i="1"/>
              <a:t>incomplete</a:t>
            </a:r>
            <a:r>
              <a:rPr lang="en-US" b="0"/>
              <a:t> only if the following do not reveal a cardiac pathology and TTE is not performed :</a:t>
            </a:r>
          </a:p>
          <a:p>
            <a:pPr lvl="1">
              <a:lnSpc>
                <a:spcPct val="80000"/>
              </a:lnSpc>
            </a:pPr>
            <a:r>
              <a:rPr lang="en-US" b="0"/>
              <a:t>Clinical history </a:t>
            </a:r>
          </a:p>
          <a:p>
            <a:pPr lvl="1">
              <a:lnSpc>
                <a:spcPct val="80000"/>
              </a:lnSpc>
            </a:pPr>
            <a:r>
              <a:rPr lang="en-US" b="0"/>
              <a:t>Physical examination</a:t>
            </a:r>
          </a:p>
          <a:p>
            <a:pPr lvl="1">
              <a:lnSpc>
                <a:spcPct val="80000"/>
              </a:lnSpc>
            </a:pPr>
            <a:r>
              <a:rPr lang="en-US" b="0"/>
              <a:t>EKG</a:t>
            </a:r>
          </a:p>
          <a:p>
            <a:pPr>
              <a:lnSpc>
                <a:spcPct val="80000"/>
              </a:lnSpc>
            </a:pPr>
            <a:r>
              <a:rPr lang="en-US" b="0"/>
              <a:t>TEE and Holter monitoring not required for the completeness of cardiac evaluation</a:t>
            </a:r>
          </a:p>
        </p:txBody>
      </p:sp>
      <p:sp>
        <p:nvSpPr>
          <p:cNvPr id="11268" name="Rectangle 4"/>
          <p:cNvSpPr>
            <a:spLocks noGrp="1" noChangeArrowheads="1"/>
          </p:cNvSpPr>
          <p:nvPr>
            <p:ph type="title"/>
          </p:nvPr>
        </p:nvSpPr>
        <p:spPr>
          <a:noFill/>
        </p:spPr>
        <p:txBody>
          <a:bodyPr>
            <a:normAutofit fontScale="90000"/>
          </a:bodyPr>
          <a:lstStyle/>
          <a:p>
            <a:r>
              <a:rPr lang="en-US"/>
              <a:t>Points to Remember When Taking the Certification Module</a:t>
            </a:r>
          </a:p>
        </p:txBody>
      </p:sp>
    </p:spTree>
  </p:cSld>
  <p:clrMapOvr>
    <a:masterClrMapping/>
  </p:clrMapOvr>
  <p:transition/>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2290" name="Footer Placeholder 4"/>
          <p:cNvSpPr>
            <a:spLocks noGrp="1"/>
          </p:cNvSpPr>
          <p:nvPr>
            <p:ph type="ftr" sz="quarter" idx="11"/>
          </p:nvPr>
        </p:nvSpPr>
        <p:spPr>
          <a:noFill/>
        </p:spPr>
        <p:txBody>
          <a:bodyPr/>
          <a:lstStyle/>
          <a:p>
            <a:r>
              <a:rPr lang="en-US"/>
              <a:t>NINDS ISGC Phenotype Committee</a:t>
            </a:r>
          </a:p>
        </p:txBody>
      </p:sp>
      <p:sp>
        <p:nvSpPr>
          <p:cNvPr id="12291" name="Rectangle 3"/>
          <p:cNvSpPr>
            <a:spLocks noGrp="1" noChangeArrowheads="1"/>
          </p:cNvSpPr>
          <p:nvPr>
            <p:ph type="body" idx="1"/>
          </p:nvPr>
        </p:nvSpPr>
        <p:spPr/>
        <p:txBody>
          <a:bodyPr/>
          <a:lstStyle/>
          <a:p>
            <a:r>
              <a:rPr lang="en-US" b="0"/>
              <a:t>An aortic plaque meets the criteria for </a:t>
            </a:r>
            <a:r>
              <a:rPr lang="en-US" b="0" i="1"/>
              <a:t>complex atheroma</a:t>
            </a:r>
            <a:r>
              <a:rPr lang="en-US" b="0"/>
              <a:t> if:</a:t>
            </a:r>
          </a:p>
          <a:p>
            <a:pPr lvl="1"/>
            <a:r>
              <a:rPr lang="en-US" b="0"/>
              <a:t> &gt;4mm in thickness </a:t>
            </a:r>
          </a:p>
          <a:p>
            <a:pPr lvl="1"/>
            <a:r>
              <a:rPr lang="en-US" b="0"/>
              <a:t>Protruding, or mobile, or ulcerated </a:t>
            </a:r>
          </a:p>
        </p:txBody>
      </p:sp>
      <p:sp>
        <p:nvSpPr>
          <p:cNvPr id="12292" name="Rectangle 4"/>
          <p:cNvSpPr>
            <a:spLocks noGrp="1" noChangeArrowheads="1"/>
          </p:cNvSpPr>
          <p:nvPr>
            <p:ph type="title"/>
          </p:nvPr>
        </p:nvSpPr>
        <p:spPr>
          <a:noFill/>
        </p:spPr>
        <p:txBody>
          <a:bodyPr>
            <a:normAutofit fontScale="90000"/>
          </a:bodyPr>
          <a:lstStyle/>
          <a:p>
            <a:r>
              <a:rPr lang="en-US"/>
              <a:t>Points to Remember When Taking the Certification Module</a:t>
            </a:r>
          </a:p>
        </p:txBody>
      </p:sp>
    </p:spTree>
  </p:cSld>
  <p:clrMapOvr>
    <a:masterClrMapping/>
  </p:clrMapOvr>
  <p:transition/>
</p:sld>
</file>

<file path=ppt/slides/slide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3314" name="Footer Placeholder 4"/>
          <p:cNvSpPr>
            <a:spLocks noGrp="1"/>
          </p:cNvSpPr>
          <p:nvPr>
            <p:ph type="ftr" sz="quarter" idx="11"/>
          </p:nvPr>
        </p:nvSpPr>
        <p:spPr>
          <a:noFill/>
        </p:spPr>
        <p:txBody>
          <a:bodyPr/>
          <a:lstStyle/>
          <a:p>
            <a:r>
              <a:rPr lang="en-US"/>
              <a:t>NINDS ISGC Phenotype Committee</a:t>
            </a:r>
          </a:p>
        </p:txBody>
      </p:sp>
      <p:sp>
        <p:nvSpPr>
          <p:cNvPr id="13315" name="Rectangle 3"/>
          <p:cNvSpPr>
            <a:spLocks noGrp="1" noChangeArrowheads="1"/>
          </p:cNvSpPr>
          <p:nvPr>
            <p:ph type="body" idx="1"/>
          </p:nvPr>
        </p:nvSpPr>
        <p:spPr/>
        <p:txBody>
          <a:bodyPr/>
          <a:lstStyle/>
          <a:p>
            <a:r>
              <a:rPr lang="en-US" b="0"/>
              <a:t>Migraine induced stroke is a diagnosis of exclusion; all other causes must have been excluded</a:t>
            </a:r>
          </a:p>
          <a:p>
            <a:r>
              <a:rPr lang="en-US" b="0"/>
              <a:t>Symptoms starting as a typical migraine aura alone do not qualify for migraine induced stroke</a:t>
            </a:r>
          </a:p>
        </p:txBody>
      </p:sp>
      <p:sp>
        <p:nvSpPr>
          <p:cNvPr id="13316" name="Rectangle 4"/>
          <p:cNvSpPr>
            <a:spLocks noGrp="1" noChangeArrowheads="1"/>
          </p:cNvSpPr>
          <p:nvPr>
            <p:ph type="title"/>
          </p:nvPr>
        </p:nvSpPr>
        <p:spPr>
          <a:noFill/>
        </p:spPr>
        <p:txBody>
          <a:bodyPr>
            <a:normAutofit fontScale="90000"/>
          </a:bodyPr>
          <a:lstStyle/>
          <a:p>
            <a:r>
              <a:rPr lang="en-US"/>
              <a:t>Points to Remember When Taking the Certification Module</a:t>
            </a:r>
          </a:p>
        </p:txBody>
      </p:sp>
    </p:spTree>
  </p:cSld>
  <p:clrMapOvr>
    <a:masterClrMapping/>
  </p:clrMapOvr>
  <p:transition/>
</p:sld>
</file>

<file path=ppt/slides/slide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4338" name="Footer Placeholder 4"/>
          <p:cNvSpPr>
            <a:spLocks noGrp="1"/>
          </p:cNvSpPr>
          <p:nvPr>
            <p:ph type="ftr" sz="quarter" idx="11"/>
          </p:nvPr>
        </p:nvSpPr>
        <p:spPr>
          <a:noFill/>
        </p:spPr>
        <p:txBody>
          <a:bodyPr/>
          <a:lstStyle/>
          <a:p>
            <a:r>
              <a:rPr lang="en-US"/>
              <a:t>NINDS ISGC Phenotype Committee</a:t>
            </a:r>
          </a:p>
        </p:txBody>
      </p:sp>
      <p:sp>
        <p:nvSpPr>
          <p:cNvPr id="14339" name="Rectangle 3"/>
          <p:cNvSpPr>
            <a:spLocks noGrp="1" noChangeArrowheads="1"/>
          </p:cNvSpPr>
          <p:nvPr>
            <p:ph type="body" idx="1"/>
          </p:nvPr>
        </p:nvSpPr>
        <p:spPr/>
        <p:txBody>
          <a:bodyPr/>
          <a:lstStyle/>
          <a:p>
            <a:r>
              <a:rPr lang="en-US" b="0"/>
              <a:t>Drug-induced stroke is also a diagnosis of exclusion</a:t>
            </a:r>
          </a:p>
          <a:p>
            <a:r>
              <a:rPr lang="en-US" b="0"/>
              <a:t>Evidence for positive urine or blood test is required </a:t>
            </a:r>
          </a:p>
        </p:txBody>
      </p:sp>
      <p:sp>
        <p:nvSpPr>
          <p:cNvPr id="14340" name="Rectangle 4"/>
          <p:cNvSpPr>
            <a:spLocks noGrp="1" noChangeArrowheads="1"/>
          </p:cNvSpPr>
          <p:nvPr>
            <p:ph type="title"/>
          </p:nvPr>
        </p:nvSpPr>
        <p:spPr>
          <a:noFill/>
        </p:spPr>
        <p:txBody>
          <a:bodyPr>
            <a:normAutofit fontScale="90000"/>
          </a:bodyPr>
          <a:lstStyle/>
          <a:p>
            <a:r>
              <a:rPr lang="en-US"/>
              <a:t>Points to Remember When Taking the Certification Module</a:t>
            </a:r>
          </a:p>
        </p:txBody>
      </p:sp>
    </p:spTree>
  </p:cSld>
  <p:clrMapOvr>
    <a:masterClrMapping/>
  </p:clrMapOvr>
  <p:transition/>
</p:sld>
</file>

<file path=ppt/slides/slide4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5362" name="Footer Placeholder 4"/>
          <p:cNvSpPr>
            <a:spLocks noGrp="1"/>
          </p:cNvSpPr>
          <p:nvPr>
            <p:ph type="ftr" sz="quarter" idx="11"/>
          </p:nvPr>
        </p:nvSpPr>
        <p:spPr>
          <a:noFill/>
        </p:spPr>
        <p:txBody>
          <a:bodyPr/>
          <a:lstStyle/>
          <a:p>
            <a:r>
              <a:rPr lang="en-US"/>
              <a:t>NINDS ISGC Phenotype Committee</a:t>
            </a:r>
          </a:p>
        </p:txBody>
      </p:sp>
      <p:sp>
        <p:nvSpPr>
          <p:cNvPr id="15363" name="Rectangle 3"/>
          <p:cNvSpPr>
            <a:spLocks noGrp="1" noChangeArrowheads="1"/>
          </p:cNvSpPr>
          <p:nvPr>
            <p:ph type="body" idx="1"/>
          </p:nvPr>
        </p:nvSpPr>
        <p:spPr/>
        <p:txBody>
          <a:bodyPr/>
          <a:lstStyle/>
          <a:p>
            <a:r>
              <a:rPr lang="en-US" b="0"/>
              <a:t>Prothrombotic abnormalities are considered as the cause of stroke only when there is strong clinical suspicion: history of more than one unexplained thromboembolic events, in young stroke patients, in patients with family history of thrombosis, in patients who have no other explanation for stroke.</a:t>
            </a:r>
            <a:r>
              <a:rPr lang="en-US"/>
              <a:t> </a:t>
            </a:r>
          </a:p>
        </p:txBody>
      </p:sp>
      <p:sp>
        <p:nvSpPr>
          <p:cNvPr id="15364" name="Rectangle 4"/>
          <p:cNvSpPr>
            <a:spLocks noGrp="1" noChangeArrowheads="1"/>
          </p:cNvSpPr>
          <p:nvPr>
            <p:ph type="title"/>
          </p:nvPr>
        </p:nvSpPr>
        <p:spPr>
          <a:noFill/>
        </p:spPr>
        <p:txBody>
          <a:bodyPr>
            <a:normAutofit fontScale="90000"/>
          </a:bodyPr>
          <a:lstStyle/>
          <a:p>
            <a:r>
              <a:rPr lang="en-US"/>
              <a:t>Points to Remember When Taking the Certification Module</a:t>
            </a:r>
          </a:p>
        </p:txBody>
      </p:sp>
    </p:spTree>
  </p:cSld>
  <p:clrMapOvr>
    <a:masterClrMapping/>
  </p:clrMapOvr>
  <p:transition/>
</p:sld>
</file>

<file path=ppt/slides/slide5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6386" name="Footer Placeholder 4"/>
          <p:cNvSpPr>
            <a:spLocks noGrp="1"/>
          </p:cNvSpPr>
          <p:nvPr>
            <p:ph type="ftr" sz="quarter" idx="11"/>
          </p:nvPr>
        </p:nvSpPr>
        <p:spPr>
          <a:noFill/>
        </p:spPr>
        <p:txBody>
          <a:bodyPr/>
          <a:lstStyle/>
          <a:p>
            <a:r>
              <a:rPr lang="en-US"/>
              <a:t>NINDS ISGC Phenotype Committee</a:t>
            </a:r>
          </a:p>
        </p:txBody>
      </p:sp>
      <p:sp>
        <p:nvSpPr>
          <p:cNvPr id="16387" name="Rectangle 3"/>
          <p:cNvSpPr>
            <a:spLocks noGrp="1" noChangeArrowheads="1"/>
          </p:cNvSpPr>
          <p:nvPr>
            <p:ph type="body" idx="1"/>
          </p:nvPr>
        </p:nvSpPr>
        <p:spPr/>
        <p:txBody>
          <a:bodyPr/>
          <a:lstStyle/>
          <a:p>
            <a:r>
              <a:rPr lang="en-US" b="0"/>
              <a:t>Characteristic features of vascular lesions suggestive of atherosclerosis include:</a:t>
            </a:r>
          </a:p>
          <a:p>
            <a:pPr lvl="1"/>
            <a:r>
              <a:rPr lang="en-US" b="0"/>
              <a:t>Eccentric location </a:t>
            </a:r>
          </a:p>
          <a:p>
            <a:pPr lvl="1"/>
            <a:r>
              <a:rPr lang="en-US" b="0"/>
              <a:t>Calcification </a:t>
            </a:r>
          </a:p>
          <a:p>
            <a:pPr lvl="1"/>
            <a:r>
              <a:rPr lang="en-US" b="0"/>
              <a:t>Thrombosis </a:t>
            </a:r>
          </a:p>
          <a:p>
            <a:pPr lvl="1"/>
            <a:r>
              <a:rPr lang="en-US" b="0"/>
              <a:t>Irregular stump</a:t>
            </a:r>
          </a:p>
          <a:p>
            <a:pPr lvl="1"/>
            <a:r>
              <a:rPr lang="en-US" b="0"/>
              <a:t>Occurrence in typical arterial segments</a:t>
            </a:r>
          </a:p>
        </p:txBody>
      </p:sp>
      <p:sp>
        <p:nvSpPr>
          <p:cNvPr id="16388" name="Rectangle 4"/>
          <p:cNvSpPr>
            <a:spLocks noGrp="1" noChangeArrowheads="1"/>
          </p:cNvSpPr>
          <p:nvPr>
            <p:ph type="title"/>
          </p:nvPr>
        </p:nvSpPr>
        <p:spPr>
          <a:noFill/>
        </p:spPr>
        <p:txBody>
          <a:bodyPr>
            <a:normAutofit fontScale="90000"/>
          </a:bodyPr>
          <a:lstStyle/>
          <a:p>
            <a:r>
              <a:rPr lang="en-US"/>
              <a:t>Points to Remember When Taking the Certification Module</a:t>
            </a:r>
          </a:p>
        </p:txBody>
      </p:sp>
    </p:spTree>
  </p:cSld>
  <p:clrMapOvr>
    <a:masterClrMapping/>
  </p:clrMapOvr>
  <p:transition/>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57</TotalTime>
  <Words>2254</Words>
  <Application>Microsoft Macintosh PowerPoint</Application>
  <PresentationFormat>On-screen Show (4:3)</PresentationFormat>
  <Paragraphs>547</Paragraphs>
  <Slides>50</Slides>
  <Notes>11</Notes>
  <HiddenSlides>0</HiddenSlides>
  <MMClips>0</MMClips>
  <ScaleCrop>false</ScaleCrop>
  <HeadingPairs>
    <vt:vector size="4" baseType="variant">
      <vt:variant>
        <vt:lpstr>Design Template</vt:lpstr>
      </vt:variant>
      <vt:variant>
        <vt:i4>1</vt:i4>
      </vt:variant>
      <vt:variant>
        <vt:lpstr>Slide Titles</vt:lpstr>
      </vt:variant>
      <vt:variant>
        <vt:i4>50</vt:i4>
      </vt:variant>
    </vt:vector>
  </HeadingPairs>
  <TitlesOfParts>
    <vt:vector size="51" baseType="lpstr">
      <vt:lpstr>Office Theme</vt:lpstr>
      <vt:lpstr>NINDS U01 – CCS subtyping</vt:lpstr>
      <vt:lpstr>Subtype Distribution in NINDS Study</vt:lpstr>
      <vt:lpstr>Subtype Distribution in NINDS Study</vt:lpstr>
      <vt:lpstr>Subtype Distribution in NINDS Study</vt:lpstr>
      <vt:lpstr>20 chart project</vt:lpstr>
      <vt:lpstr>TOAST Subtype Generated By Each Cohort vs. TOAST Subtype Generated By Phenotype Committee Through Chart Review</vt:lpstr>
      <vt:lpstr>TOAST Subtype Generated By Each Cohort vs. TOAST Subtype Generated By Phenotype Committee Through Chart Review</vt:lpstr>
      <vt:lpstr>Slide 8</vt:lpstr>
      <vt:lpstr>The CCS System </vt:lpstr>
      <vt:lpstr>The CCS System  The Decision Algorithm</vt:lpstr>
      <vt:lpstr>International Validation of The CCS</vt:lpstr>
      <vt:lpstr>The CCS System </vt:lpstr>
      <vt:lpstr>Operator-Related Factors </vt:lpstr>
      <vt:lpstr>The CCS Software-Related Factors</vt:lpstr>
      <vt:lpstr>Percentage Agreement and 95% Confidence Intervals for Each Rater With  Other Raters for the 5 Major CCS Subtypes</vt:lpstr>
      <vt:lpstr>NINDS ISGC Study</vt:lpstr>
      <vt:lpstr>CCS in NINDS U01</vt:lpstr>
      <vt:lpstr>Certified CCS Adjudicators</vt:lpstr>
      <vt:lpstr>http://ccs.martinos.org</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Before Starting the Certification Module</vt:lpstr>
      <vt:lpstr>Points to Remember When Taking the Certification Module</vt:lpstr>
      <vt:lpstr>Points to Remember When Taking the Certification Module</vt:lpstr>
      <vt:lpstr>Points to Remember When Taking the Certification Module</vt:lpstr>
      <vt:lpstr>Points to Remember When Taking the Certification Module</vt:lpstr>
      <vt:lpstr>Points to Remember When Taking the Certification Module</vt:lpstr>
      <vt:lpstr>Points to Remember When Taking the Certification Module</vt:lpstr>
      <vt:lpstr>Points to Remember When Taking the Certification Module</vt:lpstr>
      <vt:lpstr>Points to Remember When Taking the Certification Module</vt:lpstr>
      <vt:lpstr>Points to Remember When Taking the Certification Module</vt:lpstr>
      <vt:lpstr>Points to Remember When Taking the Certification Module</vt:lpstr>
      <vt:lpstr>Points to Remember When Taking the Certification Module</vt:lpstr>
    </vt:vector>
  </TitlesOfParts>
  <Company>UVa</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NINDS U01 – CCS subtyping</dc:title>
  <dc:creator>Brad Worrall</dc:creator>
  <cp:lastModifiedBy>Brad Worrall</cp:lastModifiedBy>
  <cp:revision>7</cp:revision>
  <dcterms:created xsi:type="dcterms:W3CDTF">2010-06-17T09:27:56Z</dcterms:created>
  <dcterms:modified xsi:type="dcterms:W3CDTF">2010-06-17T09:33:34Z</dcterms:modified>
</cp:coreProperties>
</file>