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1" r:id="rId1"/>
  </p:sldMasterIdLst>
  <p:notesMasterIdLst>
    <p:notesMasterId r:id="rId17"/>
  </p:notesMasterIdLst>
  <p:handoutMasterIdLst>
    <p:handoutMasterId r:id="rId18"/>
  </p:handoutMasterIdLst>
  <p:sldIdLst>
    <p:sldId id="897" r:id="rId2"/>
    <p:sldId id="877" r:id="rId3"/>
    <p:sldId id="878" r:id="rId4"/>
    <p:sldId id="879" r:id="rId5"/>
    <p:sldId id="880" r:id="rId6"/>
    <p:sldId id="881" r:id="rId7"/>
    <p:sldId id="882" r:id="rId8"/>
    <p:sldId id="883" r:id="rId9"/>
    <p:sldId id="884" r:id="rId10"/>
    <p:sldId id="885" r:id="rId11"/>
    <p:sldId id="887" r:id="rId12"/>
    <p:sldId id="888" r:id="rId13"/>
    <p:sldId id="889" r:id="rId14"/>
    <p:sldId id="890" r:id="rId15"/>
    <p:sldId id="891" r:id="rId16"/>
  </p:sldIdLst>
  <p:sldSz cx="9144000" cy="6858000" type="screen4x3"/>
  <p:notesSz cx="6648450" cy="98059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3" autoAdjust="0"/>
    <p:restoredTop sz="92487" autoAdjust="0"/>
  </p:normalViewPr>
  <p:slideViewPr>
    <p:cSldViewPr>
      <p:cViewPr varScale="1">
        <p:scale>
          <a:sx n="104" d="100"/>
          <a:sy n="104" d="100"/>
        </p:scale>
        <p:origin x="-119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598" y="-90"/>
      </p:cViewPr>
      <p:guideLst>
        <p:guide orient="horz" pos="3088"/>
        <p:guide pos="209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65550" y="0"/>
            <a:ext cx="28813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287B04-5328-4944-B65B-C481DFA9A13A}" type="datetimeFigureOut">
              <a:rPr lang="en-GB" smtClean="0"/>
              <a:pPr/>
              <a:t>05/12/2014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13863"/>
            <a:ext cx="2881313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65550" y="9313863"/>
            <a:ext cx="2881313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95E18-C4F0-4EB6-83D5-62158C63CF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838241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0995" cy="49029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65916" y="0"/>
            <a:ext cx="2880995" cy="49029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A81CB4-8E95-4A35-9968-DDF16729C021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73125" y="735013"/>
            <a:ext cx="4902200" cy="36782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4845" y="4657844"/>
            <a:ext cx="5318760" cy="44126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13987"/>
            <a:ext cx="2880995" cy="4902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65916" y="9313987"/>
            <a:ext cx="2880995" cy="4902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2C303E-F618-4468-949E-5C361792F7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1142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424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usic_dia_title_strip.png"/>
          <p:cNvPicPr>
            <a:picLocks noChangeAspect="1"/>
          </p:cNvPicPr>
          <p:nvPr userDrawn="1"/>
        </p:nvPicPr>
        <p:blipFill>
          <a:blip r:embed="rId2" cstate="email">
            <a:alphaModFix amt="3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3978413"/>
            <a:ext cx="9144000" cy="2141316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4466534"/>
            <a:ext cx="9143999" cy="1198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0453" y="1986858"/>
            <a:ext cx="6663634" cy="1502881"/>
          </a:xfrm>
        </p:spPr>
        <p:txBody>
          <a:bodyPr anchor="t" anchorCtr="0">
            <a:noAutofit/>
          </a:bodyPr>
          <a:lstStyle>
            <a:lvl1pPr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0453" y="4754218"/>
            <a:ext cx="5487504" cy="778565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43860" y="4466534"/>
            <a:ext cx="2400139" cy="11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5962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6117438"/>
            <a:ext cx="9143999" cy="740562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6401" y="6299200"/>
            <a:ext cx="5558970" cy="356866"/>
          </a:xfrm>
        </p:spPr>
        <p:txBody>
          <a:bodyPr anchor="t" anchorCtr="0">
            <a:noAutofit/>
          </a:bodyPr>
          <a:lstStyle>
            <a:lvl1pPr>
              <a:defRPr sz="2000" baseline="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Institute of Cardiovascular Research Royal Holloway University of London (ICR2UL)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49029" y="6117438"/>
            <a:ext cx="1494971" cy="74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5994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1375"/>
            <a:ext cx="3904974" cy="4363278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660900" y="1771375"/>
            <a:ext cx="4025900" cy="4363950"/>
          </a:xfrm>
        </p:spPr>
        <p:txBody>
          <a:bodyPr/>
          <a:lstStyle>
            <a:lvl1pPr marL="285750" indent="-285750">
              <a:buSzPct val="120000"/>
              <a:buFont typeface="Wingdings" charset="2"/>
              <a:buChar char="§"/>
              <a:defRPr/>
            </a:lvl1pPr>
            <a:lvl2pPr marL="285750" indent="-285750">
              <a:buSzPct val="120000"/>
              <a:buFont typeface="Wingdings" charset="2"/>
              <a:buChar char="§"/>
              <a:defRPr/>
            </a:lvl2pPr>
            <a:lvl3pPr marL="173038" indent="-171450">
              <a:buSzPct val="120000"/>
              <a:buFont typeface="Wingdings" charset="2"/>
              <a:buChar char="§"/>
              <a:defRPr/>
            </a:lvl3pPr>
            <a:lvl4pPr marL="173038" indent="-171450">
              <a:buSzPct val="120000"/>
              <a:buFont typeface="Wingdings" charset="2"/>
              <a:buChar char="§"/>
              <a:defRPr/>
            </a:lvl4pPr>
            <a:lvl5pPr marL="173038" indent="-171450">
              <a:buSzPct val="120000"/>
              <a:buFont typeface="Wingdings" charset="2"/>
              <a:buChar char="§"/>
              <a:defRPr/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79487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usic_dia_divider_page_white.png"/>
          <p:cNvPicPr>
            <a:picLocks noChangeAspect="1"/>
          </p:cNvPicPr>
          <p:nvPr userDrawn="1"/>
        </p:nvPicPr>
        <p:blipFill>
          <a:blip r:embed="rId2" cstate="email">
            <a:alphaModFix amt="3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2984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-1015" y="4091608"/>
            <a:ext cx="9143999" cy="183873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6978" y="4406900"/>
            <a:ext cx="6892209" cy="1362075"/>
          </a:xfrm>
        </p:spPr>
        <p:txBody>
          <a:bodyPr anchor="t">
            <a:normAutofit/>
          </a:bodyPr>
          <a:lstStyle>
            <a:lvl1pPr algn="l">
              <a:defRPr sz="3600" b="0" cap="none"/>
            </a:lvl1pPr>
          </a:lstStyle>
          <a:p>
            <a:r>
              <a:rPr lang="en-GB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228802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usic_dia_divider_page_white.png"/>
          <p:cNvPicPr>
            <a:picLocks noChangeAspect="1"/>
          </p:cNvPicPr>
          <p:nvPr userDrawn="1"/>
        </p:nvPicPr>
        <p:blipFill>
          <a:blip r:embed="rId2" cstate="email">
            <a:alphaModFix amt="3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2984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-1015" y="4091608"/>
            <a:ext cx="9143999" cy="183873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6978" y="4406900"/>
            <a:ext cx="6892209" cy="1362075"/>
          </a:xfrm>
        </p:spPr>
        <p:txBody>
          <a:bodyPr anchor="t">
            <a:normAutofit/>
          </a:bodyPr>
          <a:lstStyle>
            <a:lvl1pPr algn="l">
              <a:defRPr sz="3600" b="0" cap="none"/>
            </a:lvl1pPr>
          </a:lstStyle>
          <a:p>
            <a:r>
              <a:rPr lang="en-GB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97571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alphaModFix amt="3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2984" cy="6857999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-1015" y="4091608"/>
            <a:ext cx="9143999" cy="183873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6978" y="4406900"/>
            <a:ext cx="6892209" cy="1362075"/>
          </a:xfrm>
        </p:spPr>
        <p:txBody>
          <a:bodyPr anchor="t">
            <a:normAutofit/>
          </a:bodyPr>
          <a:lstStyle>
            <a:lvl1pPr algn="l">
              <a:defRPr sz="3600" b="0" cap="none"/>
            </a:lvl1pPr>
          </a:lstStyle>
          <a:p>
            <a:r>
              <a:rPr lang="en-GB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272888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 with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alphaModFix amt="3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5072009"/>
            <a:ext cx="9144000" cy="178599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-1015" y="4091608"/>
            <a:ext cx="9143999" cy="183873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6978" y="4406900"/>
            <a:ext cx="6892209" cy="1362075"/>
          </a:xfrm>
        </p:spPr>
        <p:txBody>
          <a:bodyPr anchor="t">
            <a:normAutofit/>
          </a:bodyPr>
          <a:lstStyle>
            <a:lvl1pPr algn="l">
              <a:defRPr sz="3600" b="0" cap="none"/>
            </a:lvl1pPr>
          </a:lstStyle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588" y="0"/>
            <a:ext cx="9145588" cy="4090988"/>
          </a:xfrm>
          <a:solidFill>
            <a:schemeClr val="tx2">
              <a:lumMod val="25000"/>
              <a:lumOff val="75000"/>
            </a:schemeClr>
          </a:solidFill>
        </p:spPr>
        <p:txBody>
          <a:bodyPr lIns="72000" tIns="72000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28191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2992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64984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70553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79116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34412" y="6405442"/>
            <a:ext cx="432501" cy="452558"/>
          </a:xfrm>
        </p:spPr>
        <p:txBody>
          <a:bodyPr/>
          <a:lstStyle/>
          <a:p>
            <a:fld id="{6B49BB3D-90E4-C946-BCF9-8FBC622A1A0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1" hasCustomPrompt="1"/>
          </p:nvPr>
        </p:nvSpPr>
        <p:spPr>
          <a:xfrm>
            <a:off x="457200" y="1555750"/>
            <a:ext cx="8229600" cy="4476750"/>
          </a:xfrm>
        </p:spPr>
        <p:txBody>
          <a:bodyPr lIns="72000" tIns="72000"/>
          <a:lstStyle>
            <a:lvl1pPr>
              <a:defRPr sz="1800"/>
            </a:lvl1pPr>
          </a:lstStyle>
          <a:p>
            <a:r>
              <a:rPr lang="en-GB" sz="2600" b="0" i="0" dirty="0" smtClean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Custom Layout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86051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430696"/>
            <a:ext cx="9144000" cy="9221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30696"/>
            <a:ext cx="8229600" cy="92213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4792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4412" y="6398526"/>
            <a:ext cx="432501" cy="452558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t" anchorCtr="0"/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fld id="{6B49BB3D-90E4-C946-BCF9-8FBC622A1A0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67774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2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200"/>
        </a:spcBef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457200" rtl="0" eaLnBrk="1" latinLnBrk="0" hangingPunct="1">
        <a:spcBef>
          <a:spcPts val="1200"/>
        </a:spcBef>
        <a:buFont typeface="Arial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588" indent="0" algn="l" defTabSz="457200" rtl="0" eaLnBrk="1" latinLnBrk="0" hangingPunct="1">
        <a:spcBef>
          <a:spcPts val="1200"/>
        </a:spcBef>
        <a:buFont typeface="Arial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588" indent="0" algn="l" defTabSz="457200" rtl="0" eaLnBrk="1" latinLnBrk="0" hangingPunct="1">
        <a:spcBef>
          <a:spcPts val="1200"/>
        </a:spcBef>
        <a:buFont typeface="Arial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88" indent="0" algn="l" defTabSz="457200" rtl="0" eaLnBrk="1" latinLnBrk="0" hangingPunct="1">
        <a:spcBef>
          <a:spcPts val="1200"/>
        </a:spcBef>
        <a:buFont typeface="Arial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Institute of Cardiovascular Research Royal Holloway University of London (ICR2UL)</a:t>
            </a:r>
            <a:endParaRPr lang="en-GB" dirty="0"/>
          </a:p>
        </p:txBody>
      </p:sp>
      <p:pic>
        <p:nvPicPr>
          <p:cNvPr id="4" name="Picture 6" descr="http://upload.wikimedia.org/wikipedia/commons/f/fd/Founder%27s_Building%2C_Royal_Holloway%2C_south_quad.jpg"/>
          <p:cNvPicPr>
            <a:picLocks noChangeAspect="1" noChangeArrowheads="1"/>
          </p:cNvPicPr>
          <p:nvPr/>
        </p:nvPicPr>
        <p:blipFill>
          <a:blip r:embed="rId2" cstate="print">
            <a:lum bright="40000"/>
          </a:blip>
          <a:srcRect/>
          <a:stretch>
            <a:fillRect/>
          </a:stretch>
        </p:blipFill>
        <p:spPr bwMode="auto">
          <a:xfrm>
            <a:off x="1219200" y="1676400"/>
            <a:ext cx="6858000" cy="44577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19200" y="228600"/>
            <a:ext cx="7086600" cy="221599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u="sng" dirty="0" smtClean="0">
                <a:latin typeface="Calibri" pitchFamily="34" charset="0"/>
              </a:rPr>
              <a:t>Cerebral Venous Thrombosis</a:t>
            </a:r>
          </a:p>
          <a:p>
            <a:pPr algn="ctr">
              <a:lnSpc>
                <a:spcPct val="150000"/>
              </a:lnSpc>
            </a:pPr>
            <a:r>
              <a:rPr lang="en-US" sz="3200" b="1" i="1" dirty="0" smtClean="0">
                <a:latin typeface="Calibri" pitchFamily="34" charset="0"/>
              </a:rPr>
              <a:t>- </a:t>
            </a:r>
            <a:r>
              <a:rPr lang="en-US" sz="3200" b="1" i="1" u="sng" dirty="0" err="1" smtClean="0">
                <a:latin typeface="Calibri" pitchFamily="34" charset="0"/>
              </a:rPr>
              <a:t>Exome</a:t>
            </a:r>
            <a:r>
              <a:rPr lang="en-US" sz="3200" b="1" i="1" u="sng" dirty="0" smtClean="0">
                <a:latin typeface="Calibri" pitchFamily="34" charset="0"/>
              </a:rPr>
              <a:t> Array Analysis</a:t>
            </a:r>
            <a:r>
              <a:rPr lang="en-US" sz="3200" b="1" i="1" dirty="0" smtClean="0">
                <a:latin typeface="Calibri" pitchFamily="34" charset="0"/>
              </a:rPr>
              <a:t> -</a:t>
            </a:r>
          </a:p>
          <a:p>
            <a:pPr algn="ctr">
              <a:lnSpc>
                <a:spcPct val="150000"/>
              </a:lnSpc>
            </a:pPr>
            <a:r>
              <a:rPr lang="en-GB" sz="2600" b="1" dirty="0" smtClean="0">
                <a:latin typeface="Calibri" pitchFamily="34" charset="0"/>
              </a:rPr>
              <a:t>on behalf of BEAST Consortium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8077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atin typeface="Calibri" pitchFamily="34" charset="0"/>
              </a:rPr>
              <a:t>Dr </a:t>
            </a:r>
            <a:r>
              <a:rPr lang="en-GB" sz="2400" b="1" dirty="0" err="1">
                <a:latin typeface="Calibri" pitchFamily="34" charset="0"/>
              </a:rPr>
              <a:t>Ioana</a:t>
            </a:r>
            <a:r>
              <a:rPr lang="en-GB" sz="2400" b="1" dirty="0">
                <a:latin typeface="Calibri" pitchFamily="34" charset="0"/>
              </a:rPr>
              <a:t> </a:t>
            </a:r>
            <a:r>
              <a:rPr lang="en-GB" sz="2400" b="1" dirty="0" err="1" smtClean="0">
                <a:latin typeface="Calibri" pitchFamily="34" charset="0"/>
              </a:rPr>
              <a:t>Cotlarciuc</a:t>
            </a:r>
            <a:endParaRPr lang="en-GB" sz="2400" b="1" dirty="0" smtClean="0">
              <a:latin typeface="Calibri" pitchFamily="34" charset="0"/>
            </a:endParaRPr>
          </a:p>
          <a:p>
            <a:pPr algn="ctr"/>
            <a:endParaRPr lang="en-GB" sz="2400" b="1" dirty="0" smtClean="0">
              <a:latin typeface="Calibri" pitchFamily="34" charset="0"/>
            </a:endParaRPr>
          </a:p>
          <a:p>
            <a:pPr algn="ctr"/>
            <a:r>
              <a:rPr lang="en-GB" sz="2400" b="1" dirty="0">
                <a:latin typeface="Calibri" pitchFamily="34" charset="0"/>
              </a:rPr>
              <a:t/>
            </a:r>
            <a:br>
              <a:rPr lang="en-GB" sz="2400" b="1" dirty="0">
                <a:latin typeface="Calibri" pitchFamily="34" charset="0"/>
              </a:rPr>
            </a:br>
            <a:r>
              <a:rPr lang="en-GB" sz="2400" b="1" dirty="0" smtClean="0">
                <a:latin typeface="Calibri" pitchFamily="34" charset="0"/>
              </a:rPr>
              <a:t>Institute of Cardiovascular Research Royal Holloway</a:t>
            </a:r>
            <a:r>
              <a:rPr lang="en-GB" sz="2400" b="1" dirty="0">
                <a:latin typeface="Calibri" pitchFamily="34" charset="0"/>
              </a:rPr>
              <a:t/>
            </a:r>
            <a:br>
              <a:rPr lang="en-GB" sz="2400" b="1" dirty="0">
                <a:latin typeface="Calibri" pitchFamily="34" charset="0"/>
              </a:rPr>
            </a:br>
            <a:r>
              <a:rPr lang="en-GB" sz="2400" b="1" dirty="0" smtClean="0">
                <a:latin typeface="Calibri" pitchFamily="34" charset="0"/>
              </a:rPr>
              <a:t>University of London</a:t>
            </a:r>
          </a:p>
          <a:p>
            <a:pPr algn="ctr"/>
            <a:endParaRPr lang="en-GB" sz="2400" b="1" dirty="0" smtClean="0">
              <a:latin typeface="Calibri" pitchFamily="34" charset="0"/>
            </a:endParaRPr>
          </a:p>
          <a:p>
            <a:pPr algn="ctr"/>
            <a:endParaRPr lang="en-GB" sz="2400" b="1" dirty="0" smtClean="0">
              <a:latin typeface="Calibri" pitchFamily="34" charset="0"/>
            </a:endParaRPr>
          </a:p>
          <a:p>
            <a:pPr algn="ctr"/>
            <a:r>
              <a:rPr lang="en-GB" sz="2400" b="1" dirty="0" smtClean="0">
                <a:latin typeface="Calibri" pitchFamily="34" charset="0"/>
              </a:rPr>
              <a:t>6</a:t>
            </a:r>
            <a:r>
              <a:rPr lang="en-GB" sz="2400" b="1" baseline="30000" dirty="0" smtClean="0">
                <a:latin typeface="Calibri" pitchFamily="34" charset="0"/>
              </a:rPr>
              <a:t>th</a:t>
            </a:r>
            <a:r>
              <a:rPr lang="en-GB" sz="2400" b="1" dirty="0" smtClean="0">
                <a:latin typeface="Calibri" pitchFamily="34" charset="0"/>
              </a:rPr>
              <a:t> November 2014</a:t>
            </a:r>
            <a:endParaRPr lang="en-GB" sz="24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707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Institute of Cardiovascular Research Royal Holloway University of London (ICR2UL)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457200"/>
            <a:ext cx="54864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u="sng" dirty="0" smtClean="0">
                <a:latin typeface="Calibri" pitchFamily="34" charset="0"/>
              </a:rPr>
              <a:t>Cerebral Venous Thrombosis (CVT)</a:t>
            </a:r>
          </a:p>
          <a:p>
            <a:pPr algn="ctr">
              <a:lnSpc>
                <a:spcPct val="150000"/>
              </a:lnSpc>
            </a:pPr>
            <a:endParaRPr lang="en-US" b="1" dirty="0" smtClean="0">
              <a:latin typeface="Calibri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Calibri" pitchFamily="34" charset="0"/>
              </a:rPr>
              <a:t> </a:t>
            </a:r>
            <a:r>
              <a:rPr lang="en-US" b="1" dirty="0" smtClean="0">
                <a:latin typeface="Calibri" pitchFamily="34" charset="0"/>
              </a:rPr>
              <a:t>Rare form </a:t>
            </a:r>
            <a:r>
              <a:rPr lang="en-US" dirty="0" smtClean="0">
                <a:latin typeface="Calibri" pitchFamily="34" charset="0"/>
              </a:rPr>
              <a:t>of </a:t>
            </a:r>
            <a:r>
              <a:rPr lang="en-US" dirty="0" err="1" smtClean="0">
                <a:latin typeface="Calibri" pitchFamily="34" charset="0"/>
              </a:rPr>
              <a:t>cerebrovascular</a:t>
            </a:r>
            <a:r>
              <a:rPr lang="en-US" dirty="0" smtClean="0">
                <a:latin typeface="Calibri" pitchFamily="34" charset="0"/>
              </a:rPr>
              <a:t> disease that accounts for </a:t>
            </a:r>
            <a:r>
              <a:rPr lang="en-US" b="1" dirty="0" smtClean="0">
                <a:latin typeface="Calibri" pitchFamily="34" charset="0"/>
              </a:rPr>
              <a:t>&lt;1% of all strokes </a:t>
            </a:r>
            <a:r>
              <a:rPr lang="en-US" dirty="0" smtClean="0">
                <a:latin typeface="Calibri" pitchFamily="34" charset="0"/>
              </a:rPr>
              <a:t>(most often affects young adults and children), with an associated mortality of </a:t>
            </a:r>
            <a:r>
              <a:rPr lang="en-US" b="1" dirty="0" smtClean="0">
                <a:latin typeface="Calibri" pitchFamily="34" charset="0"/>
              </a:rPr>
              <a:t>≈10 - 13%.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endParaRPr lang="en-US" b="1" dirty="0" smtClean="0">
              <a:latin typeface="Calibri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Calibri" pitchFamily="34" charset="0"/>
              </a:rPr>
              <a:t> The estimated annual </a:t>
            </a:r>
            <a:r>
              <a:rPr lang="en-US" b="1" dirty="0" smtClean="0">
                <a:latin typeface="Calibri" pitchFamily="34" charset="0"/>
              </a:rPr>
              <a:t>incidence is 3 - 4 cases per 1 million </a:t>
            </a:r>
            <a:r>
              <a:rPr lang="en-US" dirty="0" smtClean="0">
                <a:latin typeface="Calibri" pitchFamily="34" charset="0"/>
              </a:rPr>
              <a:t>adult</a:t>
            </a:r>
            <a:r>
              <a:rPr lang="en-US" b="1" dirty="0" smtClean="0">
                <a:latin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</a:rPr>
              <a:t>population and up to </a:t>
            </a:r>
            <a:r>
              <a:rPr lang="en-US" b="1" dirty="0" smtClean="0">
                <a:latin typeface="Calibri" pitchFamily="34" charset="0"/>
              </a:rPr>
              <a:t>7 cases per 1 million </a:t>
            </a:r>
            <a:r>
              <a:rPr lang="en-US" dirty="0" smtClean="0">
                <a:latin typeface="Calibri" pitchFamily="34" charset="0"/>
              </a:rPr>
              <a:t>among children. </a:t>
            </a:r>
          </a:p>
          <a:p>
            <a:pPr>
              <a:lnSpc>
                <a:spcPct val="150000"/>
              </a:lnSpc>
              <a:buFontTx/>
              <a:buChar char="-"/>
            </a:pPr>
            <a:endParaRPr lang="en-US" dirty="0" smtClean="0">
              <a:latin typeface="Calibri" pitchFamily="34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Calibri" pitchFamily="34" charset="0"/>
              </a:rPr>
              <a:t> </a:t>
            </a:r>
            <a:r>
              <a:rPr lang="en-US" b="1" dirty="0" smtClean="0">
                <a:latin typeface="Calibri" pitchFamily="34" charset="0"/>
              </a:rPr>
              <a:t>≈ 75% </a:t>
            </a:r>
            <a:r>
              <a:rPr lang="en-US" dirty="0" smtClean="0">
                <a:latin typeface="Calibri" pitchFamily="34" charset="0"/>
              </a:rPr>
              <a:t>of the adult patients are </a:t>
            </a:r>
            <a:r>
              <a:rPr lang="en-US" b="1" dirty="0" smtClean="0">
                <a:latin typeface="Calibri" pitchFamily="34" charset="0"/>
              </a:rPr>
              <a:t>women</a:t>
            </a:r>
            <a:r>
              <a:rPr lang="en-US" dirty="0" smtClean="0">
                <a:latin typeface="Calibri" pitchFamily="34" charset="0"/>
              </a:rPr>
              <a:t>.</a:t>
            </a:r>
          </a:p>
          <a:p>
            <a:pPr>
              <a:lnSpc>
                <a:spcPct val="150000"/>
              </a:lnSpc>
              <a:buFontTx/>
              <a:buChar char="-"/>
            </a:pPr>
            <a:endParaRPr lang="en-US" dirty="0" smtClean="0">
              <a:latin typeface="Calibri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304800"/>
            <a:ext cx="2910776" cy="5525024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867400" y="57150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smtClean="0">
                <a:latin typeface="Arial Unicode MS" pitchFamily="32" charset="0"/>
                <a:cs typeface="Arial Unicode MS" pitchFamily="32" charset="0"/>
              </a:rPr>
              <a:t>Postmortem Views of Sinus Thrombosis. 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39487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Institute of Cardiovascular Research Royal Holloway University of London (ICR2UL)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609601"/>
            <a:ext cx="4495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0" cap="all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rPr>
              <a:t>PATHOGENESIS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all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rPr>
              <a:t>2 different mechanisms: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rPr>
              <a:t>Thrombosis of the cerebral veins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rPr>
              <a:t>, with local effects caused by venous obstruction;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rPr>
              <a:t>Thrombosis of the major sinuses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rPr>
              <a:t> which causes intracranial hypertension. 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rPr>
              <a:t>In the majority of patients, these two processes occur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rPr>
              <a:t>simultaneously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rPr>
              <a:t>.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Arial Unicode MS" pitchFamily="32" charset="0"/>
              </a:rPr>
              <a:t>In most patients, thrombosis occurs in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Arial Unicode MS" pitchFamily="32" charset="0"/>
              </a:rPr>
              <a:t>more than one sinus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Arial Unicode MS" pitchFamily="32" charset="0"/>
              </a:rPr>
              <a:t>.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086" y="761999"/>
            <a:ext cx="3837501" cy="4419601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5410200" y="5257800"/>
            <a:ext cx="3581400" cy="363537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vert="horz" wrap="square" lIns="0" tIns="13607" rIns="0" bIns="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 Unicode MS" pitchFamily="32" charset="0"/>
              </a:rPr>
              <a:t>Stam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 Unicode MS" pitchFamily="32" charset="0"/>
              </a:rPr>
              <a:t> J. N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 Unicode MS" pitchFamily="32" charset="0"/>
              </a:rPr>
              <a:t>Engl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 Unicode MS" pitchFamily="32" charset="0"/>
              </a:rPr>
              <a:t> J Med 2005;352:1791-1798.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Arial Unicode MS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487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Institute of Cardiovascular Research Royal Holloway University of London (ICR2UL)</a:t>
            </a:r>
            <a:endParaRPr lang="en-GB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066799"/>
          <a:ext cx="8001000" cy="4596820"/>
        </p:xfrm>
        <a:graphic>
          <a:graphicData uri="http://schemas.openxmlformats.org/drawingml/2006/table">
            <a:tbl>
              <a:tblPr/>
              <a:tblGrid>
                <a:gridCol w="2971800"/>
                <a:gridCol w="5029200"/>
              </a:tblGrid>
              <a:tr h="3374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Times New Roman"/>
                          <a:cs typeface="Times New Roman"/>
                        </a:rPr>
                        <a:t>Risk factor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Times New Roman"/>
                          <a:cs typeface="Times New Roman"/>
                        </a:rPr>
                        <a:t>Description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  <a:alpha val="35000"/>
                      </a:schemeClr>
                    </a:solidFill>
                  </a:tcPr>
                </a:tc>
              </a:tr>
              <a:tr h="6749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Times New Roman"/>
                          <a:cs typeface="Times New Roman"/>
                        </a:rPr>
                        <a:t>Acquired </a:t>
                      </a:r>
                      <a:r>
                        <a:rPr lang="en-US" sz="1600" b="1" dirty="0" err="1">
                          <a:latin typeface="Calibri"/>
                          <a:ea typeface="Times New Roman"/>
                          <a:cs typeface="Times New Roman"/>
                        </a:rPr>
                        <a:t>prothrombotic</a:t>
                      </a:r>
                      <a:r>
                        <a:rPr lang="en-US" sz="1600" b="1" dirty="0">
                          <a:latin typeface="Calibri"/>
                          <a:ea typeface="Times New Roman"/>
                          <a:cs typeface="Times New Roman"/>
                        </a:rPr>
                        <a:t> states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Calibri"/>
                          <a:ea typeface="Times New Roman"/>
                          <a:cs typeface="Times New Roman"/>
                        </a:rPr>
                        <a:t>Nephrotic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Times New Roman"/>
                        </a:rPr>
                        <a:t> syndrome, </a:t>
                      </a:r>
                      <a:r>
                        <a:rPr lang="en-US" sz="1600" dirty="0" err="1">
                          <a:latin typeface="Calibri"/>
                          <a:ea typeface="Times New Roman"/>
                          <a:cs typeface="Times New Roman"/>
                        </a:rPr>
                        <a:t>Antiphospholipid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Times New Roman"/>
                        </a:rPr>
                        <a:t> antibodies, </a:t>
                      </a:r>
                      <a:r>
                        <a:rPr lang="en-US" sz="1600" dirty="0" err="1">
                          <a:latin typeface="Calibri"/>
                          <a:ea typeface="Times New Roman"/>
                          <a:cs typeface="Times New Roman"/>
                        </a:rPr>
                        <a:t>Homocysteinemia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Times New Roman"/>
                        </a:rPr>
                        <a:t>, Pregnancy, </a:t>
                      </a:r>
                      <a:r>
                        <a:rPr lang="en-US" sz="1600" dirty="0" err="1">
                          <a:latin typeface="Calibri"/>
                          <a:ea typeface="Times New Roman"/>
                          <a:cs typeface="Times New Roman"/>
                        </a:rPr>
                        <a:t>Puerperium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40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Calibri"/>
                          <a:ea typeface="Times New Roman"/>
                          <a:cs typeface="Times New Roman"/>
                        </a:rPr>
                        <a:t>Inflamatory</a:t>
                      </a:r>
                      <a:r>
                        <a:rPr lang="en-US" sz="1600" b="1" dirty="0">
                          <a:latin typeface="Calibri"/>
                          <a:ea typeface="Times New Roman"/>
                          <a:cs typeface="Times New Roman"/>
                        </a:rPr>
                        <a:t> disease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Times New Roman"/>
                        </a:rPr>
                        <a:t>Systemic lupus </a:t>
                      </a:r>
                      <a:r>
                        <a:rPr lang="en-US" sz="1600" dirty="0" err="1">
                          <a:latin typeface="Calibri"/>
                          <a:ea typeface="Times New Roman"/>
                          <a:cs typeface="Times New Roman"/>
                        </a:rPr>
                        <a:t>erythematosus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600" dirty="0" err="1" smtClean="0">
                          <a:latin typeface="Calibri"/>
                          <a:ea typeface="Times New Roman"/>
                          <a:cs typeface="Times New Roman"/>
                        </a:rPr>
                        <a:t>Sarcoidosis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600" dirty="0" err="1">
                          <a:latin typeface="Calibri"/>
                          <a:ea typeface="Times New Roman"/>
                          <a:cs typeface="Times New Roman"/>
                        </a:rPr>
                        <a:t>Inflamatory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Times New Roman"/>
                        </a:rPr>
                        <a:t> bowel disease, </a:t>
                      </a:r>
                      <a:r>
                        <a:rPr lang="en-US" sz="1600" dirty="0" smtClean="0">
                          <a:latin typeface="+mn-lt"/>
                          <a:ea typeface="Times New Roman"/>
                          <a:cs typeface="Times New Roman"/>
                        </a:rPr>
                        <a:t>Wegener’s </a:t>
                      </a:r>
                      <a:r>
                        <a:rPr lang="en-US" sz="1600" dirty="0" err="1" smtClean="0">
                          <a:latin typeface="+mn-lt"/>
                          <a:ea typeface="Times New Roman"/>
                          <a:cs typeface="Times New Roman"/>
                        </a:rPr>
                        <a:t>granulomatosis</a:t>
                      </a:r>
                      <a:r>
                        <a:rPr lang="en-US" sz="1600" dirty="0" smtClean="0">
                          <a:latin typeface="+mn-lt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600" dirty="0" err="1" smtClean="0">
                          <a:latin typeface="+mn-lt"/>
                          <a:ea typeface="Times New Roman"/>
                          <a:cs typeface="Times New Roman"/>
                        </a:rPr>
                        <a:t>Behcet’s</a:t>
                      </a:r>
                      <a:r>
                        <a:rPr lang="en-US" sz="1600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Times New Roman"/>
                        </a:rPr>
                        <a:t>syndrome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Times New Roman"/>
                          <a:cs typeface="Times New Roman"/>
                        </a:rPr>
                        <a:t>Infections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Calibri"/>
                          <a:ea typeface="Times New Roman"/>
                          <a:cs typeface="Times New Roman"/>
                        </a:rPr>
                        <a:t>Otitis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600" dirty="0" err="1">
                          <a:latin typeface="Calibri"/>
                          <a:ea typeface="Times New Roman"/>
                          <a:cs typeface="Times New Roman"/>
                        </a:rPr>
                        <a:t>Mastoiditis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Times New Roman"/>
                        </a:rPr>
                        <a:t>, Sinusitis, Meningitis, Systemic infectious disease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49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Times New Roman"/>
                          <a:cs typeface="Times New Roman"/>
                        </a:rPr>
                        <a:t>Hematologic conditions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Calibri"/>
                          <a:ea typeface="Times New Roman"/>
                          <a:cs typeface="Calibri"/>
                        </a:rPr>
                        <a:t>Polycythemia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Calibri"/>
                        </a:rPr>
                        <a:t> (primary and secondary), </a:t>
                      </a:r>
                      <a:r>
                        <a:rPr lang="en-US" sz="1600" dirty="0" err="1">
                          <a:latin typeface="Calibri"/>
                          <a:ea typeface="Times New Roman"/>
                          <a:cs typeface="Calibri"/>
                        </a:rPr>
                        <a:t>Thrombocythemia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Calibri"/>
                        </a:rPr>
                        <a:t>, Leukemia, Anemia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8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Calibri"/>
                          <a:ea typeface="Times New Roman"/>
                          <a:cs typeface="Times New Roman"/>
                        </a:rPr>
                        <a:t>Drugs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Times New Roman"/>
                        </a:rPr>
                        <a:t>Oral contraceptives, </a:t>
                      </a:r>
                      <a:r>
                        <a:rPr lang="en-US" sz="1600" dirty="0" err="1">
                          <a:latin typeface="Calibri"/>
                          <a:ea typeface="Times New Roman"/>
                          <a:cs typeface="Times New Roman"/>
                        </a:rPr>
                        <a:t>Asparaginase</a:t>
                      </a:r>
                      <a:endParaRPr lang="en-US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49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Calibri"/>
                          <a:ea typeface="Times New Roman"/>
                          <a:cs typeface="Times New Roman"/>
                        </a:rPr>
                        <a:t>Mechanical causes, trauma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Times New Roman"/>
                        </a:rPr>
                        <a:t>Head injury, Injury to sinuses or jugular vein, Neurosurgical procedures, Lumber puncture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8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Calibri"/>
                          <a:ea typeface="Times New Roman"/>
                          <a:cs typeface="Times New Roman"/>
                        </a:rPr>
                        <a:t>Miscellaneous</a:t>
                      </a:r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Times New Roman"/>
                        </a:rPr>
                        <a:t>Cancer , Dehydration (especially in children)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752600" y="3810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>
                <a:latin typeface="Calibri" pitchFamily="34" charset="0"/>
              </a:rPr>
              <a:t>CVT RISK FACTORS</a:t>
            </a:r>
            <a:endParaRPr lang="en-US" b="1" u="sng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487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Institute of Cardiovascular Research Royal Holloway University of London (ICR2UL)</a:t>
            </a:r>
            <a:endParaRPr lang="en-GB" dirty="0"/>
          </a:p>
        </p:txBody>
      </p:sp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457200" y="304800"/>
            <a:ext cx="80772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u="sng" dirty="0" smtClean="0">
                <a:latin typeface="Calibri" pitchFamily="34" charset="0"/>
              </a:rPr>
              <a:t>Candidate Gene Studies</a:t>
            </a:r>
          </a:p>
          <a:p>
            <a:pPr algn="ctr"/>
            <a:endParaRPr lang="en-US" sz="1000" b="1" u="sng" dirty="0" smtClean="0">
              <a:latin typeface="Calibri" pitchFamily="34" charset="0"/>
            </a:endParaRPr>
          </a:p>
          <a:p>
            <a:pPr algn="just"/>
            <a:r>
              <a:rPr lang="en-US" sz="1600" dirty="0" smtClean="0">
                <a:latin typeface="Calibri" pitchFamily="34" charset="0"/>
              </a:rPr>
              <a:t>- Meta-analysis of 26 candidate gene studies (1183 cases and 5189 controls) (</a:t>
            </a:r>
            <a:r>
              <a:rPr lang="en-US" sz="1600" dirty="0" err="1" smtClean="0">
                <a:latin typeface="Calibri" pitchFamily="34" charset="0"/>
              </a:rPr>
              <a:t>Marjot</a:t>
            </a:r>
            <a:r>
              <a:rPr lang="en-US" sz="1600" dirty="0" smtClean="0">
                <a:latin typeface="Calibri" pitchFamily="34" charset="0"/>
              </a:rPr>
              <a:t> et al, Stroke, 2011).</a:t>
            </a:r>
          </a:p>
          <a:p>
            <a:pPr algn="just"/>
            <a:r>
              <a:rPr lang="en-US" sz="1600" dirty="0" smtClean="0">
                <a:latin typeface="Calibri" pitchFamily="34" charset="0"/>
              </a:rPr>
              <a:t>- Greater genetic liability for CVT compared to arterial ischemic stroke.</a:t>
            </a:r>
            <a:endParaRPr lang="en-US" sz="1600" i="1" dirty="0" smtClean="0"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84752"/>
            <a:ext cx="7772400" cy="433504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39487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Institute of Cardiovascular Research Royal Holloway University of London (ICR2UL)</a:t>
            </a:r>
            <a:endParaRPr lang="en-GB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38201" y="1219200"/>
          <a:ext cx="7543799" cy="4800600"/>
        </p:xfrm>
        <a:graphic>
          <a:graphicData uri="http://schemas.openxmlformats.org/drawingml/2006/table">
            <a:tbl>
              <a:tblPr/>
              <a:tblGrid>
                <a:gridCol w="571500"/>
                <a:gridCol w="2400300"/>
                <a:gridCol w="2667000"/>
                <a:gridCol w="1904999"/>
              </a:tblGrid>
              <a:tr h="403713"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Collaborator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Country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Cases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997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Vincent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Thijs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Belgium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(Leuven)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3997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Turgut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Tatlisumak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Finland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(Helsinki)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3997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Kostas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Spengos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Greece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(Athens)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3997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Ida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Matinelli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Italy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(Milan)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3997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Elvira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Grandone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Italy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(Foggia)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997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Allessandro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Pezzini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Italy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(Brescia)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39971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7</a:t>
                      </a:r>
                      <a:endParaRPr lang="en-US" sz="1600" b="1" dirty="0"/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Maurizio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Margaglione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Italy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(Foggia)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9971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</a:t>
                      </a:r>
                      <a:endParaRPr lang="en-US" sz="1600" b="1" dirty="0"/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Jonathan Coutinho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Netherlands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(Amsterdam)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39971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9</a:t>
                      </a:r>
                      <a:endParaRPr lang="en-US" sz="1600" b="1" dirty="0"/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Jose Ferro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Portugal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(Lisbon)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39971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10</a:t>
                      </a:r>
                      <a:endParaRPr lang="en-US" sz="1600" b="1" dirty="0"/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Pankaj Sharma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UK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(London)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9971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11</a:t>
                      </a:r>
                      <a:endParaRPr lang="en-US" sz="1600" b="1" dirty="0"/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Antonio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Arauz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Mexico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(Mexico City)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" y="152400"/>
            <a:ext cx="8077200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u="sng" dirty="0" err="1" smtClean="0">
                <a:solidFill>
                  <a:srgbClr val="000000"/>
                </a:solidFill>
                <a:latin typeface="Calibri" pitchFamily="34" charset="0"/>
              </a:rPr>
              <a:t>Biorepository</a:t>
            </a:r>
            <a:r>
              <a:rPr lang="en-US" sz="2000" b="1" u="sng" dirty="0" smtClean="0">
                <a:solidFill>
                  <a:srgbClr val="000000"/>
                </a:solidFill>
                <a:latin typeface="Calibri" pitchFamily="34" charset="0"/>
              </a:rPr>
              <a:t> to Establish the </a:t>
            </a:r>
            <a:r>
              <a:rPr lang="en-US" sz="2000" b="1" u="sng" dirty="0" err="1" smtClean="0">
                <a:solidFill>
                  <a:srgbClr val="000000"/>
                </a:solidFill>
                <a:latin typeface="Calibri" pitchFamily="34" charset="0"/>
              </a:rPr>
              <a:t>Aetiology</a:t>
            </a:r>
            <a:r>
              <a:rPr lang="en-US" sz="2000" b="1" u="sng" dirty="0" smtClean="0">
                <a:solidFill>
                  <a:srgbClr val="000000"/>
                </a:solidFill>
                <a:latin typeface="Calibri" pitchFamily="34" charset="0"/>
              </a:rPr>
              <a:t> of </a:t>
            </a:r>
            <a:r>
              <a:rPr lang="en-US" sz="2000" b="1" u="sng" dirty="0" err="1" smtClean="0">
                <a:solidFill>
                  <a:srgbClr val="000000"/>
                </a:solidFill>
                <a:latin typeface="Calibri" pitchFamily="34" charset="0"/>
              </a:rPr>
              <a:t>Sinovenous</a:t>
            </a:r>
            <a:r>
              <a:rPr lang="en-US" sz="2000" b="1" u="sng" dirty="0" smtClean="0">
                <a:solidFill>
                  <a:srgbClr val="000000"/>
                </a:solidFill>
                <a:latin typeface="Calibri" pitchFamily="34" charset="0"/>
              </a:rPr>
              <a:t> Thrombosis</a:t>
            </a:r>
          </a:p>
          <a:p>
            <a:pPr algn="ctr">
              <a:lnSpc>
                <a:spcPct val="150000"/>
              </a:lnSpc>
            </a:pPr>
            <a:r>
              <a:rPr lang="en-GB" sz="2000" b="1" u="sng" dirty="0" smtClean="0">
                <a:solidFill>
                  <a:srgbClr val="000000"/>
                </a:solidFill>
                <a:latin typeface="Calibri" pitchFamily="34" charset="0"/>
              </a:rPr>
              <a:t>(BEAST) Consortium</a:t>
            </a:r>
            <a:endParaRPr lang="en-US" sz="1200" b="1" u="sng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487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Institute of Cardiovascular Research Royal Holloway University of London (ICR2UL)</a:t>
            </a:r>
            <a:endParaRPr lang="en-GB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1845056"/>
          <a:ext cx="7924800" cy="2498344"/>
        </p:xfrm>
        <a:graphic>
          <a:graphicData uri="http://schemas.openxmlformats.org/drawingml/2006/table">
            <a:tbl>
              <a:tblPr/>
              <a:tblGrid>
                <a:gridCol w="2641600"/>
                <a:gridCol w="2016336"/>
                <a:gridCol w="1633432"/>
                <a:gridCol w="1633432"/>
              </a:tblGrid>
              <a:tr h="4785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Calibri"/>
                          <a:ea typeface="Calibri"/>
                          <a:cs typeface="Times New Roman"/>
                        </a:rPr>
                        <a:t>Characteristics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latin typeface="Calibri"/>
                          <a:ea typeface="Calibri"/>
                          <a:cs typeface="Times New Roman"/>
                        </a:rPr>
                        <a:t>Europeans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Calibri"/>
                          <a:ea typeface="Calibri"/>
                          <a:cs typeface="Times New Roman"/>
                        </a:rPr>
                        <a:t>n=396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latin typeface="Calibri"/>
                          <a:ea typeface="Calibri"/>
                          <a:cs typeface="Times New Roman"/>
                        </a:rPr>
                        <a:t>Finnish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Calibri"/>
                          <a:ea typeface="Calibri"/>
                          <a:cs typeface="Times New Roman"/>
                        </a:rPr>
                        <a:t>n=108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latin typeface="Calibri"/>
                          <a:ea typeface="Calibri"/>
                          <a:cs typeface="Times New Roman"/>
                        </a:rPr>
                        <a:t>Mexicans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Calibri"/>
                          <a:ea typeface="Calibri"/>
                          <a:cs typeface="Times New Roman"/>
                        </a:rPr>
                        <a:t>n=97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9878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Age(yrs)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	Mean (SD)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	Range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40.7 (14.0)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16-79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40.8 (15.2)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18-75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34.0 (11.0)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16-75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9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latin typeface="Calibri"/>
                          <a:ea typeface="Calibri"/>
                          <a:cs typeface="Times New Roman"/>
                        </a:rPr>
                        <a:t>Female, n(%)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296 (74.8)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77 (71.3)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80 (82.3)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6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CT/MRI on admission, n(%)</a:t>
                      </a:r>
                      <a:endParaRPr lang="en-US" sz="1800" dirty="0" smtClean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dirty="0" smtClean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334 (84)</a:t>
                      </a:r>
                      <a:endParaRPr lang="en-US" sz="18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dirty="0" smtClean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108 (100)</a:t>
                      </a:r>
                      <a:endParaRPr lang="en-US" sz="18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dirty="0" smtClean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87 (90)</a:t>
                      </a:r>
                      <a:endParaRPr lang="en-US" sz="18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" y="609600"/>
            <a:ext cx="807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u="sng" dirty="0" smtClean="0">
                <a:solidFill>
                  <a:srgbClr val="000000"/>
                </a:solidFill>
                <a:latin typeface="Calibri" pitchFamily="34" charset="0"/>
              </a:rPr>
              <a:t>BEAST - STUDY CHARACTERISTICS</a:t>
            </a:r>
          </a:p>
          <a:p>
            <a:pPr algn="just"/>
            <a:endParaRPr lang="en-US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487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Institute of Cardiovascular Research Royal Holloway University of London (ICR2UL)</a:t>
            </a:r>
            <a:endParaRPr lang="en-GB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219200"/>
          <a:ext cx="8001001" cy="4511040"/>
        </p:xfrm>
        <a:graphic>
          <a:graphicData uri="http://schemas.openxmlformats.org/drawingml/2006/table">
            <a:tbl>
              <a:tblPr/>
              <a:tblGrid>
                <a:gridCol w="3054309"/>
                <a:gridCol w="1648414"/>
                <a:gridCol w="1649139"/>
                <a:gridCol w="1649139"/>
              </a:tblGrid>
              <a:tr h="3425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Risk factors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Europeans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Calibri" pitchFamily="34" charset="0"/>
                          <a:ea typeface="Calibri"/>
                          <a:cs typeface="Times New Roman"/>
                        </a:rPr>
                        <a:t>n=396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Finnish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Calibri" pitchFamily="34" charset="0"/>
                          <a:ea typeface="Calibri"/>
                          <a:cs typeface="Times New Roman"/>
                        </a:rPr>
                        <a:t>n=108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Mexicans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Calibri" pitchFamily="34" charset="0"/>
                          <a:ea typeface="Calibri"/>
                          <a:cs typeface="Times New Roman"/>
                        </a:rPr>
                        <a:t>n=97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9074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Lupus </a:t>
                      </a:r>
                      <a:r>
                        <a:rPr lang="en-GB" sz="1600" b="1" dirty="0" err="1" smtClean="0">
                          <a:latin typeface="Calibri" pitchFamily="34" charset="0"/>
                          <a:ea typeface="Calibri"/>
                          <a:cs typeface="Times New Roman"/>
                        </a:rPr>
                        <a:t>erythematosus</a:t>
                      </a:r>
                      <a:r>
                        <a:rPr lang="en-GB" sz="1600" b="1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n(%)</a:t>
                      </a:r>
                      <a:endParaRPr lang="en-US" sz="1600" b="1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err="1" smtClean="0">
                          <a:latin typeface="Calibri" pitchFamily="34" charset="0"/>
                          <a:ea typeface="Calibri"/>
                          <a:cs typeface="Times New Roman"/>
                        </a:rPr>
                        <a:t>Antithrombin</a:t>
                      </a:r>
                      <a:r>
                        <a:rPr lang="en-GB" sz="1600" b="1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 deficiency,</a:t>
                      </a:r>
                      <a:r>
                        <a:rPr lang="en-GB" sz="1600" b="1" baseline="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n(%)</a:t>
                      </a:r>
                      <a:endParaRPr lang="en-US" sz="1600" b="1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err="1" smtClean="0">
                          <a:latin typeface="Calibri" pitchFamily="34" charset="0"/>
                          <a:ea typeface="Calibri"/>
                          <a:cs typeface="Times New Roman"/>
                        </a:rPr>
                        <a:t>Homocystei</a:t>
                      </a:r>
                      <a:r>
                        <a:rPr lang="en-GB" sz="1600" b="1" dirty="0" err="1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nemia</a:t>
                      </a:r>
                      <a:r>
                        <a:rPr lang="en-GB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n(%)</a:t>
                      </a:r>
                      <a:endParaRPr lang="en-GB" sz="1600" b="1" dirty="0" smtClean="0">
                        <a:solidFill>
                          <a:schemeClr val="tx1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Oral contraceptives, </a:t>
                      </a: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n(%)</a:t>
                      </a:r>
                      <a:endParaRPr lang="en-US" sz="1600" b="1" dirty="0" smtClean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Infection systemic, n(%)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Infection head </a:t>
                      </a: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area, n(%)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Mechanical causes, n(%)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Neurosurgery, n(%)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Dehydration, n(%)</a:t>
                      </a: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Pregnancy, n(%)</a:t>
                      </a:r>
                      <a:endParaRPr lang="en-US" sz="1600" dirty="0" smtClean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err="1" smtClean="0">
                          <a:latin typeface="Calibri" pitchFamily="34" charset="0"/>
                          <a:ea typeface="Calibri"/>
                          <a:cs typeface="Times New Roman"/>
                        </a:rPr>
                        <a:t>Puerperium</a:t>
                      </a: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, n(%)</a:t>
                      </a:r>
                      <a:endParaRPr lang="en-US" sz="1600" dirty="0" smtClean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73.0 </a:t>
                      </a: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(18.4)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66 </a:t>
                      </a: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(16.7)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55 </a:t>
                      </a: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(13.9</a:t>
                      </a: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180 (45.5)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24 </a:t>
                      </a: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(6.1)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(0.5)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9 </a:t>
                      </a: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(2.3)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19 (4.8)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0.5)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3 (0.9)</a:t>
                      </a:r>
                      <a:endParaRPr lang="en-US" sz="1600" dirty="0" smtClean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6 (1.5)</a:t>
                      </a:r>
                      <a:endParaRPr lang="en-US" sz="1600" dirty="0" smtClean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94 </a:t>
                      </a: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(87.0)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101 </a:t>
                      </a: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(93.5)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36 </a:t>
                      </a: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(33.3</a:t>
                      </a: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38 (35.2)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13 </a:t>
                      </a: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(12.0)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16 (14.8)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(2.8)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None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16 (14.8</a:t>
                      </a: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)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3 (2.8)</a:t>
                      </a:r>
                      <a:endParaRPr lang="en-US" sz="1600" dirty="0" smtClean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4 (3.8)</a:t>
                      </a:r>
                      <a:endParaRPr lang="en-US" sz="1600" dirty="0" smtClean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58 </a:t>
                      </a: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(60.0)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57 </a:t>
                      </a: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(58.7)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48 </a:t>
                      </a: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(49.5</a:t>
                      </a: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16 (16.5)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(3.1)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4 </a:t>
                      </a: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(4.1)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(2.1)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10 (10.3)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1 </a:t>
                      </a:r>
                      <a:r>
                        <a:rPr lang="en-GB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(1.0</a:t>
                      </a: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)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9 (9.3)</a:t>
                      </a:r>
                      <a:endParaRPr lang="en-US" sz="1600" dirty="0" smtClean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Calibri" pitchFamily="34" charset="0"/>
                          <a:ea typeface="Calibri"/>
                          <a:cs typeface="Times New Roman"/>
                        </a:rPr>
                        <a:t>21 (21.7)</a:t>
                      </a: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331908"/>
            <a:ext cx="7696200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b="1" u="sng" dirty="0" smtClean="0">
                <a:solidFill>
                  <a:srgbClr val="000000"/>
                </a:solidFill>
                <a:latin typeface="Calibri" pitchFamily="34" charset="0"/>
              </a:rPr>
              <a:t>CVT RISK FACTORS</a:t>
            </a:r>
            <a:endParaRPr lang="en-US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487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Institute of Cardiovascular Research Royal Holloway University of London (ICR2UL)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26173496"/>
              </p:ext>
            </p:extLst>
          </p:nvPr>
        </p:nvGraphicFramePr>
        <p:xfrm>
          <a:off x="609600" y="2057715"/>
          <a:ext cx="7696200" cy="2242185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4F81BD">
                        <a:tint val="50000"/>
                        <a:satMod val="300000"/>
                      </a:srgbClr>
                    </a:gs>
                    <a:gs pos="35000">
                      <a:srgbClr val="4F81BD">
                        <a:tint val="37000"/>
                        <a:satMod val="300000"/>
                      </a:srgbClr>
                    </a:gs>
                    <a:gs pos="100000">
                      <a:srgbClr val="4F81BD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2565400"/>
                <a:gridCol w="2565400"/>
                <a:gridCol w="2565400"/>
              </a:tblGrid>
              <a:tr h="1905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1" u="none" strike="noStrike" dirty="0">
                          <a:latin typeface="Calibri" pitchFamily="34" charset="0"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65000"/>
                        <a:lumOff val="35000"/>
                        <a:alpha val="35000"/>
                      </a:sys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latin typeface="Calibri" pitchFamily="34" charset="0"/>
                        </a:rPr>
                        <a:t>Cases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65000"/>
                        <a:lumOff val="35000"/>
                        <a:alpha val="35000"/>
                      </a:sys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1" u="none" strike="noStrike" dirty="0" smtClean="0">
                          <a:latin typeface="Calibri" pitchFamily="34" charset="0"/>
                        </a:rPr>
                        <a:t>Controls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65000"/>
                        <a:lumOff val="35000"/>
                        <a:alpha val="35000"/>
                      </a:sysClr>
                    </a:solidFill>
                  </a:tcPr>
                </a:tc>
              </a:tr>
              <a:tr h="1905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1" u="none" strike="noStrike" dirty="0" smtClean="0">
                          <a:latin typeface="Calibri" pitchFamily="34" charset="0"/>
                        </a:rPr>
                        <a:t>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352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2469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1905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1" u="none" strike="noStrike" dirty="0">
                          <a:latin typeface="Calibri" pitchFamily="34" charset="0"/>
                        </a:rPr>
                        <a:t>Age (</a:t>
                      </a:r>
                      <a:r>
                        <a:rPr lang="en-US" sz="1600" b="1" u="none" strike="noStrike" dirty="0" smtClean="0">
                          <a:latin typeface="Calibri" pitchFamily="34" charset="0"/>
                        </a:rPr>
                        <a:t>mean)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40.5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45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1905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1" u="none" strike="noStrike" dirty="0" smtClean="0">
                          <a:latin typeface="Calibri" pitchFamily="34" charset="0"/>
                        </a:rPr>
                        <a:t>Female </a:t>
                      </a:r>
                      <a:r>
                        <a:rPr lang="en-US" sz="1600" b="1" u="none" strike="noStrike" dirty="0">
                          <a:latin typeface="Calibri" pitchFamily="34" charset="0"/>
                        </a:rPr>
                        <a:t>(%)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73.57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43.29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1905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Genotyping platform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1" dirty="0" err="1" smtClean="0">
                          <a:latin typeface="Calibri" pitchFamily="34" charset="0"/>
                        </a:rPr>
                        <a:t>Illumina</a:t>
                      </a:r>
                      <a:r>
                        <a:rPr lang="en-US" sz="1600" b="1" dirty="0" smtClean="0">
                          <a:latin typeface="Calibri" pitchFamily="34" charset="0"/>
                        </a:rPr>
                        <a:t> </a:t>
                      </a:r>
                      <a:r>
                        <a:rPr lang="en-US" sz="1600" b="1" dirty="0" err="1" smtClean="0">
                          <a:latin typeface="Calibri" pitchFamily="34" charset="0"/>
                        </a:rPr>
                        <a:t>HumanCoreExome</a:t>
                      </a:r>
                      <a:r>
                        <a:rPr lang="en-US" sz="1600" b="1" dirty="0" smtClean="0">
                          <a:latin typeface="Calibri" pitchFamily="34" charset="0"/>
                        </a:rPr>
                        <a:t> </a:t>
                      </a:r>
                      <a:r>
                        <a:rPr lang="en-US" sz="1600" b="1" dirty="0" err="1" smtClean="0">
                          <a:latin typeface="Calibri" pitchFamily="34" charset="0"/>
                        </a:rPr>
                        <a:t>BeadChip</a:t>
                      </a:r>
                      <a:r>
                        <a:rPr lang="en-US" sz="1600" b="1" dirty="0" smtClean="0">
                          <a:latin typeface="Calibri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Illumina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HumanExome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BeadChip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57201"/>
            <a:ext cx="76962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b="1" u="sng" dirty="0" err="1" smtClean="0">
                <a:solidFill>
                  <a:srgbClr val="000000"/>
                </a:solidFill>
                <a:latin typeface="Calibri" pitchFamily="34" charset="0"/>
              </a:rPr>
              <a:t>Exome</a:t>
            </a:r>
            <a:r>
              <a:rPr lang="en-GB" sz="2000" b="1" u="sng" dirty="0" smtClean="0">
                <a:solidFill>
                  <a:srgbClr val="000000"/>
                </a:solidFill>
                <a:latin typeface="Calibri" pitchFamily="34" charset="0"/>
              </a:rPr>
              <a:t> Array Analysis</a:t>
            </a:r>
            <a:endParaRPr lang="en-US" sz="2000" b="1" u="sng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latin typeface="Calibri" pitchFamily="34" charset="0"/>
              </a:rPr>
              <a:t>First stage analysis: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Calibri" pitchFamily="34" charset="0"/>
              </a:rPr>
              <a:t>Identify genetic variants associated with CVT  in an </a:t>
            </a:r>
            <a:r>
              <a:rPr lang="en-US" b="1" dirty="0" smtClean="0">
                <a:latin typeface="Calibri" pitchFamily="34" charset="0"/>
              </a:rPr>
              <a:t>European population</a:t>
            </a:r>
            <a:r>
              <a:rPr lang="en-US" dirty="0" smtClean="0">
                <a:latin typeface="Calibri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b="1" dirty="0" smtClean="0">
              <a:latin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b="1" dirty="0" smtClean="0">
              <a:latin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b="1" dirty="0" smtClean="0">
              <a:latin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b="1" dirty="0" smtClean="0">
              <a:latin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b="1" dirty="0" smtClean="0">
              <a:latin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1200" b="1" dirty="0" smtClean="0">
              <a:latin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b="1" dirty="0" smtClean="0">
              <a:latin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latin typeface="Calibri" pitchFamily="34" charset="0"/>
              </a:rPr>
              <a:t>Quality control: </a:t>
            </a:r>
            <a:r>
              <a:rPr lang="en-US" dirty="0" smtClean="0">
                <a:latin typeface="Calibri" pitchFamily="34" charset="0"/>
              </a:rPr>
              <a:t>SNP call rate &gt;95%; Genotyping call rate &gt;95% ; MAF&gt;10</a:t>
            </a:r>
            <a:r>
              <a:rPr lang="en-US" baseline="30000" dirty="0" smtClean="0">
                <a:latin typeface="Calibri" pitchFamily="34" charset="0"/>
              </a:rPr>
              <a:t>-4</a:t>
            </a:r>
            <a:r>
              <a:rPr lang="en-US" dirty="0" smtClean="0">
                <a:latin typeface="Calibri" pitchFamily="34" charset="0"/>
              </a:rPr>
              <a:t>; HWE </a:t>
            </a:r>
            <a:r>
              <a:rPr lang="en-US" dirty="0" err="1" smtClean="0">
                <a:latin typeface="Calibri" pitchFamily="34" charset="0"/>
              </a:rPr>
              <a:t>Pvalue</a:t>
            </a:r>
            <a:r>
              <a:rPr lang="en-US" dirty="0" smtClean="0">
                <a:latin typeface="Calibri" pitchFamily="34" charset="0"/>
              </a:rPr>
              <a:t>&lt;10</a:t>
            </a:r>
            <a:r>
              <a:rPr lang="en-US" baseline="30000" dirty="0" smtClean="0">
                <a:latin typeface="Calibri" pitchFamily="34" charset="0"/>
              </a:rPr>
              <a:t>-6</a:t>
            </a:r>
            <a:r>
              <a:rPr lang="en-US" dirty="0" smtClean="0"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39487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Institute of Cardiovascular Research Royal Holloway University of London (ICR2UL)</a:t>
            </a:r>
            <a:endParaRPr lang="en-GB" dirty="0"/>
          </a:p>
        </p:txBody>
      </p:sp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469900" y="457200"/>
            <a:ext cx="42545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n-US" b="1" u="sng" dirty="0" smtClean="0">
                <a:solidFill>
                  <a:prstClr val="black"/>
                </a:solidFill>
                <a:latin typeface="Calibri" pitchFamily="34" charset="0"/>
              </a:rPr>
              <a:t>Statistical Analysis</a:t>
            </a:r>
          </a:p>
          <a:p>
            <a:pPr lvl="0" algn="just"/>
            <a:endParaRPr lang="en-US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lvl="0" algn="just"/>
            <a:r>
              <a:rPr lang="en-US" dirty="0" smtClean="0">
                <a:solidFill>
                  <a:prstClr val="black"/>
                </a:solidFill>
                <a:latin typeface="Calibri" pitchFamily="34" charset="0"/>
              </a:rPr>
              <a:t>Logistic regression adjusting for sex and first 8 principal components of population ancestry under an additive genetic model.</a:t>
            </a:r>
            <a:endParaRPr lang="en-GB" dirty="0" smtClean="0">
              <a:solidFill>
                <a:prstClr val="black"/>
              </a:solidFill>
              <a:latin typeface="Calibri" pitchFamily="34" charset="0"/>
            </a:endParaRPr>
          </a:p>
          <a:p>
            <a:pPr algn="ctr" eaLnBrk="0" hangingPunct="0">
              <a:defRPr/>
            </a:pPr>
            <a:endParaRPr lang="en-US" sz="2000" b="1" u="sng" dirty="0" smtClean="0">
              <a:latin typeface="Calibri" pitchFamily="34" charset="0"/>
            </a:endParaRPr>
          </a:p>
          <a:p>
            <a:pPr eaLnBrk="0" hangingPunct="0">
              <a:defRPr/>
            </a:pPr>
            <a:r>
              <a:rPr lang="en-US" sz="2000" b="1" u="sng" dirty="0" err="1" smtClean="0">
                <a:latin typeface="Calibri" pitchFamily="34" charset="0"/>
              </a:rPr>
              <a:t>Quantile-Quantile</a:t>
            </a:r>
            <a:r>
              <a:rPr lang="en-US" sz="2000" b="1" u="sng" dirty="0" smtClean="0">
                <a:latin typeface="Calibri" pitchFamily="34" charset="0"/>
              </a:rPr>
              <a:t> </a:t>
            </a:r>
            <a:r>
              <a:rPr lang="en-US" sz="2000" b="1" u="sng" dirty="0">
                <a:latin typeface="Calibri" pitchFamily="34" charset="0"/>
              </a:rPr>
              <a:t>(Q-Q) plot </a:t>
            </a:r>
            <a:endParaRPr lang="en-US" sz="1600" dirty="0">
              <a:latin typeface="Calibri" pitchFamily="34" charset="0"/>
            </a:endParaRPr>
          </a:p>
          <a:p>
            <a:pPr algn="just" eaLnBrk="0" hangingPunct="0">
              <a:buFont typeface="Wingdings" pitchFamily="2" charset="2"/>
              <a:buChar char="Ø"/>
              <a:defRPr/>
            </a:pPr>
            <a:r>
              <a:rPr lang="en-US" dirty="0">
                <a:latin typeface="Calibri" pitchFamily="34" charset="0"/>
              </a:rPr>
              <a:t> Visual summary of the observed test statistics compared to the expected distribution under the null hypothesis</a:t>
            </a:r>
            <a:r>
              <a:rPr lang="en-US" dirty="0" smtClean="0">
                <a:latin typeface="Calibri" pitchFamily="34" charset="0"/>
              </a:rPr>
              <a:t>;</a:t>
            </a:r>
          </a:p>
          <a:p>
            <a:pPr algn="just" eaLnBrk="0" hangingPunct="0">
              <a:buFont typeface="Wingdings" pitchFamily="2" charset="2"/>
              <a:buChar char="Ø"/>
              <a:defRPr/>
            </a:pPr>
            <a:r>
              <a:rPr lang="en-US" b="1" dirty="0" smtClean="0">
                <a:latin typeface="Calibri" pitchFamily="34" charset="0"/>
              </a:rPr>
              <a:t> Genomic inflation factor: </a:t>
            </a:r>
            <a:r>
              <a:rPr lang="el-GR" b="1" dirty="0" smtClean="0">
                <a:latin typeface="Calibri" pitchFamily="34" charset="0"/>
              </a:rPr>
              <a:t>λ</a:t>
            </a:r>
            <a:r>
              <a:rPr lang="en-US" b="1" dirty="0" smtClean="0">
                <a:latin typeface="Calibri" pitchFamily="34" charset="0"/>
              </a:rPr>
              <a:t> = 1.6</a:t>
            </a:r>
            <a:endParaRPr lang="en-US" b="1" dirty="0"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  <a:defRPr/>
            </a:pPr>
            <a:r>
              <a:rPr lang="en-US" b="1" dirty="0" smtClean="0">
                <a:latin typeface="Calibri" pitchFamily="34" charset="0"/>
              </a:rPr>
              <a:t> P-value threshold =0.05/N = 9x10</a:t>
            </a:r>
            <a:r>
              <a:rPr lang="en-US" b="1" baseline="30000" dirty="0" smtClean="0">
                <a:latin typeface="Calibri" pitchFamily="34" charset="0"/>
              </a:rPr>
              <a:t>-7</a:t>
            </a:r>
            <a:endParaRPr lang="en-US" baseline="30000" dirty="0" smtClean="0">
              <a:latin typeface="Calibri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143000"/>
            <a:ext cx="3781425" cy="2745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4"/>
          <p:cNvGrpSpPr/>
          <p:nvPr/>
        </p:nvGrpSpPr>
        <p:grpSpPr>
          <a:xfrm>
            <a:off x="591502" y="4267200"/>
            <a:ext cx="8171498" cy="1752600"/>
            <a:chOff x="591502" y="4267200"/>
            <a:chExt cx="8171498" cy="1752600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1502" y="4267200"/>
              <a:ext cx="8171498" cy="1752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Oval 6"/>
            <p:cNvSpPr/>
            <p:nvPr/>
          </p:nvSpPr>
          <p:spPr>
            <a:xfrm>
              <a:off x="3505200" y="4343400"/>
              <a:ext cx="457200" cy="8382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39487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Institute of Cardiovascular Research Royal Holloway University of London (ICR2UL)</a:t>
            </a:r>
            <a:endParaRPr lang="en-GB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1600200"/>
          <a:ext cx="7696198" cy="4246254"/>
        </p:xfrm>
        <a:graphic>
          <a:graphicData uri="http://schemas.openxmlformats.org/drawingml/2006/table">
            <a:tbl>
              <a:tblPr/>
              <a:tblGrid>
                <a:gridCol w="1184031"/>
                <a:gridCol w="427566"/>
                <a:gridCol w="805799"/>
                <a:gridCol w="394678"/>
                <a:gridCol w="962025"/>
                <a:gridCol w="569301"/>
                <a:gridCol w="533400"/>
                <a:gridCol w="914400"/>
                <a:gridCol w="1166443"/>
                <a:gridCol w="738555"/>
              </a:tblGrid>
              <a:tr h="1608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SNP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Chr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Position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MAF</a:t>
                      </a:r>
                    </a:p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Cases/</a:t>
                      </a:r>
                    </a:p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Controls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Beta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Genes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Mutation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45000"/>
                      </a:schemeClr>
                    </a:solidFill>
                  </a:tcPr>
                </a:tc>
              </a:tr>
              <a:tr h="4327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exm-rs9267576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31812038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0.085/0.13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2.42E-20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C6orf48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1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Silent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8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exm-rs3130050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31618761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0.10/0.14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3.63E-19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BAG6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1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Silent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3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exm-rs3132946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32190028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0.07/0.13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7.76E-13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NOTCH4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1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Silent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5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exm-rs1129640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31506624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0.12/0.18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1.59E-11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DDX39B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1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EXON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2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exm530864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31496925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0.12/0.19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2.00E-11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MCCD1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1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EXON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2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exm-rs204993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32155581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0.20/0.29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1.71E-08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PBX2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1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Silent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1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exm-rs3129900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32305979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0.11/0.15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2.34E-08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C6orf10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1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Silent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0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exm-rs1233426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29498102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0.40/0.46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6.39E-08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LOC100507362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1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Silent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2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exm-rs241439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32797537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0.35/0.38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1.07E-07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TAP2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1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Silent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7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exm-rs9261492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30110058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0.18/0.24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5.04E-07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TRIM40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1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Silent</a:t>
                      </a:r>
                    </a:p>
                  </a:txBody>
                  <a:tcPr marL="8044" marR="8044" marT="80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457200" y="381000"/>
            <a:ext cx="853440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2000" b="1" u="sng" dirty="0" smtClean="0">
                <a:latin typeface="Calibri" pitchFamily="34" charset="0"/>
              </a:rPr>
              <a:t>Association Results</a:t>
            </a:r>
          </a:p>
          <a:p>
            <a:pPr algn="ctr" eaLnBrk="0" hangingPunct="0">
              <a:defRPr/>
            </a:pPr>
            <a:endParaRPr lang="en-US" sz="2000" b="1" u="sng" dirty="0" smtClean="0">
              <a:latin typeface="Calibri" pitchFamily="34" charset="0"/>
            </a:endParaRPr>
          </a:p>
          <a:p>
            <a:pPr eaLnBrk="0" hangingPunct="0">
              <a:defRPr/>
            </a:pPr>
            <a:r>
              <a:rPr lang="en-US" b="1" dirty="0" smtClean="0">
                <a:latin typeface="Calibri" pitchFamily="34" charset="0"/>
              </a:rPr>
              <a:t>P&lt;9x10</a:t>
            </a:r>
            <a:r>
              <a:rPr lang="en-US" b="1" baseline="30000" dirty="0" smtClean="0">
                <a:latin typeface="Calibri" pitchFamily="34" charset="0"/>
              </a:rPr>
              <a:t>-7</a:t>
            </a:r>
            <a:r>
              <a:rPr lang="en-US" b="1" dirty="0" smtClean="0">
                <a:latin typeface="Calibri" pitchFamily="34" charset="0"/>
              </a:rPr>
              <a:t>: 85 SNPs spanning 3.4Mb located at 6p21.3 (4 SNPs with 0.01&lt;MAF&lt;0.05).</a:t>
            </a:r>
          </a:p>
        </p:txBody>
      </p:sp>
    </p:spTree>
    <p:extLst>
      <p:ext uri="{BB962C8B-B14F-4D97-AF65-F5344CB8AC3E}">
        <p14:creationId xmlns:p14="http://schemas.microsoft.com/office/powerpoint/2010/main" xmlns="" val="139487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Institute of Cardiovascular Research Royal Holloway University of London (ICR2UL)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219200"/>
          <a:ext cx="8458200" cy="4848350"/>
        </p:xfrm>
        <a:graphic>
          <a:graphicData uri="http://schemas.openxmlformats.org/drawingml/2006/table">
            <a:tbl>
              <a:tblPr/>
              <a:tblGrid>
                <a:gridCol w="1396767"/>
                <a:gridCol w="3336721"/>
                <a:gridCol w="3724712"/>
              </a:tblGrid>
              <a:tr h="224763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Genes 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Function 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Disease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45000"/>
                      </a:schemeClr>
                    </a:solidFill>
                  </a:tcPr>
                </a:tc>
              </a:tr>
              <a:tr h="3175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BAG6 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Control of apoptosis 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Systemic </a:t>
                      </a: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lupus </a:t>
                      </a:r>
                      <a:r>
                        <a:rPr lang="en-US" sz="1400" b="1" kern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erythematosus</a:t>
                      </a: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 coronary artery  aneurysm 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NOTCH4 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Role in vascular, renal and hepatic development 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CADASIL, </a:t>
                      </a: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migraine, vascular 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dementia,</a:t>
                      </a:r>
                      <a:r>
                        <a:rPr lang="en-US" sz="1400" b="1" kern="1200" baseline="0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pseudobulbar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palsy 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DDX39B 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Plays 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an important role in mRNA export from the nucleus to the 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cytoplasm.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Autoimmune </a:t>
                      </a: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diseases, rheumatoid arthritis, 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lupus </a:t>
                      </a:r>
                      <a:r>
                        <a:rPr lang="en-US" sz="1400" b="1" kern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erythematosus</a:t>
                      </a: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systemic</a:t>
                      </a:r>
                      <a:r>
                        <a:rPr lang="en-US" sz="1400" b="1" kern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b="1" kern="120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necrosis, tumors</a:t>
                      </a:r>
                      <a:r>
                        <a:rPr lang="en-US" sz="1400" kern="120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MCCD1 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Mitochondrial 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coiled-coil domain 1 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Systemic </a:t>
                      </a: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lupus </a:t>
                      </a:r>
                      <a:r>
                        <a:rPr lang="en-US" sz="1400" b="1" kern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erythematosus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PBX2 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Translocation 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in acute pre-B-cell </a:t>
                      </a: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leukemias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 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T-cell leukemia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7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C6orf48 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5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Not characterized</a:t>
                      </a:r>
                      <a:endParaRPr lang="en-US" sz="14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utoimmune </a:t>
                      </a: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diseases 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C6orf10 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Chromosome 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 open reading frame 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Rheumatoid </a:t>
                      </a: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arthritis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LOC100507362 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Not 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characterized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Not characterized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48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TAP2 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Transport 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of antigens from the cytoplasm to the endoplasmic reticulum for association with MHC class I molecules 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Autoimmune diseases, </a:t>
                      </a: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cardiac </a:t>
                      </a:r>
                      <a:r>
                        <a:rPr lang="en-US" sz="1400" b="1" kern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sarcoidosis</a:t>
                      </a: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 celiac disease, lymphocyte syndrome, </a:t>
                      </a:r>
                      <a:r>
                        <a:rPr lang="en-US" sz="1400" b="1" kern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ankylosing</a:t>
                      </a: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spondylitis</a:t>
                      </a: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 diabetes mellitus, tumors, melanoma 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3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TRIM40 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Negative 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regulator against inflammation and carcinogenesis in the gastrointestinal tract. 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Multiple </a:t>
                      </a: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sclerosis 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834" marR="31834" marT="5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228600"/>
            <a:ext cx="845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>
                <a:latin typeface="Calibri" pitchFamily="34" charset="0"/>
              </a:rPr>
              <a:t>Gene characterization</a:t>
            </a:r>
          </a:p>
          <a:p>
            <a:pPr algn="ctr"/>
            <a:endParaRPr lang="en-US" b="1" u="sng" dirty="0" smtClean="0">
              <a:latin typeface="Calibri" pitchFamily="34" charset="0"/>
            </a:endParaRPr>
          </a:p>
          <a:p>
            <a:r>
              <a:rPr lang="en-US" sz="1600" dirty="0" smtClean="0">
                <a:latin typeface="Calibri" pitchFamily="34" charset="0"/>
              </a:rPr>
              <a:t>All genes located within the human </a:t>
            </a:r>
            <a:r>
              <a:rPr lang="en-US" sz="1600" b="1" dirty="0" smtClean="0">
                <a:latin typeface="Calibri" pitchFamily="34" charset="0"/>
              </a:rPr>
              <a:t>major </a:t>
            </a:r>
            <a:r>
              <a:rPr lang="en-US" sz="1600" b="1" dirty="0" err="1" smtClean="0">
                <a:latin typeface="Calibri" pitchFamily="34" charset="0"/>
              </a:rPr>
              <a:t>histocompatibility</a:t>
            </a:r>
            <a:r>
              <a:rPr lang="en-US" sz="1600" b="1" dirty="0" smtClean="0">
                <a:latin typeface="Calibri" pitchFamily="34" charset="0"/>
              </a:rPr>
              <a:t> complex (MHC)</a:t>
            </a:r>
            <a:r>
              <a:rPr lang="en-US" sz="1600" dirty="0" smtClean="0">
                <a:latin typeface="Calibri" pitchFamily="34" charset="0"/>
              </a:rPr>
              <a:t> at </a:t>
            </a:r>
            <a:r>
              <a:rPr lang="en-US" sz="1600" b="1" dirty="0" smtClean="0">
                <a:latin typeface="Calibri" pitchFamily="34" charset="0"/>
              </a:rPr>
              <a:t>6p21.3</a:t>
            </a:r>
            <a:r>
              <a:rPr lang="en-US" sz="1600" dirty="0" smtClean="0"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39487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Institute of Cardiovascular Research Royal Holloway University of London (ICR2UL)</a:t>
            </a:r>
            <a:endParaRPr lang="en-GB" dirty="0"/>
          </a:p>
        </p:txBody>
      </p:sp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762000" y="533400"/>
            <a:ext cx="7543800" cy="309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150000"/>
              </a:lnSpc>
              <a:defRPr/>
            </a:pPr>
            <a:r>
              <a:rPr lang="en-US" sz="2000" b="1" u="sng" dirty="0" smtClean="0">
                <a:latin typeface="Calibri" pitchFamily="34" charset="0"/>
              </a:rPr>
              <a:t>Gene region</a:t>
            </a:r>
          </a:p>
          <a:p>
            <a:pPr algn="ctr" eaLnBrk="0" hangingPunct="0">
              <a:lnSpc>
                <a:spcPct val="150000"/>
              </a:lnSpc>
              <a:defRPr/>
            </a:pPr>
            <a:endParaRPr lang="en-US" sz="2000" b="1" u="sng" dirty="0" smtClean="0">
              <a:latin typeface="Calibri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dirty="0" smtClean="0">
                <a:latin typeface="Calibri" pitchFamily="34" charset="0"/>
              </a:rPr>
              <a:t> All associated genes are located within the human </a:t>
            </a:r>
            <a:r>
              <a:rPr lang="en-US" b="1" dirty="0" smtClean="0">
                <a:latin typeface="Calibri" pitchFamily="34" charset="0"/>
              </a:rPr>
              <a:t>major </a:t>
            </a:r>
            <a:r>
              <a:rPr lang="en-US" b="1" dirty="0" err="1" smtClean="0">
                <a:latin typeface="Calibri" pitchFamily="34" charset="0"/>
              </a:rPr>
              <a:t>histocompatibility</a:t>
            </a:r>
            <a:r>
              <a:rPr lang="en-US" b="1" dirty="0" smtClean="0">
                <a:latin typeface="Calibri" pitchFamily="34" charset="0"/>
              </a:rPr>
              <a:t> complex (MHC)</a:t>
            </a:r>
            <a:r>
              <a:rPr lang="en-US" dirty="0" smtClean="0">
                <a:latin typeface="Calibri" pitchFamily="34" charset="0"/>
              </a:rPr>
              <a:t> at </a:t>
            </a:r>
            <a:r>
              <a:rPr lang="en-US" b="1" dirty="0" smtClean="0">
                <a:latin typeface="Calibri" pitchFamily="34" charset="0"/>
              </a:rPr>
              <a:t>6p21.3</a:t>
            </a:r>
            <a:r>
              <a:rPr lang="en-US" dirty="0" smtClean="0">
                <a:latin typeface="Calibri" pitchFamily="34" charset="0"/>
              </a:rPr>
              <a:t>.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b="1" dirty="0" smtClean="0">
                <a:solidFill>
                  <a:srgbClr val="000000"/>
                </a:solidFill>
                <a:latin typeface="Calibri" pitchFamily="34" charset="0"/>
              </a:rPr>
              <a:t> MHC: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most of the genes in this region are associated with </a:t>
            </a:r>
            <a:r>
              <a:rPr lang="en-US" b="1" dirty="0" smtClean="0">
                <a:latin typeface="Calibri" pitchFamily="34" charset="0"/>
              </a:rPr>
              <a:t>autoimmune diseases </a:t>
            </a:r>
            <a:r>
              <a:rPr lang="en-US" dirty="0" smtClean="0">
                <a:latin typeface="Calibri" pitchFamily="34" charset="0"/>
              </a:rPr>
              <a:t>such as rheumatoid arthritis and lupus </a:t>
            </a:r>
            <a:r>
              <a:rPr lang="en-US" dirty="0" err="1" smtClean="0">
                <a:latin typeface="Calibri" pitchFamily="34" charset="0"/>
              </a:rPr>
              <a:t>erythematosus</a:t>
            </a:r>
            <a:r>
              <a:rPr lang="en-US" dirty="0" smtClean="0">
                <a:latin typeface="Calibri" pitchFamily="34" charset="0"/>
              </a:rPr>
              <a:t>.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b="1" dirty="0" smtClean="0">
                <a:latin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</a:rPr>
              <a:t>Autoimune</a:t>
            </a:r>
            <a:r>
              <a:rPr lang="en-US" b="1" dirty="0" smtClean="0">
                <a:latin typeface="Calibri" pitchFamily="34" charset="0"/>
              </a:rPr>
              <a:t> diseases </a:t>
            </a:r>
            <a:r>
              <a:rPr lang="en-US" dirty="0" smtClean="0">
                <a:latin typeface="Calibri" pitchFamily="34" charset="0"/>
              </a:rPr>
              <a:t>= important risk factor for CVT.</a:t>
            </a:r>
          </a:p>
        </p:txBody>
      </p:sp>
      <p:sp>
        <p:nvSpPr>
          <p:cNvPr id="5" name="Rectangle 4"/>
          <p:cNvSpPr/>
          <p:nvPr/>
        </p:nvSpPr>
        <p:spPr>
          <a:xfrm>
            <a:off x="1066800" y="4114800"/>
            <a:ext cx="7315200" cy="464871"/>
          </a:xfrm>
          <a:prstGeom prst="rect">
            <a:avLst/>
          </a:prstGeom>
          <a:gradFill>
            <a:gsLst>
              <a:gs pos="0">
                <a:srgbClr val="4F81BD">
                  <a:tint val="66000"/>
                  <a:satMod val="160000"/>
                </a:srgbClr>
              </a:gs>
              <a:gs pos="50000">
                <a:srgbClr val="4F81BD">
                  <a:tint val="44500"/>
                  <a:satMod val="160000"/>
                </a:srgbClr>
              </a:gs>
              <a:gs pos="100000">
                <a:srgbClr val="4F81BD">
                  <a:tint val="23500"/>
                  <a:satMod val="160000"/>
                </a:srgb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rPr>
              <a:t>Genes located in MHC are very good plausible candidate genes for CVT.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487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Institute of Cardiovascular Research Royal Holloway University of London (ICR2UL)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510600"/>
            <a:ext cx="8001000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latin typeface="Calibri" pitchFamily="34" charset="0"/>
              </a:rPr>
              <a:t>Conclusions</a:t>
            </a:r>
          </a:p>
          <a:p>
            <a:pPr algn="just"/>
            <a:endParaRPr lang="en-US" dirty="0" smtClean="0">
              <a:latin typeface="Calibri" pitchFamily="34" charset="0"/>
            </a:endParaRPr>
          </a:p>
          <a:p>
            <a:pPr algn="just">
              <a:buFontTx/>
              <a:buChar char="-"/>
            </a:pPr>
            <a:r>
              <a:rPr lang="en-US" dirty="0" smtClean="0">
                <a:latin typeface="Calibri" pitchFamily="34" charset="0"/>
              </a:rPr>
              <a:t> Small sample size – identified a strong signal on chromosome 6 at </a:t>
            </a:r>
            <a:r>
              <a:rPr lang="en-US" b="1" dirty="0" smtClean="0">
                <a:latin typeface="Calibri" pitchFamily="34" charset="0"/>
              </a:rPr>
              <a:t>6p21.3</a:t>
            </a:r>
            <a:r>
              <a:rPr lang="en-US" dirty="0" smtClean="0">
                <a:latin typeface="Calibri" pitchFamily="34" charset="0"/>
              </a:rPr>
              <a:t>.</a:t>
            </a:r>
          </a:p>
          <a:p>
            <a:pPr algn="just">
              <a:buFontTx/>
              <a:buChar char="-"/>
            </a:pPr>
            <a:endParaRPr lang="en-US" dirty="0" smtClean="0">
              <a:latin typeface="Calibri" pitchFamily="34" charset="0"/>
            </a:endParaRPr>
          </a:p>
          <a:p>
            <a:pPr algn="just">
              <a:buFontTx/>
              <a:buChar char="-"/>
            </a:pPr>
            <a:r>
              <a:rPr lang="en-US" dirty="0" smtClean="0">
                <a:latin typeface="Calibri" pitchFamily="34" charset="0"/>
              </a:rPr>
              <a:t> Increase the discovery sample to refine these preliminary association results.</a:t>
            </a:r>
          </a:p>
          <a:p>
            <a:pPr algn="just">
              <a:buFontTx/>
              <a:buChar char="-"/>
            </a:pPr>
            <a:endParaRPr lang="en-US" dirty="0" smtClean="0">
              <a:latin typeface="Calibri" pitchFamily="34" charset="0"/>
            </a:endParaRPr>
          </a:p>
          <a:p>
            <a:pPr algn="just">
              <a:buFontTx/>
              <a:buChar char="-"/>
            </a:pPr>
            <a:r>
              <a:rPr lang="en-US" dirty="0" smtClean="0">
                <a:latin typeface="Calibri" pitchFamily="34" charset="0"/>
              </a:rPr>
              <a:t> Replication necessary to confirm the overall discovery association results.</a:t>
            </a:r>
          </a:p>
          <a:p>
            <a:pPr algn="just">
              <a:buFontTx/>
              <a:buChar char="-"/>
            </a:pPr>
            <a:endParaRPr lang="en-US" dirty="0" smtClean="0">
              <a:latin typeface="Calibri" pitchFamily="34" charset="0"/>
            </a:endParaRPr>
          </a:p>
          <a:p>
            <a:r>
              <a:rPr lang="en-US" sz="2000" b="1" u="sng" dirty="0" smtClean="0">
                <a:latin typeface="Calibri" pitchFamily="34" charset="0"/>
              </a:rPr>
              <a:t>Future analysis</a:t>
            </a:r>
          </a:p>
          <a:p>
            <a:pPr algn="just"/>
            <a:endParaRPr lang="en-US" sz="2000" dirty="0" smtClean="0">
              <a:latin typeface="Calibri" pitchFamily="34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en-US" dirty="0" err="1" smtClean="0">
                <a:latin typeface="Calibri" pitchFamily="34" charset="0"/>
              </a:rPr>
              <a:t>Exome</a:t>
            </a:r>
            <a:r>
              <a:rPr lang="en-US" dirty="0" smtClean="0">
                <a:latin typeface="Calibri" pitchFamily="34" charset="0"/>
              </a:rPr>
              <a:t> array analysis of the Finnish sample – awaiting genotyping of Finnish controls using the </a:t>
            </a:r>
            <a:r>
              <a:rPr lang="en-US" dirty="0" err="1" smtClean="0">
                <a:latin typeface="Calibri" pitchFamily="34" charset="0"/>
              </a:rPr>
              <a:t>Illumina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HumanExome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BeadChip</a:t>
            </a:r>
            <a:endParaRPr lang="en-US" dirty="0" smtClean="0">
              <a:latin typeface="Calibri" pitchFamily="34" charset="0"/>
            </a:endParaRPr>
          </a:p>
          <a:p>
            <a:pPr marL="342900" indent="-342900" algn="just">
              <a:buAutoNum type="arabicPeriod"/>
            </a:pPr>
            <a:endParaRPr lang="en-US" dirty="0" smtClean="0">
              <a:latin typeface="Calibri" pitchFamily="34" charset="0"/>
            </a:endParaRPr>
          </a:p>
          <a:p>
            <a:pPr marL="342900" indent="-342900" algn="just">
              <a:buAutoNum type="arabicPeriod"/>
            </a:pPr>
            <a:r>
              <a:rPr lang="en-US" dirty="0" smtClean="0">
                <a:latin typeface="Calibri" pitchFamily="34" charset="0"/>
              </a:rPr>
              <a:t>Meta-analysis of the European sample and Finnish sample.</a:t>
            </a:r>
          </a:p>
          <a:p>
            <a:pPr marL="342900" indent="-342900" algn="just">
              <a:buAutoNum type="arabicPeriod"/>
            </a:pPr>
            <a:endParaRPr lang="en-US" dirty="0" smtClean="0">
              <a:latin typeface="Calibri" pitchFamily="34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en-US" dirty="0" err="1" smtClean="0">
                <a:latin typeface="Calibri" pitchFamily="34" charset="0"/>
              </a:rPr>
              <a:t>Exome</a:t>
            </a:r>
            <a:r>
              <a:rPr lang="en-US" dirty="0" smtClean="0">
                <a:latin typeface="Calibri" pitchFamily="34" charset="0"/>
              </a:rPr>
              <a:t> array analysis of the Mexican CVT sample – awaiting genotyping of Mexican cases and controls.</a:t>
            </a:r>
          </a:p>
          <a:p>
            <a:pPr marL="342900" indent="-342900" algn="just">
              <a:buFontTx/>
              <a:buAutoNum type="arabicPeriod"/>
            </a:pPr>
            <a:endParaRPr lang="en-US" dirty="0" smtClean="0">
              <a:latin typeface="Calibri" pitchFamily="34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en-US" dirty="0" smtClean="0">
                <a:latin typeface="Calibri" pitchFamily="34" charset="0"/>
              </a:rPr>
              <a:t>Replication sample – continuous recruitment of CVT cases.</a:t>
            </a:r>
          </a:p>
        </p:txBody>
      </p:sp>
    </p:spTree>
    <p:extLst>
      <p:ext uri="{BB962C8B-B14F-4D97-AF65-F5344CB8AC3E}">
        <p14:creationId xmlns:p14="http://schemas.microsoft.com/office/powerpoint/2010/main" xmlns="" val="139487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Institute of Cardiovascular Research Royal Holloway University of London (ICR2UL)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315283"/>
            <a:ext cx="42672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err="1">
                <a:latin typeface="Calibri" pitchFamily="34" charset="0"/>
              </a:rPr>
              <a:t>Pankaj</a:t>
            </a:r>
            <a:r>
              <a:rPr lang="en-GB" b="1" dirty="0">
                <a:latin typeface="Calibri" pitchFamily="34" charset="0"/>
              </a:rPr>
              <a:t> </a:t>
            </a:r>
            <a:r>
              <a:rPr lang="en-GB" b="1" dirty="0" smtClean="0">
                <a:latin typeface="Calibri" pitchFamily="34" charset="0"/>
              </a:rPr>
              <a:t>Sharma, T </a:t>
            </a:r>
            <a:r>
              <a:rPr lang="en-GB" b="1" dirty="0" err="1" smtClean="0">
                <a:latin typeface="Calibri" pitchFamily="34" charset="0"/>
              </a:rPr>
              <a:t>Marjot</a:t>
            </a:r>
            <a:r>
              <a:rPr lang="en-GB" b="1" dirty="0" smtClean="0">
                <a:latin typeface="Calibri" pitchFamily="34" charset="0"/>
              </a:rPr>
              <a:t>, M Khan:</a:t>
            </a:r>
            <a:r>
              <a:rPr lang="en-GB" dirty="0" smtClean="0">
                <a:latin typeface="Calibri" pitchFamily="34" charset="0"/>
              </a:rPr>
              <a:t> London, UK</a:t>
            </a:r>
          </a:p>
          <a:p>
            <a:pPr marL="285750" indent="-285750"/>
            <a:endParaRPr lang="en-GB" dirty="0" smtClean="0">
              <a:latin typeface="Calibri" pitchFamily="34" charset="0"/>
            </a:endParaRPr>
          </a:p>
          <a:p>
            <a:pPr marL="285750" indent="-285750"/>
            <a:r>
              <a:rPr lang="en-GB" b="1" dirty="0" smtClean="0">
                <a:latin typeface="Calibri" pitchFamily="34" charset="0"/>
              </a:rPr>
              <a:t>G Pare, R </a:t>
            </a:r>
            <a:r>
              <a:rPr lang="en-GB" b="1" dirty="0" err="1" smtClean="0">
                <a:latin typeface="Calibri" pitchFamily="34" charset="0"/>
              </a:rPr>
              <a:t>Ditta</a:t>
            </a:r>
            <a:r>
              <a:rPr lang="en-GB" b="1" dirty="0" smtClean="0">
                <a:latin typeface="Calibri" pitchFamily="34" charset="0"/>
              </a:rPr>
              <a:t>: </a:t>
            </a:r>
            <a:r>
              <a:rPr lang="en-GB" dirty="0" smtClean="0">
                <a:latin typeface="Calibri" pitchFamily="34" charset="0"/>
              </a:rPr>
              <a:t>Hamilton, Canada</a:t>
            </a:r>
          </a:p>
          <a:p>
            <a:pPr marL="285750" lvl="0" indent="-285750"/>
            <a:endParaRPr lang="en-GB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lvl="0"/>
            <a:r>
              <a:rPr lang="en-GB" b="1" dirty="0" smtClean="0">
                <a:solidFill>
                  <a:prstClr val="black"/>
                </a:solidFill>
                <a:latin typeface="Calibri" pitchFamily="34" charset="0"/>
              </a:rPr>
              <a:t>R </a:t>
            </a:r>
            <a:r>
              <a:rPr lang="en-GB" b="1" dirty="0" err="1" smtClean="0">
                <a:solidFill>
                  <a:prstClr val="black"/>
                </a:solidFill>
                <a:latin typeface="Calibri" pitchFamily="34" charset="0"/>
              </a:rPr>
              <a:t>Malik</a:t>
            </a:r>
            <a:r>
              <a:rPr lang="en-GB" b="1" dirty="0" smtClean="0">
                <a:solidFill>
                  <a:prstClr val="black"/>
                </a:solidFill>
                <a:latin typeface="Calibri" pitchFamily="34" charset="0"/>
              </a:rPr>
              <a:t>, M </a:t>
            </a:r>
            <a:r>
              <a:rPr lang="en-GB" b="1" dirty="0" err="1" smtClean="0">
                <a:solidFill>
                  <a:prstClr val="black"/>
                </a:solidFill>
                <a:latin typeface="Calibri" pitchFamily="34" charset="0"/>
              </a:rPr>
              <a:t>Gonik</a:t>
            </a:r>
            <a:r>
              <a:rPr lang="en-GB" b="1" dirty="0" smtClean="0">
                <a:solidFill>
                  <a:prstClr val="black"/>
                </a:solidFill>
                <a:latin typeface="Calibri" pitchFamily="34" charset="0"/>
              </a:rPr>
              <a:t>, M </a:t>
            </a:r>
            <a:r>
              <a:rPr lang="en-GB" b="1" dirty="0" err="1" smtClean="0">
                <a:solidFill>
                  <a:prstClr val="black"/>
                </a:solidFill>
                <a:latin typeface="Calibri" pitchFamily="34" charset="0"/>
              </a:rPr>
              <a:t>Dichgans</a:t>
            </a:r>
            <a:r>
              <a:rPr lang="en-GB" b="1" dirty="0" smtClean="0">
                <a:solidFill>
                  <a:prstClr val="black"/>
                </a:solidFill>
                <a:latin typeface="Calibri" pitchFamily="34" charset="0"/>
              </a:rPr>
              <a:t>: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Munich, Germany</a:t>
            </a:r>
          </a:p>
          <a:p>
            <a:pPr marL="285750" indent="-285750"/>
            <a:endParaRPr lang="en-GB" b="1" dirty="0" smtClean="0">
              <a:latin typeface="Calibri" pitchFamily="34" charset="0"/>
            </a:endParaRPr>
          </a:p>
          <a:p>
            <a:pPr marL="285750" indent="-285750"/>
            <a:r>
              <a:rPr lang="en-GB" b="1" dirty="0" smtClean="0">
                <a:latin typeface="Calibri" pitchFamily="34" charset="0"/>
              </a:rPr>
              <a:t>Ida </a:t>
            </a:r>
            <a:r>
              <a:rPr lang="en-GB" b="1" dirty="0" err="1" smtClean="0">
                <a:latin typeface="Calibri" pitchFamily="34" charset="0"/>
              </a:rPr>
              <a:t>Matinelli</a:t>
            </a:r>
            <a:r>
              <a:rPr lang="en-GB" b="1" dirty="0" smtClean="0">
                <a:latin typeface="Calibri" pitchFamily="34" charset="0"/>
              </a:rPr>
              <a:t>: </a:t>
            </a:r>
            <a:r>
              <a:rPr lang="en-GB" dirty="0" smtClean="0">
                <a:latin typeface="Calibri" pitchFamily="34" charset="0"/>
              </a:rPr>
              <a:t>Milan, Italy</a:t>
            </a:r>
          </a:p>
          <a:p>
            <a:pPr marL="285750" indent="-285750"/>
            <a:endParaRPr lang="en-GB" b="1" dirty="0" smtClean="0">
              <a:latin typeface="Calibri" pitchFamily="34" charset="0"/>
            </a:endParaRPr>
          </a:p>
          <a:p>
            <a:pPr marL="285750" indent="-285750"/>
            <a:r>
              <a:rPr lang="en-GB" b="1" dirty="0" smtClean="0">
                <a:latin typeface="Calibri" pitchFamily="34" charset="0"/>
              </a:rPr>
              <a:t>Elvira </a:t>
            </a:r>
            <a:r>
              <a:rPr lang="en-GB" b="1" dirty="0" err="1" smtClean="0">
                <a:latin typeface="Calibri" pitchFamily="34" charset="0"/>
              </a:rPr>
              <a:t>Grandone</a:t>
            </a:r>
            <a:r>
              <a:rPr lang="en-GB" b="1" dirty="0" smtClean="0">
                <a:latin typeface="Calibri" pitchFamily="34" charset="0"/>
              </a:rPr>
              <a:t>: </a:t>
            </a:r>
            <a:r>
              <a:rPr lang="en-GB" dirty="0" smtClean="0">
                <a:latin typeface="Calibri" pitchFamily="34" charset="0"/>
              </a:rPr>
              <a:t>Foggia, Italy</a:t>
            </a:r>
          </a:p>
          <a:p>
            <a:pPr marL="285750" indent="-285750"/>
            <a:endParaRPr lang="en-GB" b="1" dirty="0" smtClean="0">
              <a:latin typeface="Calibri" pitchFamily="34" charset="0"/>
            </a:endParaRPr>
          </a:p>
          <a:p>
            <a:pPr marL="285750" indent="-285750"/>
            <a:r>
              <a:rPr lang="en-GB" b="1" dirty="0" err="1" smtClean="0">
                <a:latin typeface="Calibri" pitchFamily="34" charset="0"/>
              </a:rPr>
              <a:t>Allessandro</a:t>
            </a:r>
            <a:r>
              <a:rPr lang="en-GB" b="1" dirty="0" smtClean="0">
                <a:latin typeface="Calibri" pitchFamily="34" charset="0"/>
              </a:rPr>
              <a:t> </a:t>
            </a:r>
            <a:r>
              <a:rPr lang="en-GB" b="1" dirty="0" err="1" smtClean="0">
                <a:latin typeface="Calibri" pitchFamily="34" charset="0"/>
              </a:rPr>
              <a:t>Pezzini</a:t>
            </a:r>
            <a:r>
              <a:rPr lang="en-GB" b="1" dirty="0" smtClean="0">
                <a:latin typeface="Calibri" pitchFamily="34" charset="0"/>
              </a:rPr>
              <a:t>: </a:t>
            </a:r>
            <a:r>
              <a:rPr lang="en-GB" dirty="0" smtClean="0">
                <a:latin typeface="Calibri" pitchFamily="34" charset="0"/>
              </a:rPr>
              <a:t>Brescia, Italy</a:t>
            </a:r>
          </a:p>
          <a:p>
            <a:pPr marL="285750" indent="-285750"/>
            <a:endParaRPr lang="en-GB" b="1" dirty="0" smtClean="0">
              <a:latin typeface="Calibri" pitchFamily="34" charset="0"/>
            </a:endParaRPr>
          </a:p>
          <a:p>
            <a:pPr marL="285750" indent="-285750"/>
            <a:r>
              <a:rPr lang="en-GB" b="1" dirty="0" smtClean="0">
                <a:latin typeface="Calibri" pitchFamily="34" charset="0"/>
              </a:rPr>
              <a:t>Maurizio </a:t>
            </a:r>
            <a:r>
              <a:rPr lang="en-GB" b="1" dirty="0" err="1" smtClean="0">
                <a:latin typeface="Calibri" pitchFamily="34" charset="0"/>
              </a:rPr>
              <a:t>Margaglione</a:t>
            </a:r>
            <a:r>
              <a:rPr lang="en-GB" b="1" dirty="0" smtClean="0">
                <a:latin typeface="Calibri" pitchFamily="34" charset="0"/>
              </a:rPr>
              <a:t>: </a:t>
            </a:r>
            <a:r>
              <a:rPr lang="en-GB" dirty="0" smtClean="0">
                <a:latin typeface="Calibri" pitchFamily="34" charset="0"/>
              </a:rPr>
              <a:t>Foggia, Italy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53000" y="1295400"/>
            <a:ext cx="39624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smtClean="0">
                <a:latin typeface="Calibri" pitchFamily="34" charset="0"/>
              </a:rPr>
              <a:t>Jonathan </a:t>
            </a:r>
            <a:r>
              <a:rPr lang="en-GB" b="1" dirty="0" err="1" smtClean="0">
                <a:latin typeface="Calibri" pitchFamily="34" charset="0"/>
              </a:rPr>
              <a:t>Coutinho</a:t>
            </a:r>
            <a:r>
              <a:rPr lang="en-GB" b="1" dirty="0" smtClean="0">
                <a:latin typeface="Calibri" pitchFamily="34" charset="0"/>
              </a:rPr>
              <a:t>: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Amsterdam, Netherlands</a:t>
            </a:r>
          </a:p>
          <a:p>
            <a:pPr marL="285750" indent="-285750"/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endParaRPr lang="en-GB" dirty="0" smtClean="0">
              <a:latin typeface="Calibri" pitchFamily="34" charset="0"/>
            </a:endParaRPr>
          </a:p>
          <a:p>
            <a:pPr marL="285750" indent="-285750"/>
            <a:r>
              <a:rPr lang="en-GB" b="1" dirty="0" smtClean="0">
                <a:latin typeface="Calibri" pitchFamily="34" charset="0"/>
              </a:rPr>
              <a:t>Vincent </a:t>
            </a:r>
            <a:r>
              <a:rPr lang="en-GB" b="1" dirty="0" err="1" smtClean="0">
                <a:latin typeface="Calibri" pitchFamily="34" charset="0"/>
              </a:rPr>
              <a:t>Thijs</a:t>
            </a:r>
            <a:r>
              <a:rPr lang="en-GB" b="1" dirty="0" smtClean="0">
                <a:latin typeface="Calibri" pitchFamily="34" charset="0"/>
              </a:rPr>
              <a:t>: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Leuven, Belgium</a:t>
            </a:r>
            <a:endParaRPr lang="en-GB" dirty="0" smtClean="0">
              <a:latin typeface="Calibri" pitchFamily="34" charset="0"/>
            </a:endParaRPr>
          </a:p>
          <a:p>
            <a:pPr marL="285750" indent="-285750"/>
            <a:endParaRPr lang="en-GB" b="1" dirty="0" smtClean="0">
              <a:latin typeface="Calibri" pitchFamily="34" charset="0"/>
            </a:endParaRPr>
          </a:p>
          <a:p>
            <a:pPr marL="285750" indent="-285750"/>
            <a:r>
              <a:rPr lang="en-GB" b="1" dirty="0" smtClean="0">
                <a:latin typeface="Calibri" pitchFamily="34" charset="0"/>
              </a:rPr>
              <a:t>Jose Ferro: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Lisbon, Portugal</a:t>
            </a:r>
            <a:endParaRPr lang="en-GB" dirty="0" smtClean="0">
              <a:latin typeface="Calibri" pitchFamily="34" charset="0"/>
            </a:endParaRPr>
          </a:p>
          <a:p>
            <a:pPr marL="285750" indent="-285750"/>
            <a:endParaRPr lang="en-GB" b="1" dirty="0" smtClean="0">
              <a:latin typeface="Calibri" pitchFamily="34" charset="0"/>
            </a:endParaRPr>
          </a:p>
          <a:p>
            <a:pPr marL="285750" indent="-285750"/>
            <a:r>
              <a:rPr lang="en-GB" b="1" dirty="0" smtClean="0">
                <a:latin typeface="Calibri" pitchFamily="34" charset="0"/>
              </a:rPr>
              <a:t>Kostas </a:t>
            </a:r>
            <a:r>
              <a:rPr lang="en-GB" b="1" dirty="0" err="1" smtClean="0">
                <a:latin typeface="Calibri" pitchFamily="34" charset="0"/>
              </a:rPr>
              <a:t>Spengos</a:t>
            </a:r>
            <a:r>
              <a:rPr lang="en-GB" b="1" dirty="0" smtClean="0">
                <a:latin typeface="Calibri" pitchFamily="34" charset="0"/>
              </a:rPr>
              <a:t>: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Athens, Greece</a:t>
            </a:r>
            <a:endParaRPr lang="en-GB" dirty="0" smtClean="0">
              <a:latin typeface="Calibri" pitchFamily="34" charset="0"/>
            </a:endParaRPr>
          </a:p>
          <a:p>
            <a:pPr marL="285750" indent="-285750"/>
            <a:endParaRPr lang="en-GB" b="1" dirty="0" smtClean="0">
              <a:latin typeface="Calibri" pitchFamily="34" charset="0"/>
            </a:endParaRPr>
          </a:p>
          <a:p>
            <a:pPr marL="285750" indent="-285750"/>
            <a:r>
              <a:rPr lang="en-GB" b="1" dirty="0" err="1" smtClean="0">
                <a:latin typeface="Calibri" pitchFamily="34" charset="0"/>
              </a:rPr>
              <a:t>Turgut</a:t>
            </a:r>
            <a:r>
              <a:rPr lang="en-GB" b="1" dirty="0" smtClean="0">
                <a:latin typeface="Calibri" pitchFamily="34" charset="0"/>
              </a:rPr>
              <a:t> </a:t>
            </a:r>
            <a:r>
              <a:rPr lang="en-GB" b="1" dirty="0" err="1" smtClean="0">
                <a:latin typeface="Calibri" pitchFamily="34" charset="0"/>
              </a:rPr>
              <a:t>Tatlisumak</a:t>
            </a:r>
            <a:r>
              <a:rPr lang="en-GB" b="1" dirty="0" smtClean="0">
                <a:latin typeface="Calibri" pitchFamily="34" charset="0"/>
              </a:rPr>
              <a:t>: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Helsinki, Finland</a:t>
            </a:r>
            <a:endParaRPr lang="en-GB" dirty="0" smtClean="0">
              <a:latin typeface="Calibri" pitchFamily="34" charset="0"/>
            </a:endParaRPr>
          </a:p>
          <a:p>
            <a:pPr marL="285750" indent="-285750"/>
            <a:endParaRPr lang="en-GB" b="1" dirty="0" smtClean="0">
              <a:latin typeface="Calibri" pitchFamily="34" charset="0"/>
            </a:endParaRPr>
          </a:p>
          <a:p>
            <a:pPr marL="285750" indent="-285750"/>
            <a:r>
              <a:rPr lang="en-GB" b="1" dirty="0" smtClean="0">
                <a:latin typeface="Calibri" pitchFamily="34" charset="0"/>
              </a:rPr>
              <a:t>Antonio </a:t>
            </a:r>
            <a:r>
              <a:rPr lang="en-GB" b="1" dirty="0" err="1" smtClean="0">
                <a:latin typeface="Calibri" pitchFamily="34" charset="0"/>
              </a:rPr>
              <a:t>Arauz</a:t>
            </a:r>
            <a:r>
              <a:rPr lang="en-GB" b="1" dirty="0" smtClean="0">
                <a:latin typeface="Calibri" pitchFamily="34" charset="0"/>
              </a:rPr>
              <a:t>: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Mexico City, Mexico.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56568" y="635913"/>
            <a:ext cx="287918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u="sng" dirty="0" smtClean="0">
                <a:latin typeface="Calibri" pitchFamily="34" charset="0"/>
              </a:rPr>
              <a:t>ACKNOWLEDGEMENTS</a:t>
            </a:r>
            <a:endParaRPr lang="en-US" sz="2200" b="1" u="sng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487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Royal Holloway v1">
      <a:dk1>
        <a:sysClr val="windowText" lastClr="000000"/>
      </a:dk1>
      <a:lt1>
        <a:sysClr val="window" lastClr="FFFFFF"/>
      </a:lt1>
      <a:dk2>
        <a:srgbClr val="202A30"/>
      </a:dk2>
      <a:lt2>
        <a:srgbClr val="EEECE1"/>
      </a:lt2>
      <a:accent1>
        <a:srgbClr val="EB641E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2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12586</TotalTime>
  <Words>1510</Words>
  <Application>Microsoft Office PowerPoint</Application>
  <PresentationFormat>On-screen Show (4:3)</PresentationFormat>
  <Paragraphs>427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1_Office Theme</vt:lpstr>
      <vt:lpstr>Institute of Cardiovascular Research Royal Holloway University of London (ICR2UL)</vt:lpstr>
      <vt:lpstr>Institute of Cardiovascular Research Royal Holloway University of London (ICR2UL)</vt:lpstr>
      <vt:lpstr>Institute of Cardiovascular Research Royal Holloway University of London (ICR2UL)</vt:lpstr>
      <vt:lpstr>Institute of Cardiovascular Research Royal Holloway University of London (ICR2UL)</vt:lpstr>
      <vt:lpstr>Institute of Cardiovascular Research Royal Holloway University of London (ICR2UL)</vt:lpstr>
      <vt:lpstr>Institute of Cardiovascular Research Royal Holloway University of London (ICR2UL)</vt:lpstr>
      <vt:lpstr>Institute of Cardiovascular Research Royal Holloway University of London (ICR2UL)</vt:lpstr>
      <vt:lpstr>Institute of Cardiovascular Research Royal Holloway University of London (ICR2UL)</vt:lpstr>
      <vt:lpstr>Institute of Cardiovascular Research Royal Holloway University of London (ICR2UL)</vt:lpstr>
      <vt:lpstr>Institute of Cardiovascular Research Royal Holloway University of London (ICR2UL)</vt:lpstr>
      <vt:lpstr>Institute of Cardiovascular Research Royal Holloway University of London (ICR2UL)</vt:lpstr>
      <vt:lpstr>Institute of Cardiovascular Research Royal Holloway University of London (ICR2UL)</vt:lpstr>
      <vt:lpstr>Institute of Cardiovascular Research Royal Holloway University of London (ICR2UL)</vt:lpstr>
      <vt:lpstr>Institute of Cardiovascular Research Royal Holloway University of London (ICR2UL)</vt:lpstr>
      <vt:lpstr>Institute of Cardiovascular Research Royal Holloway University of London (ICR2UL)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Cotlarciuc, Ioana</dc:creator>
  <cp:lastModifiedBy>Stephen Bevan</cp:lastModifiedBy>
  <cp:revision>1173</cp:revision>
  <cp:lastPrinted>2012-11-13T12:50:13Z</cp:lastPrinted>
  <dcterms:created xsi:type="dcterms:W3CDTF">2006-08-16T00:00:00Z</dcterms:created>
  <dcterms:modified xsi:type="dcterms:W3CDTF">2014-12-05T15:19:38Z</dcterms:modified>
</cp:coreProperties>
</file>