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gif" ContentType="image/gif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96" r:id="rId2"/>
    <p:sldId id="300" r:id="rId3"/>
    <p:sldId id="297" r:id="rId4"/>
    <p:sldId id="298" r:id="rId5"/>
    <p:sldId id="288" r:id="rId6"/>
    <p:sldId id="280" r:id="rId7"/>
    <p:sldId id="261" r:id="rId8"/>
    <p:sldId id="259" r:id="rId9"/>
    <p:sldId id="262" r:id="rId10"/>
    <p:sldId id="263" r:id="rId11"/>
    <p:sldId id="305" r:id="rId12"/>
    <p:sldId id="284" r:id="rId13"/>
    <p:sldId id="276" r:id="rId14"/>
    <p:sldId id="306" r:id="rId15"/>
    <p:sldId id="285" r:id="rId16"/>
    <p:sldId id="308" r:id="rId17"/>
    <p:sldId id="307" r:id="rId18"/>
    <p:sldId id="311" r:id="rId19"/>
    <p:sldId id="312" r:id="rId20"/>
    <p:sldId id="314" r:id="rId21"/>
    <p:sldId id="292" r:id="rId22"/>
    <p:sldId id="310" r:id="rId23"/>
    <p:sldId id="294" r:id="rId24"/>
    <p:sldId id="295" r:id="rId25"/>
    <p:sldId id="302" r:id="rId26"/>
    <p:sldId id="278" r:id="rId27"/>
    <p:sldId id="287" r:id="rId28"/>
    <p:sldId id="301" r:id="rId29"/>
    <p:sldId id="289" r:id="rId30"/>
    <p:sldId id="290" r:id="rId31"/>
    <p:sldId id="303" r:id="rId32"/>
    <p:sldId id="271" r:id="rId33"/>
    <p:sldId id="291" r:id="rId34"/>
    <p:sldId id="315" r:id="rId3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tephanie Debette" initials="SD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C59AF"/>
    <a:srgbClr val="8166A2"/>
    <a:srgbClr val="9E6CB4"/>
    <a:srgbClr val="CCC1D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D083AE6-46FA-4A59-8FB0-9F97EB10719F}" styleName="Style léger 3 - Accentuation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4C1A8A3-306A-4EB7-A6B1-4F7E0EB9C5D6}" styleName="Style moyen 3 - Accentuation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Style moyen 3 - 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428" autoAdjust="0"/>
  </p:normalViewPr>
  <p:slideViewPr>
    <p:cSldViewPr>
      <p:cViewPr>
        <p:scale>
          <a:sx n="66" d="100"/>
          <a:sy n="66" d="100"/>
        </p:scale>
        <p:origin x="-2298" y="-9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ganesh\GWAS_analysis\BI_Wave2\Analysis_21_05_2014\BI_SSBI_results_al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ganesh\GWAS_analysis\BI_Wave2\Analysis_21_05_2014\BI_SSBI_results_al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hart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xVal>
            <c:numRef>
              <c:f>Feuil1!$M$2:$M$23</c:f>
              <c:numCache>
                <c:formatCode>General</c:formatCode>
                <c:ptCount val="22"/>
                <c:pt idx="0">
                  <c:v>1</c:v>
                </c:pt>
                <c:pt idx="1">
                  <c:v>0.9730000000000002</c:v>
                </c:pt>
                <c:pt idx="2">
                  <c:v>0.96000000000000063</c:v>
                </c:pt>
                <c:pt idx="3">
                  <c:v>0.91800000000000004</c:v>
                </c:pt>
                <c:pt idx="4">
                  <c:v>0.96000000000000063</c:v>
                </c:pt>
                <c:pt idx="5">
                  <c:v>0.94799999999999995</c:v>
                </c:pt>
                <c:pt idx="6">
                  <c:v>0.93799999999999994</c:v>
                </c:pt>
                <c:pt idx="7">
                  <c:v>0.92700000000000005</c:v>
                </c:pt>
                <c:pt idx="8">
                  <c:v>0.92900000000000005</c:v>
                </c:pt>
                <c:pt idx="9">
                  <c:v>0.92400000000000004</c:v>
                </c:pt>
                <c:pt idx="10">
                  <c:v>0.74700000000000077</c:v>
                </c:pt>
                <c:pt idx="11">
                  <c:v>0.91200000000000003</c:v>
                </c:pt>
                <c:pt idx="12">
                  <c:v>0.90500000000000003</c:v>
                </c:pt>
                <c:pt idx="13">
                  <c:v>0.89500000000000068</c:v>
                </c:pt>
                <c:pt idx="14">
                  <c:v>0.89800000000000069</c:v>
                </c:pt>
                <c:pt idx="15">
                  <c:v>0.88100000000000056</c:v>
                </c:pt>
                <c:pt idx="16">
                  <c:v>0.88000000000000056</c:v>
                </c:pt>
                <c:pt idx="17">
                  <c:v>0.83800000000000063</c:v>
                </c:pt>
                <c:pt idx="18">
                  <c:v>0.87500000000000089</c:v>
                </c:pt>
                <c:pt idx="19">
                  <c:v>0.86500000000000077</c:v>
                </c:pt>
                <c:pt idx="20">
                  <c:v>0.86200000000000065</c:v>
                </c:pt>
                <c:pt idx="21">
                  <c:v>0.80400000000000005</c:v>
                </c:pt>
              </c:numCache>
            </c:numRef>
          </c:xVal>
          <c:yVal>
            <c:numRef>
              <c:f>Feuil1!$N$2:$N$23</c:f>
              <c:numCache>
                <c:formatCode>General</c:formatCode>
                <c:ptCount val="22"/>
                <c:pt idx="0">
                  <c:v>3.9790920494219759</c:v>
                </c:pt>
                <c:pt idx="1">
                  <c:v>1.4116083883964965</c:v>
                </c:pt>
                <c:pt idx="2">
                  <c:v>1.332837607908141</c:v>
                </c:pt>
                <c:pt idx="3">
                  <c:v>1.0815848432372916</c:v>
                </c:pt>
                <c:pt idx="4">
                  <c:v>1.0704298639459289</c:v>
                </c:pt>
                <c:pt idx="5">
                  <c:v>1.0010836125916658</c:v>
                </c:pt>
                <c:pt idx="6">
                  <c:v>0.98588706604546028</c:v>
                </c:pt>
                <c:pt idx="7">
                  <c:v>0.8702617839519865</c:v>
                </c:pt>
                <c:pt idx="8">
                  <c:v>0.85562819898571763</c:v>
                </c:pt>
                <c:pt idx="9">
                  <c:v>0.6661438146824108</c:v>
                </c:pt>
                <c:pt idx="10">
                  <c:v>0.66144988419077888</c:v>
                </c:pt>
                <c:pt idx="11">
                  <c:v>0.64373314754950939</c:v>
                </c:pt>
                <c:pt idx="12">
                  <c:v>0.52164132290954512</c:v>
                </c:pt>
                <c:pt idx="13">
                  <c:v>0.47764185140870014</c:v>
                </c:pt>
                <c:pt idx="14">
                  <c:v>0.40360415578142417</c:v>
                </c:pt>
                <c:pt idx="15">
                  <c:v>0.26793530266754201</c:v>
                </c:pt>
                <c:pt idx="16">
                  <c:v>0.24852766256637779</c:v>
                </c:pt>
                <c:pt idx="17">
                  <c:v>0.20622637297583571</c:v>
                </c:pt>
                <c:pt idx="18">
                  <c:v>0.16999998419258236</c:v>
                </c:pt>
                <c:pt idx="19">
                  <c:v>0.16679868437597881</c:v>
                </c:pt>
                <c:pt idx="20">
                  <c:v>9.6168003681321543E-2</c:v>
                </c:pt>
                <c:pt idx="21">
                  <c:v>3.7944777069812467E-2</c:v>
                </c:pt>
              </c:numCache>
            </c:numRef>
          </c:yVal>
        </c:ser>
        <c:dLbls/>
        <c:axId val="59192448"/>
        <c:axId val="59193984"/>
      </c:scatterChart>
      <c:valAx>
        <c:axId val="59192448"/>
        <c:scaling>
          <c:orientation val="minMax"/>
          <c:max val="1"/>
        </c:scaling>
        <c:axPos val="b"/>
        <c:numFmt formatCode="General" sourceLinked="1"/>
        <c:tickLblPos val="nextTo"/>
        <c:crossAx val="59193984"/>
        <c:crosses val="autoZero"/>
        <c:crossBetween val="midCat"/>
      </c:valAx>
      <c:valAx>
        <c:axId val="59193984"/>
        <c:scaling>
          <c:orientation val="minMax"/>
        </c:scaling>
        <c:axPos val="l"/>
        <c:majorGridlines/>
        <c:numFmt formatCode="General" sourceLinked="1"/>
        <c:tickLblPos val="nextTo"/>
        <c:crossAx val="59192448"/>
        <c:crosses val="autoZero"/>
        <c:crossBetween val="midCat"/>
        <c:majorUnit val="1"/>
      </c:valAx>
    </c:plotArea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hart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xVal>
            <c:numRef>
              <c:f>Feuil1!$R$2:$R$20</c:f>
              <c:numCache>
                <c:formatCode>General</c:formatCode>
                <c:ptCount val="19"/>
                <c:pt idx="0">
                  <c:v>1</c:v>
                </c:pt>
                <c:pt idx="1">
                  <c:v>0.96800000000000064</c:v>
                </c:pt>
                <c:pt idx="2">
                  <c:v>0.94199999999999995</c:v>
                </c:pt>
                <c:pt idx="3">
                  <c:v>0.95200000000000062</c:v>
                </c:pt>
                <c:pt idx="4">
                  <c:v>0.92800000000000005</c:v>
                </c:pt>
                <c:pt idx="5">
                  <c:v>0.92300000000000004</c:v>
                </c:pt>
                <c:pt idx="6">
                  <c:v>0.89100000000000001</c:v>
                </c:pt>
                <c:pt idx="7">
                  <c:v>0.42900000000000038</c:v>
                </c:pt>
                <c:pt idx="8">
                  <c:v>0.82600000000000062</c:v>
                </c:pt>
                <c:pt idx="9">
                  <c:v>0.56399999999999995</c:v>
                </c:pt>
                <c:pt idx="10">
                  <c:v>0.80100000000000005</c:v>
                </c:pt>
                <c:pt idx="11">
                  <c:v>0.77900000000000102</c:v>
                </c:pt>
                <c:pt idx="12">
                  <c:v>0.77800000000000102</c:v>
                </c:pt>
                <c:pt idx="13">
                  <c:v>0.62500000000000089</c:v>
                </c:pt>
                <c:pt idx="14">
                  <c:v>0.66800000000000104</c:v>
                </c:pt>
                <c:pt idx="15">
                  <c:v>0.69699999999999995</c:v>
                </c:pt>
                <c:pt idx="16">
                  <c:v>0.65300000000000102</c:v>
                </c:pt>
                <c:pt idx="17">
                  <c:v>0.56699999999999995</c:v>
                </c:pt>
                <c:pt idx="18">
                  <c:v>0.66400000000000103</c:v>
                </c:pt>
              </c:numCache>
            </c:numRef>
          </c:xVal>
          <c:yVal>
            <c:numRef>
              <c:f>Feuil1!$S$2:$S$20</c:f>
              <c:numCache>
                <c:formatCode>General</c:formatCode>
                <c:ptCount val="19"/>
                <c:pt idx="0">
                  <c:v>6.0005684290160008</c:v>
                </c:pt>
                <c:pt idx="1">
                  <c:v>1.7312208391355544</c:v>
                </c:pt>
                <c:pt idx="2">
                  <c:v>1.5778091852735339</c:v>
                </c:pt>
                <c:pt idx="3">
                  <c:v>1.5728418453620379</c:v>
                </c:pt>
                <c:pt idx="4">
                  <c:v>1.2228828768968822</c:v>
                </c:pt>
                <c:pt idx="5">
                  <c:v>1.1775559958467463</c:v>
                </c:pt>
                <c:pt idx="6">
                  <c:v>0.97393273865514562</c:v>
                </c:pt>
                <c:pt idx="7">
                  <c:v>0.6943885617428921</c:v>
                </c:pt>
                <c:pt idx="8">
                  <c:v>0.59112771459959679</c:v>
                </c:pt>
                <c:pt idx="9">
                  <c:v>0.56252055958758063</c:v>
                </c:pt>
                <c:pt idx="10">
                  <c:v>0.44250362551556294</c:v>
                </c:pt>
                <c:pt idx="11">
                  <c:v>0.32257191124657675</c:v>
                </c:pt>
                <c:pt idx="12">
                  <c:v>0.30624491955141131</c:v>
                </c:pt>
                <c:pt idx="13">
                  <c:v>0.12373307304555124</c:v>
                </c:pt>
                <c:pt idx="14">
                  <c:v>0.11599750797128841</c:v>
                </c:pt>
                <c:pt idx="15">
                  <c:v>0.10865213456989174</c:v>
                </c:pt>
                <c:pt idx="16">
                  <c:v>8.1272624260988482E-2</c:v>
                </c:pt>
                <c:pt idx="17">
                  <c:v>7.7886721407819298E-2</c:v>
                </c:pt>
                <c:pt idx="18">
                  <c:v>3.3650325206920156E-2</c:v>
                </c:pt>
              </c:numCache>
            </c:numRef>
          </c:yVal>
        </c:ser>
        <c:dLbls/>
        <c:axId val="59233024"/>
        <c:axId val="59234560"/>
      </c:scatterChart>
      <c:valAx>
        <c:axId val="59233024"/>
        <c:scaling>
          <c:orientation val="minMax"/>
          <c:max val="1"/>
        </c:scaling>
        <c:axPos val="b"/>
        <c:numFmt formatCode="General" sourceLinked="1"/>
        <c:tickLblPos val="nextTo"/>
        <c:crossAx val="59234560"/>
        <c:crosses val="autoZero"/>
        <c:crossBetween val="midCat"/>
      </c:valAx>
      <c:valAx>
        <c:axId val="59234560"/>
        <c:scaling>
          <c:orientation val="minMax"/>
        </c:scaling>
        <c:axPos val="l"/>
        <c:majorGridlines/>
        <c:numFmt formatCode="General" sourceLinked="1"/>
        <c:tickLblPos val="nextTo"/>
        <c:crossAx val="59233024"/>
        <c:crosses val="autoZero"/>
        <c:crossBetween val="midCat"/>
      </c:valAx>
    </c:plotArea>
    <c:plotVisOnly val="1"/>
    <c:dispBlanksAs val="gap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F649E0D5-98AA-411A-9B33-E3B42946CC35}" type="datetimeFigureOut">
              <a:rPr lang="fr-FR" smtClean="0"/>
              <a:pPr/>
              <a:t>05/12/2014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E2FC4037-CF98-4598-A49E-D6E786DADC52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59076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PLEASE UPDATE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list</a:t>
            </a:r>
            <a:r>
              <a:rPr lang="fr-FR" baseline="0" dirty="0" smtClean="0"/>
              <a:t> of </a:t>
            </a:r>
            <a:r>
              <a:rPr lang="fr-FR" baseline="0" dirty="0" err="1" smtClean="0"/>
              <a:t>studies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partiticipating</a:t>
            </a:r>
            <a:r>
              <a:rPr lang="fr-FR" baseline="0" dirty="0" smtClean="0"/>
              <a:t> </a:t>
            </a:r>
            <a:r>
              <a:rPr lang="fr-FR" baseline="0" dirty="0" err="1" smtClean="0"/>
              <a:t>either</a:t>
            </a:r>
            <a:r>
              <a:rPr lang="fr-FR" baseline="0" dirty="0" smtClean="0"/>
              <a:t> in the WMH GWAS or the SSBI GWAS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D7D59-17EF-4530-A4F0-FA0CA88A4394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325703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dirty="0" smtClean="0"/>
              <a:t>At</a:t>
            </a:r>
            <a:r>
              <a:rPr lang="en-US" sz="1100" baseline="0" dirty="0" smtClean="0"/>
              <a:t> the population level the burden of vascular </a:t>
            </a:r>
            <a:r>
              <a:rPr lang="en-US" sz="1100" baseline="0" dirty="0" err="1" smtClean="0"/>
              <a:t>diseqse</a:t>
            </a:r>
            <a:r>
              <a:rPr lang="en-US" sz="1100" baseline="0" dirty="0" smtClean="0"/>
              <a:t> of the brain extends </a:t>
            </a:r>
            <a:r>
              <a:rPr lang="en-US" sz="1100" baseline="0" dirty="0" err="1" smtClean="0"/>
              <a:t>fqr</a:t>
            </a:r>
            <a:r>
              <a:rPr lang="en-US" sz="1100" baseline="0" dirty="0" smtClean="0"/>
              <a:t> beyond overt disease </a:t>
            </a:r>
            <a:r>
              <a:rPr lang="en-US" sz="1100" baseline="0" dirty="0" err="1" smtClean="0"/>
              <a:t>zith</a:t>
            </a:r>
            <a:r>
              <a:rPr lang="en-US" sz="1100" baseline="0" dirty="0" smtClean="0"/>
              <a:t> stroke </a:t>
            </a:r>
            <a:r>
              <a:rPr lang="en-US" sz="1100" baseline="0" dirty="0" err="1" smtClean="0"/>
              <a:t>sy;pto</a:t>
            </a:r>
            <a:r>
              <a:rPr lang="en-US" sz="1100" baseline="0" dirty="0" smtClean="0"/>
              <a:t>; </a:t>
            </a:r>
          </a:p>
          <a:p>
            <a:r>
              <a:rPr lang="en-US" sz="1100" baseline="0" dirty="0" err="1" smtClean="0"/>
              <a:t>Indeedm</a:t>
            </a:r>
            <a:r>
              <a:rPr lang="en-US" sz="1100" baseline="0" dirty="0" smtClean="0"/>
              <a:t> </a:t>
            </a:r>
            <a:r>
              <a:rPr lang="en-US" sz="1100" baseline="0" dirty="0" err="1" smtClean="0"/>
              <a:t>mzhen</a:t>
            </a:r>
            <a:r>
              <a:rPr lang="en-US" sz="1100" baseline="0" dirty="0" smtClean="0"/>
              <a:t> </a:t>
            </a:r>
            <a:r>
              <a:rPr lang="en-US" sz="1100" baseline="0" dirty="0" err="1" smtClean="0"/>
              <a:t>perfor;ing</a:t>
            </a:r>
            <a:r>
              <a:rPr lang="en-US" sz="1100" baseline="0" dirty="0" smtClean="0"/>
              <a:t> </a:t>
            </a:r>
            <a:r>
              <a:rPr lang="en-US" sz="1100" baseline="0" dirty="0" err="1" smtClean="0"/>
              <a:t>mri</a:t>
            </a:r>
            <a:r>
              <a:rPr lang="en-US" sz="1100" baseline="0" dirty="0" smtClean="0"/>
              <a:t> in the general </a:t>
            </a:r>
            <a:r>
              <a:rPr lang="en-US" sz="1100" baseline="0" dirty="0" err="1" smtClean="0"/>
              <a:t>popultion</a:t>
            </a:r>
            <a:r>
              <a:rPr lang="en-US" sz="1100" baseline="0" dirty="0" smtClean="0"/>
              <a:t> many people have covert vascular disease such as WMH, BI…I will focus on </a:t>
            </a:r>
            <a:r>
              <a:rPr lang="en-US" sz="1100" b="1" u="sng" baseline="0" dirty="0" smtClean="0"/>
              <a:t>MRI defined BI</a:t>
            </a:r>
            <a:r>
              <a:rPr lang="en-US" sz="1100" baseline="0" dirty="0" smtClean="0"/>
              <a:t>. Little is known about the genetic determinants of this phenotype. A first GWAS was performed by CHARGE consortium in 2009 which did not yield any </a:t>
            </a:r>
            <a:r>
              <a:rPr lang="en-US" sz="1100" baseline="0" dirty="0" err="1" smtClean="0"/>
              <a:t>GWASig</a:t>
            </a:r>
            <a:r>
              <a:rPr lang="en-US" sz="1100" baseline="0" dirty="0" smtClean="0"/>
              <a:t> finding. We are now performing a GWAS meta-analysis in a larger sample.</a:t>
            </a:r>
          </a:p>
          <a:p>
            <a:r>
              <a:rPr lang="en-US" sz="1100" dirty="0" smtClean="0"/>
              <a:t>At</a:t>
            </a:r>
            <a:r>
              <a:rPr lang="en-US" sz="1100" baseline="0" dirty="0" smtClean="0"/>
              <a:t> the population level the burden of vascular disease of the brain extends far beyond overt diseases with stroke symptoms. </a:t>
            </a:r>
          </a:p>
          <a:p>
            <a:r>
              <a:rPr lang="en-US" sz="1100" baseline="0" dirty="0" smtClean="0"/>
              <a:t>There is a large burden of covert vascular diseases, majority of which may be attributed to these 4 MRI measures. I will focus on </a:t>
            </a:r>
            <a:r>
              <a:rPr lang="en-US" sz="1100" b="1" u="sng" baseline="0" dirty="0" smtClean="0"/>
              <a:t>MRI defined BI</a:t>
            </a:r>
            <a:r>
              <a:rPr lang="en-US" sz="1100" baseline="0" dirty="0" smtClean="0"/>
              <a:t>. Little is known about the genetic determinants of this phenotype. A first GWAS which was performed by CHARGE consortium in 2009 on ~9,000 Europeans did not yield any </a:t>
            </a:r>
            <a:r>
              <a:rPr lang="en-US" sz="1100" baseline="0" dirty="0" err="1" smtClean="0"/>
              <a:t>GWASig</a:t>
            </a:r>
            <a:r>
              <a:rPr lang="en-US" sz="1100" baseline="0" dirty="0" smtClean="0"/>
              <a:t> finding. In the CHARGE consortium we are now performing a </a:t>
            </a:r>
            <a:r>
              <a:rPr lang="en-US" sz="1100" baseline="0" dirty="0" err="1" smtClean="0"/>
              <a:t>muliti</a:t>
            </a:r>
            <a:r>
              <a:rPr lang="en-US" sz="1100" baseline="0" dirty="0" smtClean="0"/>
              <a:t>-ethnic GWAS meta-analysis in a much larger data set.</a:t>
            </a:r>
          </a:p>
          <a:p>
            <a:endParaRPr lang="en-US" sz="1100" baseline="0" dirty="0" smtClean="0"/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C4037-CF98-4598-A49E-D6E786DADC52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62921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dirty="0" smtClean="0"/>
              <a:t>At</a:t>
            </a:r>
            <a:r>
              <a:rPr lang="en-US" sz="1100" baseline="0" dirty="0" smtClean="0"/>
              <a:t> the population level the burden of vascular </a:t>
            </a:r>
            <a:r>
              <a:rPr lang="en-US" sz="1100" baseline="0" dirty="0" err="1" smtClean="0"/>
              <a:t>diseqse</a:t>
            </a:r>
            <a:r>
              <a:rPr lang="en-US" sz="1100" baseline="0" dirty="0" smtClean="0"/>
              <a:t> of the brain extends </a:t>
            </a:r>
            <a:r>
              <a:rPr lang="en-US" sz="1100" baseline="0" dirty="0" err="1" smtClean="0"/>
              <a:t>fqr</a:t>
            </a:r>
            <a:r>
              <a:rPr lang="en-US" sz="1100" baseline="0" dirty="0" smtClean="0"/>
              <a:t> beyond overt disease </a:t>
            </a:r>
            <a:r>
              <a:rPr lang="en-US" sz="1100" baseline="0" dirty="0" err="1" smtClean="0"/>
              <a:t>zith</a:t>
            </a:r>
            <a:r>
              <a:rPr lang="en-US" sz="1100" baseline="0" dirty="0" smtClean="0"/>
              <a:t> stroke </a:t>
            </a:r>
            <a:r>
              <a:rPr lang="en-US" sz="1100" baseline="0" dirty="0" err="1" smtClean="0"/>
              <a:t>sy;pto</a:t>
            </a:r>
            <a:r>
              <a:rPr lang="en-US" sz="1100" baseline="0" dirty="0" smtClean="0"/>
              <a:t>; </a:t>
            </a:r>
          </a:p>
          <a:p>
            <a:r>
              <a:rPr lang="en-US" sz="1100" baseline="0" dirty="0" err="1" smtClean="0"/>
              <a:t>Indeedm</a:t>
            </a:r>
            <a:r>
              <a:rPr lang="en-US" sz="1100" baseline="0" dirty="0" smtClean="0"/>
              <a:t> </a:t>
            </a:r>
            <a:r>
              <a:rPr lang="en-US" sz="1100" baseline="0" dirty="0" err="1" smtClean="0"/>
              <a:t>mzhen</a:t>
            </a:r>
            <a:r>
              <a:rPr lang="en-US" sz="1100" baseline="0" dirty="0" smtClean="0"/>
              <a:t> </a:t>
            </a:r>
            <a:r>
              <a:rPr lang="en-US" sz="1100" baseline="0" dirty="0" err="1" smtClean="0"/>
              <a:t>perfor;ing</a:t>
            </a:r>
            <a:r>
              <a:rPr lang="en-US" sz="1100" baseline="0" dirty="0" smtClean="0"/>
              <a:t> </a:t>
            </a:r>
            <a:r>
              <a:rPr lang="en-US" sz="1100" baseline="0" dirty="0" err="1" smtClean="0"/>
              <a:t>mri</a:t>
            </a:r>
            <a:r>
              <a:rPr lang="en-US" sz="1100" baseline="0" dirty="0" smtClean="0"/>
              <a:t> in the general </a:t>
            </a:r>
            <a:r>
              <a:rPr lang="en-US" sz="1100" baseline="0" dirty="0" err="1" smtClean="0"/>
              <a:t>popultion</a:t>
            </a:r>
            <a:r>
              <a:rPr lang="en-US" sz="1100" baseline="0" dirty="0" smtClean="0"/>
              <a:t> many people have covert vascular disease such as WMH, BI…I will focus on </a:t>
            </a:r>
            <a:r>
              <a:rPr lang="en-US" sz="1100" b="1" u="sng" baseline="0" dirty="0" smtClean="0"/>
              <a:t>MRI defined BI</a:t>
            </a:r>
            <a:r>
              <a:rPr lang="en-US" sz="1100" baseline="0" dirty="0" smtClean="0"/>
              <a:t>. Little is known about the genetic determinants of this phenotype. A first GWAS was performed by CHARGE consortium in 2009 which did not yield any </a:t>
            </a:r>
            <a:r>
              <a:rPr lang="en-US" sz="1100" baseline="0" dirty="0" err="1" smtClean="0"/>
              <a:t>GWASig</a:t>
            </a:r>
            <a:r>
              <a:rPr lang="en-US" sz="1100" baseline="0" dirty="0" smtClean="0"/>
              <a:t> finding. We are now performing a GWAS meta-analysis in a larger sample.</a:t>
            </a:r>
          </a:p>
          <a:p>
            <a:r>
              <a:rPr lang="en-US" sz="1100" dirty="0" smtClean="0"/>
              <a:t>At</a:t>
            </a:r>
            <a:r>
              <a:rPr lang="en-US" sz="1100" baseline="0" dirty="0" smtClean="0"/>
              <a:t> the population level the burden of vascular disease of the brain extends far beyond overt diseases with stroke symptoms. </a:t>
            </a:r>
          </a:p>
          <a:p>
            <a:r>
              <a:rPr lang="en-US" sz="1100" baseline="0" dirty="0" smtClean="0"/>
              <a:t>There is a large burden of covert vascular diseases, majority of which may be attributed to these 4 MRI measures. I will focus on </a:t>
            </a:r>
            <a:r>
              <a:rPr lang="en-US" sz="1100" b="1" u="sng" baseline="0" dirty="0" smtClean="0"/>
              <a:t>MRI defined BI</a:t>
            </a:r>
            <a:r>
              <a:rPr lang="en-US" sz="1100" baseline="0" dirty="0" smtClean="0"/>
              <a:t>. Little is known about the genetic determinants of this phenotype. A first GWAS which was performed by CHARGE consortium in 2009 on ~9,000 Europeans did not yield any </a:t>
            </a:r>
            <a:r>
              <a:rPr lang="en-US" sz="1100" baseline="0" dirty="0" err="1" smtClean="0"/>
              <a:t>GWASig</a:t>
            </a:r>
            <a:r>
              <a:rPr lang="en-US" sz="1100" baseline="0" dirty="0" smtClean="0"/>
              <a:t> finding. In the CHARGE consortium we are now performing a </a:t>
            </a:r>
            <a:r>
              <a:rPr lang="en-US" sz="1100" baseline="0" dirty="0" err="1" smtClean="0"/>
              <a:t>muliti</a:t>
            </a:r>
            <a:r>
              <a:rPr lang="en-US" sz="1100" baseline="0" dirty="0" smtClean="0"/>
              <a:t>-ethnic GWAS meta-analysis in a much larger data set.</a:t>
            </a:r>
          </a:p>
          <a:p>
            <a:endParaRPr lang="en-US" sz="1100" baseline="0" dirty="0" smtClean="0"/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C4037-CF98-4598-A49E-D6E786DADC52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62921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Perhaps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say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here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that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you</a:t>
            </a:r>
            <a:r>
              <a:rPr lang="fr-FR" baseline="0" dirty="0" smtClean="0"/>
              <a:t> have </a:t>
            </a:r>
            <a:r>
              <a:rPr lang="fr-FR" baseline="0" dirty="0" err="1" smtClean="0"/>
              <a:t>added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additional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studies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since</a:t>
            </a:r>
            <a:r>
              <a:rPr lang="fr-FR" baseline="0" smtClean="0"/>
              <a:t> Utah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C4037-CF98-4598-A49E-D6E786DADC52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080782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Perhaps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can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briefly</a:t>
            </a:r>
            <a:r>
              <a:rPr lang="fr-FR" baseline="0" dirty="0" smtClean="0"/>
              <a:t> look at </a:t>
            </a:r>
            <a:r>
              <a:rPr lang="fr-FR" baseline="0" dirty="0" err="1" smtClean="0"/>
              <a:t>this</a:t>
            </a:r>
            <a:r>
              <a:rPr lang="fr-FR" baseline="0" dirty="0" smtClean="0"/>
              <a:t> slide </a:t>
            </a:r>
            <a:r>
              <a:rPr lang="fr-FR" baseline="0" dirty="0" err="1" smtClean="0"/>
              <a:t>together</a:t>
            </a:r>
            <a:r>
              <a:rPr lang="fr-FR" baseline="0" dirty="0" smtClean="0"/>
              <a:t> and </a:t>
            </a:r>
            <a:r>
              <a:rPr lang="fr-FR" baseline="0" dirty="0" err="1" smtClean="0"/>
              <a:t>see</a:t>
            </a:r>
            <a:r>
              <a:rPr lang="fr-FR" baseline="0" dirty="0" smtClean="0"/>
              <a:t> how </a:t>
            </a:r>
            <a:r>
              <a:rPr lang="fr-FR" baseline="0" dirty="0" err="1" smtClean="0"/>
              <a:t>you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want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describe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it</a:t>
            </a:r>
            <a:r>
              <a:rPr lang="fr-FR" baseline="0" dirty="0" smtClean="0"/>
              <a:t>.</a:t>
            </a:r>
            <a:endParaRPr lang="fr-FR" dirty="0" smtClean="0"/>
          </a:p>
          <a:p>
            <a:r>
              <a:rPr lang="fr-FR" dirty="0" err="1" smtClean="0"/>
              <a:t>Two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things</a:t>
            </a:r>
            <a:r>
              <a:rPr lang="fr-FR" baseline="0" dirty="0" smtClean="0"/>
              <a:t>:</a:t>
            </a:r>
          </a:p>
          <a:p>
            <a:pPr marL="171450" indent="-171450">
              <a:buFontTx/>
              <a:buChar char="-"/>
            </a:pPr>
            <a:r>
              <a:rPr lang="fr-FR" baseline="0" dirty="0" err="1" smtClean="0"/>
              <a:t>Could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you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add</a:t>
            </a:r>
            <a:r>
              <a:rPr lang="fr-FR" baseline="0" dirty="0" smtClean="0"/>
              <a:t> how extensive WMH </a:t>
            </a:r>
            <a:r>
              <a:rPr lang="fr-FR" baseline="0" dirty="0" err="1" smtClean="0"/>
              <a:t>was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defined</a:t>
            </a:r>
            <a:r>
              <a:rPr lang="fr-FR" baseline="0" dirty="0" smtClean="0"/>
              <a:t>?</a:t>
            </a:r>
          </a:p>
          <a:p>
            <a:pPr marL="171450" indent="-171450">
              <a:buFontTx/>
              <a:buChar char="-"/>
            </a:pPr>
            <a:r>
              <a:rPr lang="fr-FR" baseline="0" dirty="0" err="1" smtClean="0"/>
              <a:t>I’m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surprised</a:t>
            </a:r>
            <a:r>
              <a:rPr lang="fr-FR" baseline="0" dirty="0" smtClean="0"/>
              <a:t> by the N </a:t>
            </a:r>
            <a:r>
              <a:rPr lang="fr-FR" baseline="0" dirty="0" err="1" smtClean="0"/>
              <a:t>you</a:t>
            </a:r>
            <a:r>
              <a:rPr lang="fr-FR" baseline="0" dirty="0" smtClean="0"/>
              <a:t> report for SSBI </a:t>
            </a:r>
            <a:r>
              <a:rPr lang="fr-FR" baseline="0" dirty="0" err="1" smtClean="0"/>
              <a:t>with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ext</a:t>
            </a:r>
            <a:r>
              <a:rPr lang="fr-FR" baseline="0" dirty="0" smtClean="0"/>
              <a:t> WMH and SSBI </a:t>
            </a:r>
            <a:r>
              <a:rPr lang="fr-FR" baseline="0" dirty="0" err="1" smtClean="0"/>
              <a:t>wit</a:t>
            </a:r>
            <a:r>
              <a:rPr lang="fr-FR" baseline="0" dirty="0" smtClean="0"/>
              <a:t> no </a:t>
            </a:r>
            <a:r>
              <a:rPr lang="fr-FR" baseline="0" dirty="0" err="1" smtClean="0"/>
              <a:t>ext</a:t>
            </a:r>
            <a:r>
              <a:rPr lang="fr-FR" baseline="0" dirty="0" smtClean="0"/>
              <a:t> WMH </a:t>
            </a:r>
            <a:r>
              <a:rPr lang="fr-FR" baseline="0" dirty="0" err="1" smtClean="0"/>
              <a:t>respectively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given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that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was</a:t>
            </a:r>
            <a:r>
              <a:rPr lang="fr-FR" baseline="0" dirty="0" smtClean="0"/>
              <a:t> the top quartile? </a:t>
            </a:r>
            <a:r>
              <a:rPr lang="fr-FR" baseline="0" dirty="0" err="1" smtClean="0"/>
              <a:t>Shouldn’t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be</a:t>
            </a:r>
            <a:r>
              <a:rPr lang="fr-FR" baseline="0" dirty="0" smtClean="0"/>
              <a:t> ¼ - ¾? </a:t>
            </a:r>
            <a:r>
              <a:rPr lang="fr-FR" baseline="0" dirty="0" err="1" smtClean="0"/>
              <a:t>Perhaps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it’s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better</a:t>
            </a:r>
            <a:r>
              <a:rPr lang="fr-FR" baseline="0" dirty="0" smtClean="0"/>
              <a:t> </a:t>
            </a:r>
            <a:r>
              <a:rPr lang="fr-FR" baseline="0" dirty="0" err="1" smtClean="0"/>
              <a:t>just</a:t>
            </a:r>
            <a:r>
              <a:rPr lang="fr-FR" baseline="0" dirty="0" smtClean="0"/>
              <a:t> to put the </a:t>
            </a:r>
            <a:r>
              <a:rPr lang="fr-FR" baseline="0" dirty="0" err="1" smtClean="0"/>
              <a:t>definition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under</a:t>
            </a:r>
            <a:r>
              <a:rPr lang="fr-FR" baseline="0" dirty="0" smtClean="0"/>
              <a:t> the table and no </a:t>
            </a:r>
            <a:r>
              <a:rPr lang="fr-FR" baseline="0" dirty="0" err="1" smtClean="0"/>
              <a:t>numbers</a:t>
            </a:r>
            <a:endParaRPr lang="fr-FR" baseline="0" dirty="0" smtClean="0"/>
          </a:p>
          <a:p>
            <a:pPr marL="0" indent="0">
              <a:buFontTx/>
              <a:buNone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C4037-CF98-4598-A49E-D6E786DADC52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72939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The proportions</a:t>
            </a:r>
            <a:r>
              <a:rPr lang="fr-FR" baseline="0" dirty="0" smtClean="0"/>
              <a:t> of SSBI / BI </a:t>
            </a:r>
            <a:r>
              <a:rPr lang="fr-FR" baseline="0" dirty="0" err="1" smtClean="0"/>
              <a:t>differ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too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much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between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studies</a:t>
            </a:r>
            <a:r>
              <a:rPr lang="fr-FR" baseline="0" dirty="0" smtClean="0"/>
              <a:t>… It </a:t>
            </a:r>
            <a:r>
              <a:rPr lang="fr-FR" baseline="0" dirty="0" err="1" smtClean="0"/>
              <a:t>will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raise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criticism</a:t>
            </a:r>
            <a:r>
              <a:rPr lang="fr-FR" baseline="0" dirty="0" smtClean="0"/>
              <a:t>. </a:t>
            </a:r>
            <a:br>
              <a:rPr lang="fr-FR" baseline="0" dirty="0" smtClean="0"/>
            </a:br>
            <a:r>
              <a:rPr lang="fr-FR" baseline="0" dirty="0" smtClean="0"/>
              <a:t>Do </a:t>
            </a:r>
            <a:r>
              <a:rPr lang="fr-FR" baseline="0" dirty="0" err="1" smtClean="0"/>
              <a:t>you</a:t>
            </a:r>
            <a:r>
              <a:rPr lang="fr-FR" baseline="0" dirty="0" smtClean="0"/>
              <a:t> have </a:t>
            </a:r>
            <a:r>
              <a:rPr lang="fr-FR" baseline="0" dirty="0" err="1" smtClean="0"/>
              <a:t>this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average</a:t>
            </a:r>
            <a:r>
              <a:rPr lang="fr-FR" baseline="0" dirty="0" smtClean="0"/>
              <a:t> ratio in the </a:t>
            </a:r>
            <a:r>
              <a:rPr lang="fr-FR" baseline="0" dirty="0" err="1" smtClean="0"/>
              <a:t>discovery</a:t>
            </a:r>
            <a:r>
              <a:rPr lang="fr-FR" baseline="0" dirty="0" smtClean="0"/>
              <a:t>?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C4037-CF98-4598-A49E-D6E786DADC52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312398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C4037-CF98-4598-A49E-D6E786DADC52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976983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dirty="0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6D6EA81-5AB5-4CC2-92BB-B58006AC269F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Perhaps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can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briefly</a:t>
            </a:r>
            <a:r>
              <a:rPr lang="fr-FR" baseline="0" dirty="0" smtClean="0"/>
              <a:t> look at </a:t>
            </a:r>
            <a:r>
              <a:rPr lang="fr-FR" baseline="0" dirty="0" err="1" smtClean="0"/>
              <a:t>this</a:t>
            </a:r>
            <a:r>
              <a:rPr lang="fr-FR" baseline="0" dirty="0" smtClean="0"/>
              <a:t> slide </a:t>
            </a:r>
            <a:r>
              <a:rPr lang="fr-FR" baseline="0" dirty="0" err="1" smtClean="0"/>
              <a:t>together</a:t>
            </a:r>
            <a:r>
              <a:rPr lang="fr-FR" baseline="0" dirty="0" smtClean="0"/>
              <a:t> and </a:t>
            </a:r>
            <a:r>
              <a:rPr lang="fr-FR" baseline="0" dirty="0" err="1" smtClean="0"/>
              <a:t>see</a:t>
            </a:r>
            <a:r>
              <a:rPr lang="fr-FR" baseline="0" dirty="0" smtClean="0"/>
              <a:t> how </a:t>
            </a:r>
            <a:r>
              <a:rPr lang="fr-FR" baseline="0" dirty="0" err="1" smtClean="0"/>
              <a:t>you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want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describe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it</a:t>
            </a:r>
            <a:r>
              <a:rPr lang="fr-FR" baseline="0" dirty="0" smtClean="0"/>
              <a:t>.</a:t>
            </a:r>
            <a:endParaRPr lang="fr-FR" dirty="0" smtClean="0"/>
          </a:p>
          <a:p>
            <a:r>
              <a:rPr lang="fr-FR" dirty="0" err="1" smtClean="0"/>
              <a:t>Two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things</a:t>
            </a:r>
            <a:r>
              <a:rPr lang="fr-FR" baseline="0" dirty="0" smtClean="0"/>
              <a:t>:</a:t>
            </a:r>
          </a:p>
          <a:p>
            <a:pPr marL="171450" indent="-171450">
              <a:buFontTx/>
              <a:buChar char="-"/>
            </a:pPr>
            <a:r>
              <a:rPr lang="fr-FR" baseline="0" dirty="0" err="1" smtClean="0"/>
              <a:t>Could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you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add</a:t>
            </a:r>
            <a:r>
              <a:rPr lang="fr-FR" baseline="0" dirty="0" smtClean="0"/>
              <a:t> how extensive WMH </a:t>
            </a:r>
            <a:r>
              <a:rPr lang="fr-FR" baseline="0" dirty="0" err="1" smtClean="0"/>
              <a:t>was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defined</a:t>
            </a:r>
            <a:r>
              <a:rPr lang="fr-FR" baseline="0" dirty="0" smtClean="0"/>
              <a:t>?</a:t>
            </a:r>
          </a:p>
          <a:p>
            <a:pPr marL="171450" indent="-171450">
              <a:buFontTx/>
              <a:buChar char="-"/>
            </a:pPr>
            <a:r>
              <a:rPr lang="fr-FR" baseline="0" dirty="0" err="1" smtClean="0"/>
              <a:t>I’m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surprised</a:t>
            </a:r>
            <a:r>
              <a:rPr lang="fr-FR" baseline="0" dirty="0" smtClean="0"/>
              <a:t> by the N </a:t>
            </a:r>
            <a:r>
              <a:rPr lang="fr-FR" baseline="0" dirty="0" err="1" smtClean="0"/>
              <a:t>you</a:t>
            </a:r>
            <a:r>
              <a:rPr lang="fr-FR" baseline="0" dirty="0" smtClean="0"/>
              <a:t> report for SSBI </a:t>
            </a:r>
            <a:r>
              <a:rPr lang="fr-FR" baseline="0" dirty="0" err="1" smtClean="0"/>
              <a:t>with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ext</a:t>
            </a:r>
            <a:r>
              <a:rPr lang="fr-FR" baseline="0" dirty="0" smtClean="0"/>
              <a:t> WMH and SSBI </a:t>
            </a:r>
            <a:r>
              <a:rPr lang="fr-FR" baseline="0" dirty="0" err="1" smtClean="0"/>
              <a:t>wit</a:t>
            </a:r>
            <a:r>
              <a:rPr lang="fr-FR" baseline="0" dirty="0" smtClean="0"/>
              <a:t> no </a:t>
            </a:r>
            <a:r>
              <a:rPr lang="fr-FR" baseline="0" dirty="0" err="1" smtClean="0"/>
              <a:t>ext</a:t>
            </a:r>
            <a:r>
              <a:rPr lang="fr-FR" baseline="0" dirty="0" smtClean="0"/>
              <a:t> WMH </a:t>
            </a:r>
            <a:r>
              <a:rPr lang="fr-FR" baseline="0" dirty="0" err="1" smtClean="0"/>
              <a:t>respectively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given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that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was</a:t>
            </a:r>
            <a:r>
              <a:rPr lang="fr-FR" baseline="0" dirty="0" smtClean="0"/>
              <a:t> the top quartile? </a:t>
            </a:r>
            <a:r>
              <a:rPr lang="fr-FR" baseline="0" dirty="0" err="1" smtClean="0"/>
              <a:t>Shouldn’t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be</a:t>
            </a:r>
            <a:r>
              <a:rPr lang="fr-FR" baseline="0" dirty="0" smtClean="0"/>
              <a:t> ¼ - ¾? </a:t>
            </a:r>
            <a:r>
              <a:rPr lang="fr-FR" baseline="0" dirty="0" err="1" smtClean="0"/>
              <a:t>Perhaps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it’s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better</a:t>
            </a:r>
            <a:r>
              <a:rPr lang="fr-FR" baseline="0" dirty="0" smtClean="0"/>
              <a:t> </a:t>
            </a:r>
            <a:r>
              <a:rPr lang="fr-FR" baseline="0" dirty="0" err="1" smtClean="0"/>
              <a:t>just</a:t>
            </a:r>
            <a:r>
              <a:rPr lang="fr-FR" baseline="0" dirty="0" smtClean="0"/>
              <a:t> to put the </a:t>
            </a:r>
            <a:r>
              <a:rPr lang="fr-FR" baseline="0" dirty="0" err="1" smtClean="0"/>
              <a:t>definition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under</a:t>
            </a:r>
            <a:r>
              <a:rPr lang="fr-FR" baseline="0" dirty="0" smtClean="0"/>
              <a:t> the table and no </a:t>
            </a:r>
            <a:r>
              <a:rPr lang="fr-FR" baseline="0" dirty="0" err="1" smtClean="0"/>
              <a:t>numbers</a:t>
            </a:r>
            <a:endParaRPr lang="fr-FR" baseline="0" dirty="0" smtClean="0"/>
          </a:p>
          <a:p>
            <a:pPr marL="0" indent="0">
              <a:buFontTx/>
              <a:buNone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C4037-CF98-4598-A49E-D6E786DADC52}" type="slidenum">
              <a:rPr lang="fr-FR" smtClean="0"/>
              <a:pPr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72939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8EF4D-454E-4248-BE81-63FC58B7828E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B0D42-C8A5-4F48-963B-5B0AA8F25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2210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8EF4D-454E-4248-BE81-63FC58B7828E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B0D42-C8A5-4F48-963B-5B0AA8F25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687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8EF4D-454E-4248-BE81-63FC58B7828E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B0D42-C8A5-4F48-963B-5B0AA8F25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1141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8EF4D-454E-4248-BE81-63FC58B7828E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B0D42-C8A5-4F48-963B-5B0AA8F25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6110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8EF4D-454E-4248-BE81-63FC58B7828E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B0D42-C8A5-4F48-963B-5B0AA8F25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2781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8EF4D-454E-4248-BE81-63FC58B7828E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B0D42-C8A5-4F48-963B-5B0AA8F25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5774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8EF4D-454E-4248-BE81-63FC58B7828E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B0D42-C8A5-4F48-963B-5B0AA8F25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9523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8EF4D-454E-4248-BE81-63FC58B7828E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B0D42-C8A5-4F48-963B-5B0AA8F25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46690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8EF4D-454E-4248-BE81-63FC58B7828E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B0D42-C8A5-4F48-963B-5B0AA8F25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0046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8EF4D-454E-4248-BE81-63FC58B7828E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B0D42-C8A5-4F48-963B-5B0AA8F25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3205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8EF4D-454E-4248-BE81-63FC58B7828E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B0D42-C8A5-4F48-963B-5B0AA8F25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4785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8EF4D-454E-4248-BE81-63FC58B7828E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2B0D42-C8A5-4F48-963B-5B0AA8F25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0548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jpeg"/><Relationship Id="rId26" Type="http://schemas.openxmlformats.org/officeDocument/2006/relationships/image" Target="../media/image48.png"/><Relationship Id="rId3" Type="http://schemas.openxmlformats.org/officeDocument/2006/relationships/notesSlide" Target="../notesSlides/notesSlide8.xml"/><Relationship Id="rId21" Type="http://schemas.openxmlformats.org/officeDocument/2006/relationships/image" Target="../media/image43.jpe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jpeg"/><Relationship Id="rId25" Type="http://schemas.openxmlformats.org/officeDocument/2006/relationships/image" Target="../media/image47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8.jpeg"/><Relationship Id="rId20" Type="http://schemas.openxmlformats.org/officeDocument/2006/relationships/image" Target="../media/image42.jpeg"/><Relationship Id="rId1" Type="http://schemas.openxmlformats.org/officeDocument/2006/relationships/tags" Target="../tags/tag1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24" Type="http://schemas.openxmlformats.org/officeDocument/2006/relationships/image" Target="../media/image46.jpeg"/><Relationship Id="rId5" Type="http://schemas.openxmlformats.org/officeDocument/2006/relationships/image" Target="../media/image27.jpeg"/><Relationship Id="rId15" Type="http://schemas.openxmlformats.org/officeDocument/2006/relationships/image" Target="../media/image37.png"/><Relationship Id="rId23" Type="http://schemas.openxmlformats.org/officeDocument/2006/relationships/image" Target="../media/image45.png"/><Relationship Id="rId10" Type="http://schemas.openxmlformats.org/officeDocument/2006/relationships/image" Target="../media/image32.png"/><Relationship Id="rId19" Type="http://schemas.openxmlformats.org/officeDocument/2006/relationships/image" Target="../media/image41.gif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jpeg"/><Relationship Id="rId22" Type="http://schemas.openxmlformats.org/officeDocument/2006/relationships/image" Target="../media/image44.jpeg"/><Relationship Id="rId27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036321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90600" y="0"/>
            <a:ext cx="8153400" cy="5526024"/>
          </a:xfrm>
          <a:prstGeom prst="rect">
            <a:avLst/>
          </a:prstGeom>
          <a:solidFill>
            <a:srgbClr val="9E6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5434584"/>
            <a:ext cx="9144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/>
          <p:cNvSpPr txBox="1">
            <a:spLocks/>
          </p:cNvSpPr>
          <p:nvPr/>
        </p:nvSpPr>
        <p:spPr>
          <a:xfrm>
            <a:off x="1371600" y="990600"/>
            <a:ext cx="7620000" cy="37338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GB" sz="4800" b="1" dirty="0" smtClean="0">
                <a:solidFill>
                  <a:schemeClr val="bg1"/>
                </a:solidFill>
              </a:rPr>
              <a:t>Trans-ethnic GWAS of </a:t>
            </a:r>
          </a:p>
          <a:p>
            <a:r>
              <a:rPr lang="en-GB" sz="4800" b="1" dirty="0" smtClean="0">
                <a:solidFill>
                  <a:schemeClr val="bg1"/>
                </a:solidFill>
              </a:rPr>
              <a:t>MRI-defined brain infarcts: the CHARGE consortium</a:t>
            </a:r>
          </a:p>
          <a:p>
            <a:endParaRPr lang="en-GB" sz="4800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 rot="16200000">
            <a:off x="-2392679" y="3383280"/>
            <a:ext cx="6858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oneTexte 6"/>
          <p:cNvSpPr txBox="1"/>
          <p:nvPr/>
        </p:nvSpPr>
        <p:spPr>
          <a:xfrm>
            <a:off x="2209800" y="5638800"/>
            <a:ext cx="533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</a:rPr>
              <a:t>Ganesh Chauhan</a:t>
            </a:r>
          </a:p>
          <a:p>
            <a:pPr algn="r"/>
            <a:r>
              <a:rPr lang="fr-FR" sz="2000" b="1" dirty="0" smtClean="0">
                <a:solidFill>
                  <a:schemeClr val="accent4">
                    <a:lumMod val="50000"/>
                  </a:schemeClr>
                </a:solidFill>
              </a:rPr>
              <a:t>Université de Bordeaux, INSERM U897</a:t>
            </a:r>
          </a:p>
          <a:p>
            <a:pPr algn="r"/>
            <a:r>
              <a:rPr lang="fr-FR" sz="2000" b="1" dirty="0" smtClean="0">
                <a:solidFill>
                  <a:schemeClr val="accent4">
                    <a:lumMod val="50000"/>
                  </a:schemeClr>
                </a:solidFill>
              </a:rPr>
              <a:t>and o</a:t>
            </a:r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</a:rPr>
              <a:t>n behalf of the CHARGE Consortium</a:t>
            </a:r>
            <a:endParaRPr lang="en-US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2050" name="Picture 2" descr="C:\Users\ganesh\Desktop\download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9FEFF"/>
              </a:clrFrom>
              <a:clrTo>
                <a:srgbClr val="F9FEFF">
                  <a:alpha val="0"/>
                </a:srgbClr>
              </a:clrTo>
            </a:clrChange>
            <a:lum contrast="20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30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5098" y="5551249"/>
            <a:ext cx="1328902" cy="1328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t2.gstatic.com/images?q=tbn:ANd9GcSihAfXoYI53pnmdbgzjsBDpuuEo8OnGLtyeHBgAq37VN_9pIR3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1200555" y="5638800"/>
            <a:ext cx="2674134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1600200" y="4057471"/>
            <a:ext cx="723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16th Workshop of </a:t>
            </a:r>
            <a:r>
              <a:rPr lang="en-US" sz="2400" b="1" dirty="0" smtClean="0">
                <a:solidFill>
                  <a:schemeClr val="bg1"/>
                </a:solidFill>
              </a:rPr>
              <a:t>the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International </a:t>
            </a:r>
            <a:r>
              <a:rPr lang="en-US" sz="2400" b="1" dirty="0">
                <a:solidFill>
                  <a:schemeClr val="bg1"/>
                </a:solidFill>
              </a:rPr>
              <a:t>Stroke Genetics </a:t>
            </a:r>
            <a:r>
              <a:rPr lang="en-US" sz="2400" b="1" dirty="0" smtClean="0">
                <a:solidFill>
                  <a:schemeClr val="bg1"/>
                </a:solidFill>
              </a:rPr>
              <a:t>Consortium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6</a:t>
            </a:r>
            <a:r>
              <a:rPr lang="en-US" sz="2400" b="1" baseline="30000" dirty="0" smtClean="0">
                <a:solidFill>
                  <a:schemeClr val="bg1"/>
                </a:solidFill>
              </a:rPr>
              <a:t>th</a:t>
            </a:r>
            <a:r>
              <a:rPr lang="en-US" sz="2400" b="1" dirty="0" smtClean="0">
                <a:solidFill>
                  <a:schemeClr val="bg1"/>
                </a:solidFill>
              </a:rPr>
              <a:t> &amp; 7</a:t>
            </a:r>
            <a:r>
              <a:rPr lang="en-US" sz="2400" b="1" baseline="30000" dirty="0" smtClean="0">
                <a:solidFill>
                  <a:schemeClr val="bg1"/>
                </a:solidFill>
              </a:rPr>
              <a:t>th</a:t>
            </a:r>
            <a:r>
              <a:rPr lang="en-US" sz="2400" b="1" dirty="0" smtClean="0">
                <a:solidFill>
                  <a:schemeClr val="bg1"/>
                </a:solidFill>
              </a:rPr>
              <a:t> November, 2014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881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44722637"/>
              </p:ext>
            </p:extLst>
          </p:nvPr>
        </p:nvGraphicFramePr>
        <p:xfrm>
          <a:off x="294056" y="671392"/>
          <a:ext cx="7351269" cy="5043608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2432495"/>
                <a:gridCol w="4918774"/>
              </a:tblGrid>
              <a:tr h="316988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fr-FR" sz="1600" u="none" strike="noStrike" dirty="0">
                          <a:effectLst/>
                        </a:rPr>
                        <a:t>AGES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 smtClean="0">
                          <a:effectLst/>
                        </a:rPr>
                        <a:t>Lenore</a:t>
                      </a:r>
                      <a:r>
                        <a:rPr lang="fr-FR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fr-FR" sz="1600" u="none" strike="noStrike" baseline="0" dirty="0" err="1" smtClean="0">
                          <a:effectLst/>
                        </a:rPr>
                        <a:t>Launer</a:t>
                      </a:r>
                      <a:r>
                        <a:rPr lang="fr-FR" sz="1600" u="none" strike="noStrike" baseline="0" dirty="0" smtClean="0">
                          <a:effectLst/>
                        </a:rPr>
                        <a:t>, Albert Smith …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316988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fr-FR" sz="1600" u="none" strike="noStrike" dirty="0" smtClean="0">
                          <a:effectLst/>
                        </a:rPr>
                        <a:t>ARIC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 smtClean="0">
                          <a:effectLst/>
                        </a:rPr>
                        <a:t>Myriam </a:t>
                      </a:r>
                      <a:r>
                        <a:rPr lang="fr-FR" sz="1600" u="none" strike="noStrike" dirty="0" err="1" smtClean="0">
                          <a:effectLst/>
                        </a:rPr>
                        <a:t>Fornage</a:t>
                      </a:r>
                      <a:r>
                        <a:rPr lang="fr-FR" sz="1600" u="none" strike="noStrike" dirty="0" smtClean="0">
                          <a:effectLst/>
                        </a:rPr>
                        <a:t>, Tom </a:t>
                      </a:r>
                      <a:r>
                        <a:rPr lang="fr-FR" sz="1600" u="none" strike="noStrike" dirty="0" err="1" smtClean="0">
                          <a:effectLst/>
                        </a:rPr>
                        <a:t>Mosley</a:t>
                      </a:r>
                      <a:r>
                        <a:rPr lang="fr-FR" sz="1600" u="none" strike="noStrike" dirty="0" smtClean="0">
                          <a:effectLst/>
                        </a:rPr>
                        <a:t> …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316988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fr-FR" sz="1600" u="none" strike="noStrike" dirty="0" smtClean="0">
                          <a:effectLst/>
                        </a:rPr>
                        <a:t>ASPS</a:t>
                      </a:r>
                      <a:endParaRPr lang="fr-FR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 smtClean="0">
                          <a:effectLst/>
                        </a:rPr>
                        <a:t>Helena</a:t>
                      </a:r>
                      <a:r>
                        <a:rPr lang="fr-FR" sz="1600" u="none" strike="noStrike" baseline="0" dirty="0" smtClean="0">
                          <a:effectLst/>
                        </a:rPr>
                        <a:t> Schmidt, </a:t>
                      </a:r>
                      <a:r>
                        <a:rPr lang="fr-FR" sz="1600" u="none" strike="noStrike" baseline="0" dirty="0" err="1" smtClean="0">
                          <a:effectLst/>
                        </a:rPr>
                        <a:t>Reinhold</a:t>
                      </a:r>
                      <a:r>
                        <a:rPr lang="fr-FR" sz="1600" u="none" strike="noStrike" baseline="0" dirty="0" smtClean="0">
                          <a:effectLst/>
                        </a:rPr>
                        <a:t> Schmidt…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316988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fr-FR" sz="1600" u="none" strike="noStrike" dirty="0" smtClean="0">
                          <a:effectLst/>
                        </a:rPr>
                        <a:t>CARDIA</a:t>
                      </a:r>
                      <a:endParaRPr lang="fr-FR" sz="1600" b="1" i="0" u="none" strike="noStrike" dirty="0">
                        <a:solidFill>
                          <a:srgbClr val="FFFFCC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 smtClean="0">
                          <a:effectLst/>
                        </a:rPr>
                        <a:t>Lenore </a:t>
                      </a:r>
                      <a:r>
                        <a:rPr lang="fr-FR" sz="1600" u="none" strike="noStrike" dirty="0" err="1" smtClean="0">
                          <a:effectLst/>
                        </a:rPr>
                        <a:t>Launer</a:t>
                      </a:r>
                      <a:r>
                        <a:rPr lang="fr-FR" sz="1600" u="none" strike="noStrike" dirty="0" smtClean="0">
                          <a:effectLst/>
                        </a:rPr>
                        <a:t>, Myriam </a:t>
                      </a:r>
                      <a:r>
                        <a:rPr lang="fr-FR" sz="1600" u="none" strike="noStrike" dirty="0" err="1" smtClean="0">
                          <a:effectLst/>
                        </a:rPr>
                        <a:t>Fornage</a:t>
                      </a:r>
                      <a:r>
                        <a:rPr lang="fr-FR" sz="1600" u="none" strike="noStrike" dirty="0" smtClean="0">
                          <a:effectLst/>
                        </a:rPr>
                        <a:t>…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316988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fr-FR" sz="1600" u="none" strike="noStrike" dirty="0" smtClean="0">
                          <a:effectLst/>
                        </a:rPr>
                        <a:t>CHAP</a:t>
                      </a:r>
                      <a:endParaRPr lang="fr-FR" sz="1600" b="1" i="0" u="none" strike="noStrike" dirty="0">
                        <a:solidFill>
                          <a:srgbClr val="FFFFCC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 err="1" smtClean="0">
                          <a:effectLst/>
                        </a:rPr>
                        <a:t>Bharat</a:t>
                      </a:r>
                      <a:r>
                        <a:rPr lang="fr-FR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fr-FR" sz="1600" u="none" strike="noStrike" baseline="0" dirty="0" err="1" smtClean="0">
                          <a:effectLst/>
                        </a:rPr>
                        <a:t>Rajan</a:t>
                      </a:r>
                      <a:r>
                        <a:rPr lang="fr-FR" sz="1600" u="none" strike="noStrike" baseline="0" dirty="0" smtClean="0">
                          <a:effectLst/>
                        </a:rPr>
                        <a:t>, Lori </a:t>
                      </a:r>
                      <a:r>
                        <a:rPr lang="fr-FR" sz="1600" u="none" strike="noStrike" baseline="0" dirty="0" err="1" smtClean="0">
                          <a:effectLst/>
                        </a:rPr>
                        <a:t>Chibnik</a:t>
                      </a:r>
                      <a:r>
                        <a:rPr lang="fr-FR" sz="1600" u="none" strike="noStrike" baseline="0" dirty="0" smtClean="0">
                          <a:effectLst/>
                        </a:rPr>
                        <a:t>…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316988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fr-FR" sz="1600" u="none" strike="noStrike" dirty="0" smtClean="0">
                          <a:effectLst/>
                        </a:rPr>
                        <a:t>CHS</a:t>
                      </a:r>
                      <a:endParaRPr lang="fr-FR" sz="1600" b="1" i="0" u="none" strike="noStrike" dirty="0">
                        <a:solidFill>
                          <a:srgbClr val="FFFFCC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 smtClean="0">
                          <a:effectLst/>
                        </a:rPr>
                        <a:t>Josh Bis, Will </a:t>
                      </a:r>
                      <a:r>
                        <a:rPr lang="fr-FR" sz="1600" u="none" strike="noStrike" dirty="0" err="1" smtClean="0">
                          <a:effectLst/>
                        </a:rPr>
                        <a:t>Longstreth</a:t>
                      </a:r>
                      <a:r>
                        <a:rPr lang="fr-FR" sz="1600" u="none" strike="noStrike" dirty="0" smtClean="0">
                          <a:effectLst/>
                        </a:rPr>
                        <a:t> …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285861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fr-FR" sz="1600" u="none" strike="noStrike" dirty="0" smtClean="0">
                          <a:effectLst/>
                        </a:rPr>
                        <a:t>ERF</a:t>
                      </a:r>
                      <a:endParaRPr lang="fr-FR" sz="1600" b="1" i="0" u="none" strike="noStrike" dirty="0">
                        <a:solidFill>
                          <a:srgbClr val="FFFFCC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u="none" strike="noStrike" baseline="0" dirty="0" smtClean="0">
                          <a:effectLst/>
                        </a:rPr>
                        <a:t>Cornelia van </a:t>
                      </a:r>
                      <a:r>
                        <a:rPr lang="fr-FR" sz="1600" u="none" strike="noStrike" baseline="0" dirty="0" err="1" smtClean="0">
                          <a:effectLst/>
                        </a:rPr>
                        <a:t>Duijn</a:t>
                      </a:r>
                      <a:r>
                        <a:rPr lang="fr-FR" sz="1600" u="none" strike="noStrike" baseline="0" dirty="0" smtClean="0">
                          <a:effectLst/>
                        </a:rPr>
                        <a:t>, Sven Van der Lee …</a:t>
                      </a:r>
                      <a:endParaRPr lang="fr-FR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285861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fr-FR" sz="1600" u="none" strike="noStrike" dirty="0">
                          <a:effectLst/>
                        </a:rPr>
                        <a:t>FHS</a:t>
                      </a:r>
                      <a:endParaRPr lang="fr-FR" sz="1600" b="1" i="0" u="none" strike="noStrike" dirty="0">
                        <a:solidFill>
                          <a:srgbClr val="FFFFCC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u="none" strike="noStrike" dirty="0" err="1" smtClean="0">
                          <a:effectLst/>
                        </a:rPr>
                        <a:t>Sudha</a:t>
                      </a:r>
                      <a:r>
                        <a:rPr lang="fr-FR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fr-FR" sz="1600" u="none" strike="noStrike" baseline="0" dirty="0" err="1" smtClean="0">
                          <a:effectLst/>
                        </a:rPr>
                        <a:t>Seshadri</a:t>
                      </a:r>
                      <a:r>
                        <a:rPr lang="fr-FR" sz="1600" u="none" strike="noStrike" baseline="0" dirty="0" smtClean="0">
                          <a:effectLst/>
                        </a:rPr>
                        <a:t>, Anita </a:t>
                      </a:r>
                      <a:r>
                        <a:rPr lang="fr-FR" sz="1600" u="none" strike="noStrike" baseline="0" dirty="0" err="1" smtClean="0">
                          <a:effectLst/>
                        </a:rPr>
                        <a:t>deStefano</a:t>
                      </a:r>
                      <a:r>
                        <a:rPr lang="fr-FR" sz="1600" u="none" strike="noStrike" baseline="0" dirty="0" smtClean="0">
                          <a:effectLst/>
                        </a:rPr>
                        <a:t>, Vincent </a:t>
                      </a:r>
                      <a:r>
                        <a:rPr lang="fr-FR" sz="1600" u="none" strike="noStrike" baseline="0" dirty="0" err="1" smtClean="0">
                          <a:effectLst/>
                        </a:rPr>
                        <a:t>Chouraki</a:t>
                      </a:r>
                      <a:r>
                        <a:rPr lang="fr-FR" sz="1600" u="none" strike="noStrike" baseline="0" dirty="0" smtClean="0">
                          <a:effectLst/>
                        </a:rPr>
                        <a:t>…</a:t>
                      </a:r>
                      <a:endParaRPr lang="fr-FR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316988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fr-FR" sz="1600" u="none" strike="noStrike" dirty="0" smtClean="0">
                          <a:effectLst/>
                        </a:rPr>
                        <a:t>LBC1936	</a:t>
                      </a:r>
                      <a:endParaRPr lang="fr-FR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 smtClean="0">
                          <a:effectLst/>
                        </a:rPr>
                        <a:t>Lorna Lopez, Gail Davies, Joanna </a:t>
                      </a:r>
                      <a:r>
                        <a:rPr lang="fr-FR" sz="1600" u="none" strike="noStrike" dirty="0" err="1" smtClean="0">
                          <a:effectLst/>
                        </a:rPr>
                        <a:t>Wardlaw</a:t>
                      </a:r>
                      <a:r>
                        <a:rPr lang="fr-FR" sz="1600" u="none" strike="noStrike" dirty="0" smtClean="0">
                          <a:effectLst/>
                        </a:rPr>
                        <a:t>,</a:t>
                      </a:r>
                      <a:r>
                        <a:rPr lang="fr-FR" sz="1600" u="none" strike="noStrike" baseline="0" dirty="0" smtClean="0">
                          <a:effectLst/>
                        </a:rPr>
                        <a:t> Ian </a:t>
                      </a:r>
                      <a:r>
                        <a:rPr lang="fr-FR" sz="1600" u="none" strike="noStrike" baseline="0" dirty="0" err="1" smtClean="0">
                          <a:effectLst/>
                        </a:rPr>
                        <a:t>Deary</a:t>
                      </a:r>
                      <a:r>
                        <a:rPr lang="fr-FR" sz="1600" u="none" strike="noStrike" baseline="0" dirty="0" smtClean="0">
                          <a:effectLst/>
                        </a:rPr>
                        <a:t>…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316988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fr-FR" sz="1600" u="none" strike="noStrike" dirty="0" err="1" smtClean="0">
                          <a:effectLst/>
                        </a:rPr>
                        <a:t>Leiden</a:t>
                      </a:r>
                      <a:r>
                        <a:rPr lang="fr-FR" sz="1600" u="none" strike="noStrike" dirty="0" smtClean="0">
                          <a:effectLst/>
                        </a:rPr>
                        <a:t>  </a:t>
                      </a:r>
                      <a:r>
                        <a:rPr lang="fr-FR" sz="1600" u="none" strike="noStrike" dirty="0" err="1" smtClean="0">
                          <a:effectLst/>
                        </a:rPr>
                        <a:t>Longevity</a:t>
                      </a:r>
                      <a:r>
                        <a:rPr lang="fr-FR" sz="1600" u="none" strike="noStrike" dirty="0" smtClean="0">
                          <a:effectLst/>
                        </a:rPr>
                        <a:t> </a:t>
                      </a:r>
                      <a:r>
                        <a:rPr lang="fr-FR" sz="1600" u="none" strike="noStrike" dirty="0" err="1" smtClean="0">
                          <a:effectLst/>
                        </a:rPr>
                        <a:t>Study</a:t>
                      </a:r>
                      <a:endParaRPr lang="fr-FR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 smtClean="0">
                          <a:effectLst/>
                        </a:rPr>
                        <a:t>Marian </a:t>
                      </a:r>
                      <a:r>
                        <a:rPr lang="fr-FR" sz="1600" u="none" strike="noStrike" dirty="0" err="1" smtClean="0">
                          <a:effectLst/>
                        </a:rPr>
                        <a:t>Beekman</a:t>
                      </a:r>
                      <a:r>
                        <a:rPr lang="fr-FR" sz="1600" u="none" strike="noStrike" dirty="0" smtClean="0">
                          <a:effectLst/>
                        </a:rPr>
                        <a:t>…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316988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fr-FR" sz="1600" u="none" strike="noStrike" dirty="0" smtClean="0">
                          <a:effectLst/>
                        </a:rPr>
                        <a:t>NOMAS</a:t>
                      </a:r>
                      <a:endParaRPr lang="fr-FR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 smtClean="0">
                          <a:effectLst/>
                        </a:rPr>
                        <a:t>Ashley Beecham,</a:t>
                      </a:r>
                      <a:r>
                        <a:rPr lang="fr-FR" sz="1600" u="none" strike="noStrike" baseline="0" dirty="0" smtClean="0">
                          <a:effectLst/>
                        </a:rPr>
                        <a:t> Ralph </a:t>
                      </a:r>
                      <a:r>
                        <a:rPr lang="fr-FR" sz="1600" u="none" strike="noStrike" baseline="0" dirty="0" err="1" smtClean="0">
                          <a:effectLst/>
                        </a:rPr>
                        <a:t>Sacco</a:t>
                      </a:r>
                      <a:r>
                        <a:rPr lang="fr-FR" sz="1600" u="none" strike="noStrike" baseline="0" dirty="0" smtClean="0">
                          <a:effectLst/>
                        </a:rPr>
                        <a:t>…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316988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fr-FR" sz="1600" u="none" strike="noStrike" dirty="0">
                          <a:effectLst/>
                        </a:rPr>
                        <a:t>PROSPER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 smtClean="0">
                          <a:effectLst/>
                        </a:rPr>
                        <a:t>Stella </a:t>
                      </a:r>
                      <a:r>
                        <a:rPr lang="fr-FR" sz="1600" u="none" strike="noStrike" dirty="0" err="1" smtClean="0">
                          <a:effectLst/>
                        </a:rPr>
                        <a:t>Trompet</a:t>
                      </a:r>
                      <a:r>
                        <a:rPr lang="fr-FR" sz="1600" u="none" strike="noStrike" dirty="0" smtClean="0">
                          <a:effectLst/>
                        </a:rPr>
                        <a:t> …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351042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fr-FR" sz="1600" u="none" strike="noStrike" dirty="0">
                          <a:effectLst/>
                        </a:rPr>
                        <a:t>Rotterdam </a:t>
                      </a:r>
                      <a:r>
                        <a:rPr lang="fr-FR" sz="1600" u="none" strike="noStrike" dirty="0" err="1">
                          <a:effectLst/>
                        </a:rPr>
                        <a:t>Study</a:t>
                      </a:r>
                      <a:r>
                        <a:rPr lang="fr-FR" sz="1600" u="none" strike="noStrike" dirty="0">
                          <a:effectLst/>
                        </a:rPr>
                        <a:t> </a:t>
                      </a:r>
                      <a:r>
                        <a:rPr lang="fr-FR" sz="1600" u="none" strike="noStrike" dirty="0" smtClean="0">
                          <a:effectLst/>
                        </a:rPr>
                        <a:t>I , II, III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u="none" strike="noStrike" dirty="0" err="1" smtClean="0">
                          <a:effectLst/>
                        </a:rPr>
                        <a:t>Arfan</a:t>
                      </a:r>
                      <a:r>
                        <a:rPr lang="fr-FR" sz="1600" u="none" strike="noStrike" dirty="0" smtClean="0">
                          <a:effectLst/>
                        </a:rPr>
                        <a:t> </a:t>
                      </a:r>
                      <a:r>
                        <a:rPr lang="fr-FR" sz="1600" u="none" strike="noStrike" dirty="0" err="1" smtClean="0">
                          <a:effectLst/>
                        </a:rPr>
                        <a:t>Ikram</a:t>
                      </a:r>
                      <a:r>
                        <a:rPr lang="fr-FR" sz="1600" u="none" strike="noStrike" dirty="0" smtClean="0">
                          <a:effectLst/>
                        </a:rPr>
                        <a:t>, </a:t>
                      </a:r>
                      <a:r>
                        <a:rPr lang="fr-FR" sz="1600" u="none" strike="noStrike" dirty="0" err="1" smtClean="0">
                          <a:effectLst/>
                        </a:rPr>
                        <a:t>Hieab</a:t>
                      </a:r>
                      <a:r>
                        <a:rPr lang="fr-FR" sz="1600" u="none" strike="noStrike" dirty="0" smtClean="0">
                          <a:effectLst/>
                        </a:rPr>
                        <a:t> Adams</a:t>
                      </a:r>
                      <a:r>
                        <a:rPr lang="fr-FR" sz="1600" u="none" strike="noStrike" baseline="0" dirty="0" smtClean="0">
                          <a:effectLst/>
                        </a:rPr>
                        <a:t>, Cornelia van </a:t>
                      </a:r>
                      <a:r>
                        <a:rPr lang="fr-FR" sz="1600" u="none" strike="noStrike" baseline="0" dirty="0" err="1" smtClean="0">
                          <a:effectLst/>
                        </a:rPr>
                        <a:t>Duijn</a:t>
                      </a:r>
                      <a:r>
                        <a:rPr lang="fr-FR" sz="1600" u="none" strike="noStrike" baseline="0" dirty="0" smtClean="0">
                          <a:effectLst/>
                        </a:rPr>
                        <a:t>, </a:t>
                      </a:r>
                      <a:endParaRPr lang="fr-FR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316988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fr-FR" sz="1600" u="none" strike="noStrike" dirty="0">
                          <a:effectLst/>
                        </a:rPr>
                        <a:t>SHIP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 smtClean="0">
                          <a:effectLst/>
                        </a:rPr>
                        <a:t>Alexander </a:t>
                      </a:r>
                      <a:r>
                        <a:rPr lang="fr-FR" sz="1600" u="none" strike="noStrike" dirty="0" err="1" smtClean="0">
                          <a:effectLst/>
                        </a:rPr>
                        <a:t>Teumer</a:t>
                      </a:r>
                      <a:r>
                        <a:rPr lang="fr-FR" sz="1600" u="none" strike="noStrike" dirty="0" smtClean="0">
                          <a:effectLst/>
                        </a:rPr>
                        <a:t>, Carsten Oliver-Schmidt …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316988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 smtClean="0">
                          <a:effectLst/>
                        </a:rPr>
                        <a:t>  Singapore</a:t>
                      </a:r>
                      <a:r>
                        <a:rPr lang="fr-FR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fr-FR" sz="1600" u="none" strike="noStrike" baseline="0" dirty="0" err="1" smtClean="0">
                          <a:effectLst/>
                        </a:rPr>
                        <a:t>Eye</a:t>
                      </a:r>
                      <a:r>
                        <a:rPr lang="fr-FR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fr-FR" sz="1600" u="none" strike="noStrike" baseline="0" dirty="0" err="1" smtClean="0">
                          <a:effectLst/>
                        </a:rPr>
                        <a:t>Study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Kamran </a:t>
                      </a:r>
                      <a:r>
                        <a:rPr lang="fr-FR" sz="1600" dirty="0" err="1" smtClean="0"/>
                        <a:t>Ikram</a:t>
                      </a:r>
                      <a:r>
                        <a:rPr lang="fr-FR" sz="1600" dirty="0" smtClean="0"/>
                        <a:t>…</a:t>
                      </a:r>
                    </a:p>
                  </a:txBody>
                  <a:tcPr marL="9525" marR="9525" marT="9525" marB="0"/>
                </a:tc>
              </a:tr>
              <a:tr h="316988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fr-FR" sz="1600" u="none" strike="noStrike" dirty="0">
                          <a:effectLst/>
                        </a:rPr>
                        <a:t>3C-Dijon</a:t>
                      </a:r>
                      <a:endParaRPr lang="fr-FR" sz="1600" b="1" i="0" u="none" strike="noStrike" dirty="0">
                        <a:solidFill>
                          <a:srgbClr val="FFFFCC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 err="1" smtClean="0">
                          <a:effectLst/>
                        </a:rPr>
                        <a:t>Ganesh</a:t>
                      </a:r>
                      <a:r>
                        <a:rPr lang="fr-FR" sz="1600" u="none" strike="noStrike" baseline="0" dirty="0" smtClean="0">
                          <a:effectLst/>
                        </a:rPr>
                        <a:t> Chauhan, Stéphanie </a:t>
                      </a:r>
                      <a:r>
                        <a:rPr lang="fr-FR" sz="1600" u="none" strike="noStrike" baseline="0" dirty="0" err="1" smtClean="0">
                          <a:effectLst/>
                        </a:rPr>
                        <a:t>Debette</a:t>
                      </a:r>
                      <a:r>
                        <a:rPr lang="fr-FR" sz="1600" u="none" strike="noStrike" baseline="0" dirty="0" smtClean="0">
                          <a:effectLst/>
                        </a:rPr>
                        <a:t>, Christophe </a:t>
                      </a:r>
                      <a:r>
                        <a:rPr lang="fr-FR" sz="1600" u="none" strike="noStrike" baseline="0" dirty="0" err="1" smtClean="0">
                          <a:effectLst/>
                        </a:rPr>
                        <a:t>Tzourio</a:t>
                      </a:r>
                      <a:r>
                        <a:rPr lang="fr-FR" sz="1600" u="none" strike="noStrike" baseline="0" dirty="0" smtClean="0">
                          <a:effectLst/>
                        </a:rPr>
                        <a:t> …</a:t>
                      </a:r>
                      <a:endParaRPr lang="fr-FR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028384" y="195789"/>
            <a:ext cx="938968" cy="1408451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179512" y="76111"/>
            <a:ext cx="68407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333500">
              <a:spcBef>
                <a:spcPct val="0"/>
              </a:spcBef>
              <a:tabLst>
                <a:tab pos="1438275" algn="l"/>
              </a:tabLst>
            </a:pPr>
            <a:r>
              <a:rPr lang="en-US" sz="2800" b="1" dirty="0" smtClean="0"/>
              <a:t>On behalf of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>
            <a:off x="5181600" y="3962400"/>
            <a:ext cx="1066800" cy="16764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9E6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610599" y="0"/>
            <a:ext cx="533401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990600"/>
            <a:ext cx="9144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5150628" y="3383280"/>
            <a:ext cx="6858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 txBox="1">
            <a:spLocks/>
          </p:cNvSpPr>
          <p:nvPr/>
        </p:nvSpPr>
        <p:spPr>
          <a:xfrm>
            <a:off x="381000" y="-9766"/>
            <a:ext cx="7848600" cy="100036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800" b="1" dirty="0" smtClean="0">
                <a:solidFill>
                  <a:schemeClr val="bg1"/>
                </a:solidFill>
              </a:rPr>
              <a:t>Background</a:t>
            </a:r>
            <a:endParaRPr lang="en-US" sz="4800" b="1" dirty="0">
              <a:solidFill>
                <a:schemeClr val="bg1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67" r="18709" b="5869"/>
          <a:stretch>
            <a:fillRect/>
          </a:stretch>
        </p:blipFill>
        <p:spPr bwMode="auto">
          <a:xfrm>
            <a:off x="827088" y="1673450"/>
            <a:ext cx="2881312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8" descr="C:\Documents and Settings\charlie\Desktop\HBO\AD axial flair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031783"/>
            <a:ext cx="914400" cy="119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031783"/>
            <a:ext cx="928440" cy="1188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AutoShape 13"/>
          <p:cNvSpPr>
            <a:spLocks noChangeArrowheads="1"/>
          </p:cNvSpPr>
          <p:nvPr/>
        </p:nvSpPr>
        <p:spPr bwMode="auto">
          <a:xfrm>
            <a:off x="3852863" y="2054225"/>
            <a:ext cx="647129" cy="431800"/>
          </a:xfrm>
          <a:prstGeom prst="rightArrow">
            <a:avLst>
              <a:gd name="adj1" fmla="val 50000"/>
              <a:gd name="adj2" fmla="val 58272"/>
            </a:avLst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7" name="AutoShape 14"/>
          <p:cNvSpPr>
            <a:spLocks noChangeArrowheads="1"/>
          </p:cNvSpPr>
          <p:nvPr/>
        </p:nvSpPr>
        <p:spPr bwMode="auto">
          <a:xfrm>
            <a:off x="3852863" y="3525604"/>
            <a:ext cx="647129" cy="431800"/>
          </a:xfrm>
          <a:prstGeom prst="rightArrow">
            <a:avLst>
              <a:gd name="adj1" fmla="val 50000"/>
              <a:gd name="adj2" fmla="val 58272"/>
            </a:avLst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pic>
        <p:nvPicPr>
          <p:cNvPr id="18" name="Picture 2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39158" y="1633010"/>
            <a:ext cx="914400" cy="1234440"/>
          </a:xfrm>
          <a:prstGeom prst="rect">
            <a:avLst/>
          </a:prstGeom>
          <a:noFill/>
          <a:ln w="793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4488" y="1630324"/>
            <a:ext cx="971514" cy="122813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6172200" y="2819400"/>
            <a:ext cx="151355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dirty="0" err="1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Haemorrhagic</a:t>
            </a:r>
            <a:endParaRPr lang="fr-FR" dirty="0" smtClean="0">
              <a:solidFill>
                <a:schemeClr val="accent4">
                  <a:lumMod val="75000"/>
                </a:schemeClr>
              </a:solidFill>
              <a:latin typeface="+mn-lt"/>
            </a:endParaRPr>
          </a:p>
          <a:p>
            <a:pPr algn="ctr"/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stroke</a:t>
            </a:r>
            <a:endParaRPr lang="fr-FR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2" name="Text Box 8"/>
          <p:cNvSpPr txBox="1">
            <a:spLocks noChangeArrowheads="1"/>
          </p:cNvSpPr>
          <p:nvPr/>
        </p:nvSpPr>
        <p:spPr bwMode="auto">
          <a:xfrm>
            <a:off x="5029200" y="2819400"/>
            <a:ext cx="100219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dirty="0" err="1" smtClean="0">
                <a:solidFill>
                  <a:schemeClr val="accent4">
                    <a:lumMod val="75000"/>
                  </a:schemeClr>
                </a:solidFill>
              </a:rPr>
              <a:t>I</a:t>
            </a:r>
            <a:r>
              <a:rPr lang="fr-FR" dirty="0" err="1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schemic</a:t>
            </a:r>
            <a:endParaRPr lang="fr-FR" dirty="0" smtClean="0">
              <a:solidFill>
                <a:schemeClr val="accent4">
                  <a:lumMod val="75000"/>
                </a:schemeClr>
              </a:solidFill>
              <a:latin typeface="+mn-lt"/>
            </a:endParaRPr>
          </a:p>
          <a:p>
            <a:pPr algn="ctr"/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stroke</a:t>
            </a:r>
            <a:endParaRPr lang="fr-FR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5" name="Text Box 6"/>
          <p:cNvSpPr txBox="1">
            <a:spLocks noChangeArrowheads="1"/>
          </p:cNvSpPr>
          <p:nvPr/>
        </p:nvSpPr>
        <p:spPr bwMode="auto">
          <a:xfrm>
            <a:off x="3657600" y="5334000"/>
            <a:ext cx="158004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fr-FR" sz="1400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White </a:t>
            </a:r>
            <a:r>
              <a:rPr lang="fr-FR" sz="1400" dirty="0" err="1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Matter</a:t>
            </a:r>
            <a:r>
              <a:rPr lang="fr-FR" sz="1400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 Hyperintensities</a:t>
            </a:r>
            <a:endParaRPr lang="fr-FR" sz="14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5181600" y="5309603"/>
            <a:ext cx="114364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sz="1400" dirty="0" err="1" smtClean="0">
                <a:solidFill>
                  <a:schemeClr val="accent4">
                    <a:lumMod val="75000"/>
                  </a:schemeClr>
                </a:solidFill>
              </a:rPr>
              <a:t>Brain</a:t>
            </a:r>
            <a:r>
              <a:rPr lang="fr-FR" sz="14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fr-FR" sz="1400" dirty="0" err="1" smtClean="0">
                <a:solidFill>
                  <a:schemeClr val="accent4">
                    <a:lumMod val="75000"/>
                  </a:schemeClr>
                </a:solidFill>
              </a:rPr>
              <a:t>infarcts</a:t>
            </a:r>
            <a:endParaRPr lang="fr-FR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00801" y="4031783"/>
            <a:ext cx="914400" cy="1177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6248400" y="5233403"/>
            <a:ext cx="1188181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fr-FR" sz="1400" dirty="0" err="1" smtClean="0">
                <a:solidFill>
                  <a:schemeClr val="accent4">
                    <a:lumMod val="75000"/>
                  </a:schemeClr>
                </a:solidFill>
              </a:rPr>
              <a:t>Dilated</a:t>
            </a:r>
            <a:endParaRPr lang="fr-FR" sz="14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fr-FR" sz="1400" dirty="0" err="1" smtClean="0">
                <a:solidFill>
                  <a:schemeClr val="accent4">
                    <a:lumMod val="75000"/>
                  </a:schemeClr>
                </a:solidFill>
              </a:rPr>
              <a:t>peri-vascular</a:t>
            </a:r>
            <a:r>
              <a:rPr lang="fr-FR" sz="14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fr-FR" sz="1400" dirty="0" err="1" smtClean="0">
                <a:solidFill>
                  <a:schemeClr val="accent4">
                    <a:lumMod val="75000"/>
                  </a:schemeClr>
                </a:solidFill>
              </a:rPr>
              <a:t>spaces</a:t>
            </a:r>
            <a:endParaRPr lang="fr-FR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67600" y="4031783"/>
            <a:ext cx="87802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Flèche droite 29"/>
          <p:cNvSpPr/>
          <p:nvPr/>
        </p:nvSpPr>
        <p:spPr>
          <a:xfrm rot="19749333">
            <a:off x="5482536" y="4605599"/>
            <a:ext cx="182880" cy="91440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Flèche droite 30"/>
          <p:cNvSpPr/>
          <p:nvPr/>
        </p:nvSpPr>
        <p:spPr>
          <a:xfrm rot="12193745">
            <a:off x="7013540" y="4521342"/>
            <a:ext cx="182880" cy="91440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Flèche droite 31"/>
          <p:cNvSpPr/>
          <p:nvPr/>
        </p:nvSpPr>
        <p:spPr>
          <a:xfrm rot="12193745">
            <a:off x="7751760" y="4292741"/>
            <a:ext cx="182880" cy="91440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Text Box 7"/>
          <p:cNvSpPr txBox="1">
            <a:spLocks noChangeArrowheads="1"/>
          </p:cNvSpPr>
          <p:nvPr/>
        </p:nvSpPr>
        <p:spPr bwMode="auto">
          <a:xfrm>
            <a:off x="7315200" y="5233403"/>
            <a:ext cx="118818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fr-FR" sz="1400" dirty="0" smtClean="0">
                <a:solidFill>
                  <a:schemeClr val="accent4">
                    <a:lumMod val="75000"/>
                  </a:schemeClr>
                </a:solidFill>
              </a:rPr>
              <a:t>Microbleeds</a:t>
            </a:r>
            <a:endParaRPr lang="fr-FR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4" name="Flèche droite 33"/>
          <p:cNvSpPr/>
          <p:nvPr/>
        </p:nvSpPr>
        <p:spPr>
          <a:xfrm rot="19749333">
            <a:off x="4506308" y="4910399"/>
            <a:ext cx="182880" cy="91440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AutoShape 11"/>
          <p:cNvSpPr>
            <a:spLocks/>
          </p:cNvSpPr>
          <p:nvPr/>
        </p:nvSpPr>
        <p:spPr bwMode="auto">
          <a:xfrm rot="16200000">
            <a:off x="6045200" y="3988803"/>
            <a:ext cx="323850" cy="4032250"/>
          </a:xfrm>
          <a:prstGeom prst="leftBrace">
            <a:avLst>
              <a:gd name="adj1" fmla="val 103758"/>
              <a:gd name="adj2" fmla="val 50000"/>
            </a:avLst>
          </a:prstGeom>
          <a:noFill/>
          <a:ln w="25400">
            <a:solidFill>
              <a:srgbClr val="00008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4140426" y="6172200"/>
            <a:ext cx="408381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sz="2000" dirty="0" smtClean="0">
                <a:solidFill>
                  <a:schemeClr val="accent4">
                    <a:lumMod val="75000"/>
                  </a:schemeClr>
                </a:solidFill>
              </a:rPr>
              <a:t>Cognitive </a:t>
            </a:r>
            <a:r>
              <a:rPr lang="fr-FR" sz="2000" dirty="0" err="1" smtClean="0">
                <a:solidFill>
                  <a:schemeClr val="accent4">
                    <a:lumMod val="75000"/>
                  </a:schemeClr>
                </a:solidFill>
              </a:rPr>
              <a:t>decline</a:t>
            </a:r>
            <a:r>
              <a:rPr lang="fr-FR" sz="2000" dirty="0" smtClean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fr-FR" sz="2000" dirty="0" err="1" smtClean="0">
                <a:solidFill>
                  <a:schemeClr val="accent4">
                    <a:lumMod val="75000"/>
                  </a:schemeClr>
                </a:solidFill>
              </a:rPr>
              <a:t>motor</a:t>
            </a:r>
            <a:r>
              <a:rPr lang="fr-FR" sz="20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fr-FR" sz="2000" dirty="0" err="1" smtClean="0">
                <a:solidFill>
                  <a:schemeClr val="accent4">
                    <a:lumMod val="75000"/>
                  </a:schemeClr>
                </a:solidFill>
              </a:rPr>
              <a:t>impairment</a:t>
            </a:r>
            <a:r>
              <a:rPr lang="fr-FR" sz="2000" dirty="0" smtClean="0">
                <a:solidFill>
                  <a:schemeClr val="accent4">
                    <a:lumMod val="75000"/>
                  </a:schemeClr>
                </a:solidFill>
              </a:rPr>
              <a:t>,</a:t>
            </a:r>
          </a:p>
          <a:p>
            <a:pPr algn="ctr"/>
            <a:r>
              <a:rPr lang="fr-FR" sz="2000" dirty="0" smtClean="0">
                <a:solidFill>
                  <a:schemeClr val="accent4">
                    <a:lumMod val="75000"/>
                  </a:schemeClr>
                </a:solidFill>
              </a:rPr>
              <a:t>↗ </a:t>
            </a:r>
            <a:r>
              <a:rPr lang="fr-FR" sz="2000" dirty="0" err="1" smtClean="0">
                <a:solidFill>
                  <a:schemeClr val="accent4">
                    <a:lumMod val="75000"/>
                  </a:schemeClr>
                </a:solidFill>
              </a:rPr>
              <a:t>risk</a:t>
            </a:r>
            <a:r>
              <a:rPr lang="fr-FR" sz="2000" dirty="0" smtClean="0">
                <a:solidFill>
                  <a:schemeClr val="accent4">
                    <a:lumMod val="75000"/>
                  </a:schemeClr>
                </a:solidFill>
              </a:rPr>
              <a:t> of stroke and </a:t>
            </a:r>
            <a:r>
              <a:rPr lang="fr-FR" sz="2000" dirty="0" err="1" smtClean="0">
                <a:solidFill>
                  <a:schemeClr val="accent4">
                    <a:lumMod val="75000"/>
                  </a:schemeClr>
                </a:solidFill>
              </a:rPr>
              <a:t>dementia</a:t>
            </a:r>
            <a:r>
              <a:rPr lang="fr-FR" sz="20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fr-FR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6" name="Text Box 8"/>
          <p:cNvSpPr txBox="1">
            <a:spLocks noChangeArrowheads="1"/>
          </p:cNvSpPr>
          <p:nvPr/>
        </p:nvSpPr>
        <p:spPr bwMode="auto">
          <a:xfrm>
            <a:off x="5129140" y="3476185"/>
            <a:ext cx="214809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sz="2400" dirty="0" err="1" smtClean="0">
                <a:solidFill>
                  <a:schemeClr val="accent4">
                    <a:lumMod val="75000"/>
                  </a:schemeClr>
                </a:solidFill>
              </a:rPr>
              <a:t>C</a:t>
            </a:r>
            <a:r>
              <a:rPr lang="fr-FR" sz="2400" dirty="0" err="1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overt</a:t>
            </a:r>
            <a:r>
              <a:rPr lang="fr-FR" sz="2400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: </a:t>
            </a:r>
            <a:r>
              <a:rPr lang="fr-FR" sz="2400" dirty="0" err="1" smtClean="0">
                <a:solidFill>
                  <a:schemeClr val="accent4">
                    <a:lumMod val="75000"/>
                  </a:schemeClr>
                </a:solidFill>
              </a:rPr>
              <a:t>without</a:t>
            </a:r>
            <a:endParaRPr lang="fr-FR" sz="24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7" name="Text Box 8"/>
          <p:cNvSpPr txBox="1">
            <a:spLocks noChangeArrowheads="1"/>
          </p:cNvSpPr>
          <p:nvPr/>
        </p:nvSpPr>
        <p:spPr bwMode="auto">
          <a:xfrm>
            <a:off x="320244" y="1143000"/>
            <a:ext cx="38056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sz="2400" dirty="0" err="1" smtClean="0">
                <a:solidFill>
                  <a:schemeClr val="accent4">
                    <a:lumMod val="75000"/>
                  </a:schemeClr>
                </a:solidFill>
              </a:rPr>
              <a:t>Vascular</a:t>
            </a:r>
            <a:r>
              <a:rPr lang="fr-FR" sz="24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fr-FR" sz="2400" dirty="0" err="1" smtClean="0">
                <a:solidFill>
                  <a:schemeClr val="accent4">
                    <a:lumMod val="75000"/>
                  </a:schemeClr>
                </a:solidFill>
              </a:rPr>
              <a:t>Disease</a:t>
            </a:r>
            <a:r>
              <a:rPr lang="fr-FR" sz="2400" dirty="0" smtClean="0">
                <a:solidFill>
                  <a:schemeClr val="accent4">
                    <a:lumMod val="75000"/>
                  </a:schemeClr>
                </a:solidFill>
              </a:rPr>
              <a:t> of the </a:t>
            </a:r>
            <a:r>
              <a:rPr lang="fr-FR" sz="2400" dirty="0" err="1" smtClean="0">
                <a:solidFill>
                  <a:schemeClr val="accent4">
                    <a:lumMod val="75000"/>
                  </a:schemeClr>
                </a:solidFill>
              </a:rPr>
              <a:t>Brain</a:t>
            </a:r>
            <a:endParaRPr lang="fr-FR" sz="24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9" name="Text Box 8"/>
          <p:cNvSpPr txBox="1">
            <a:spLocks noChangeArrowheads="1"/>
          </p:cNvSpPr>
          <p:nvPr/>
        </p:nvSpPr>
        <p:spPr bwMode="auto">
          <a:xfrm>
            <a:off x="4307429" y="1098060"/>
            <a:ext cx="38225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sz="2400" dirty="0" err="1" smtClean="0">
                <a:solidFill>
                  <a:schemeClr val="accent4">
                    <a:lumMod val="75000"/>
                  </a:schemeClr>
                </a:solidFill>
              </a:rPr>
              <a:t>Overt</a:t>
            </a:r>
            <a:r>
              <a:rPr lang="fr-FR" sz="2400" dirty="0" smtClean="0">
                <a:solidFill>
                  <a:schemeClr val="accent4">
                    <a:lumMod val="75000"/>
                  </a:schemeClr>
                </a:solidFill>
              </a:rPr>
              <a:t>: </a:t>
            </a:r>
            <a:r>
              <a:rPr lang="fr-FR" sz="2400" dirty="0" err="1" smtClean="0">
                <a:solidFill>
                  <a:schemeClr val="accent4">
                    <a:lumMod val="75000"/>
                  </a:schemeClr>
                </a:solidFill>
              </a:rPr>
              <a:t>with</a:t>
            </a:r>
            <a:r>
              <a:rPr lang="fr-FR" sz="2400" dirty="0" smtClean="0">
                <a:solidFill>
                  <a:schemeClr val="accent4">
                    <a:lumMod val="75000"/>
                  </a:schemeClr>
                </a:solidFill>
              </a:rPr>
              <a:t> stroke </a:t>
            </a:r>
            <a:r>
              <a:rPr lang="fr-FR" sz="2400" dirty="0" err="1" smtClean="0">
                <a:solidFill>
                  <a:schemeClr val="accent4">
                    <a:lumMod val="75000"/>
                  </a:schemeClr>
                </a:solidFill>
              </a:rPr>
              <a:t>symptoms</a:t>
            </a:r>
            <a:endParaRPr lang="fr-FR" sz="24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476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9E6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610599" y="0"/>
            <a:ext cx="533401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5150628" y="3383280"/>
            <a:ext cx="6858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 txBox="1">
            <a:spLocks/>
          </p:cNvSpPr>
          <p:nvPr/>
        </p:nvSpPr>
        <p:spPr>
          <a:xfrm>
            <a:off x="381000" y="-9766"/>
            <a:ext cx="7848600" cy="100036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800" b="1" dirty="0" smtClean="0">
                <a:solidFill>
                  <a:schemeClr val="bg1"/>
                </a:solidFill>
              </a:rPr>
              <a:t>Aim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609601" y="1447800"/>
            <a:ext cx="74676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Perform an </a:t>
            </a:r>
            <a:r>
              <a:rPr lang="en-US" sz="2800" b="1" dirty="0" smtClean="0"/>
              <a:t>agnostic search </a:t>
            </a:r>
            <a:r>
              <a:rPr lang="en-US" sz="2800" dirty="0" smtClean="0"/>
              <a:t>for </a:t>
            </a:r>
            <a:r>
              <a:rPr lang="en-US" sz="2800" b="1" dirty="0" smtClean="0"/>
              <a:t>genetic risk variants of MRI-defined brain infarcts</a:t>
            </a:r>
          </a:p>
          <a:p>
            <a:pPr>
              <a:spcBef>
                <a:spcPts val="1200"/>
              </a:spcBef>
              <a:buFont typeface="Wingdings"/>
              <a:buChar char="à"/>
            </a:pPr>
            <a:r>
              <a:rPr lang="en-US" sz="2800" dirty="0" smtClean="0">
                <a:sym typeface="Wingdings" pitchFamily="2" charset="2"/>
              </a:rPr>
              <a:t>All brain infarcts (BI)</a:t>
            </a:r>
          </a:p>
          <a:p>
            <a:pPr>
              <a:buFont typeface="Wingdings"/>
              <a:buChar char="à"/>
            </a:pPr>
            <a:r>
              <a:rPr lang="en-US" sz="2800" dirty="0" smtClean="0">
                <a:sym typeface="Wingdings" pitchFamily="2" charset="2"/>
              </a:rPr>
              <a:t>Small sub-cortical brain infarcts (SSBI)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49476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9E6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610599" y="0"/>
            <a:ext cx="533401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990600"/>
            <a:ext cx="9144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5150628" y="3383280"/>
            <a:ext cx="6858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 txBox="1">
            <a:spLocks/>
          </p:cNvSpPr>
          <p:nvPr/>
        </p:nvSpPr>
        <p:spPr>
          <a:xfrm>
            <a:off x="381000" y="152400"/>
            <a:ext cx="7848600" cy="73609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000" b="1" dirty="0">
                <a:solidFill>
                  <a:schemeClr val="bg1"/>
                </a:solidFill>
              </a:rPr>
              <a:t>Study </a:t>
            </a:r>
            <a:r>
              <a:rPr lang="en-US" sz="4000" b="1" dirty="0" smtClean="0">
                <a:solidFill>
                  <a:schemeClr val="bg1"/>
                </a:solidFill>
              </a:rPr>
              <a:t>participants</a:t>
            </a: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08749484"/>
              </p:ext>
            </p:extLst>
          </p:nvPr>
        </p:nvGraphicFramePr>
        <p:xfrm>
          <a:off x="1371600" y="1295400"/>
          <a:ext cx="6040937" cy="5440680"/>
        </p:xfrm>
        <a:graphic>
          <a:graphicData uri="http://schemas.openxmlformats.org/drawingml/2006/table">
            <a:tbl>
              <a:tblPr firstRow="1" firstCol="1" bandRow="1">
                <a:tableStyleId>{D27102A9-8310-4765-A935-A1911B00CA55}</a:tableStyleId>
              </a:tblPr>
              <a:tblGrid>
                <a:gridCol w="1905000"/>
                <a:gridCol w="914400"/>
                <a:gridCol w="1066292"/>
                <a:gridCol w="2155245"/>
              </a:tblGrid>
              <a:tr h="533400">
                <a:tc>
                  <a:txBody>
                    <a:bodyPr/>
                    <a:lstStyle/>
                    <a:p>
                      <a:pPr algn="ctr"/>
                      <a:endParaRPr lang="en-US" sz="2000" b="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Cases</a:t>
                      </a:r>
                      <a:endParaRPr lang="en-US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Controls</a:t>
                      </a:r>
                      <a:endParaRPr lang="en-US" sz="2000" dirty="0"/>
                    </a:p>
                  </a:txBody>
                  <a:tcPr anchor="ctr"/>
                </a:tc>
              </a:tr>
              <a:tr h="56105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Ethnicity</a:t>
                      </a:r>
                    </a:p>
                    <a:p>
                      <a:pPr algn="ctr"/>
                      <a:r>
                        <a:rPr lang="en-US" sz="2000" b="0" dirty="0" smtClean="0"/>
                        <a:t>(N-studies)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BI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SSBI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No-Brain</a:t>
                      </a:r>
                    </a:p>
                    <a:p>
                      <a:pPr algn="ctr"/>
                      <a:r>
                        <a:rPr lang="en-US" sz="2000" dirty="0" smtClean="0"/>
                        <a:t>Infarcts</a:t>
                      </a:r>
                      <a:endParaRPr lang="en-US" sz="2000" dirty="0"/>
                    </a:p>
                  </a:txBody>
                  <a:tcPr anchor="ctr"/>
                </a:tc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European </a:t>
                      </a:r>
                    </a:p>
                    <a:p>
                      <a:pPr algn="ctr"/>
                      <a:r>
                        <a:rPr lang="en-US" sz="2000" b="0" dirty="0" smtClean="0"/>
                        <a:t>(16 studies)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/>
                        <a:t>3,149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/>
                        <a:t>1,806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/>
                        <a:t>11,744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African</a:t>
                      </a:r>
                    </a:p>
                    <a:p>
                      <a:pPr algn="ctr"/>
                      <a:r>
                        <a:rPr lang="en-US" sz="2000" b="0" dirty="0" smtClean="0"/>
                        <a:t>(4 studies)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/>
                        <a:t>402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/>
                        <a:t>187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/>
                        <a:t>4,069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Hispanic</a:t>
                      </a:r>
                    </a:p>
                    <a:p>
                      <a:pPr algn="ctr"/>
                      <a:r>
                        <a:rPr lang="en-US" sz="2000" b="0" dirty="0" smtClean="0"/>
                        <a:t>(1 study)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/>
                        <a:t>94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/>
                        <a:t>56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/>
                        <a:t>173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Chinese</a:t>
                      </a:r>
                    </a:p>
                    <a:p>
                      <a:pPr algn="ctr"/>
                      <a:r>
                        <a:rPr lang="en-US" sz="2000" b="0" dirty="0" smtClean="0"/>
                        <a:t>(1 study)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/>
                        <a:t>34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/>
                        <a:t>23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/>
                        <a:t>1,069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Malays</a:t>
                      </a:r>
                    </a:p>
                    <a:p>
                      <a:pPr algn="ctr"/>
                      <a:r>
                        <a:rPr lang="en-US" sz="2000" b="0" dirty="0" smtClean="0"/>
                        <a:t>(1 study)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/>
                        <a:t>47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/>
                        <a:t>40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/>
                        <a:t>168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All Ethnicities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/>
                        <a:t>(23 studies)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u="none" strike="noStrike" dirty="0"/>
                        <a:t>3,726</a:t>
                      </a:r>
                      <a:endParaRPr lang="fr-FR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u="none" strike="noStrike" dirty="0"/>
                        <a:t>2,112</a:t>
                      </a:r>
                      <a:endParaRPr lang="fr-FR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u="none" strike="noStrike" dirty="0"/>
                        <a:t>17,223</a:t>
                      </a:r>
                      <a:endParaRPr lang="fr-FR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9476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9E6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610599" y="0"/>
            <a:ext cx="533401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990600"/>
            <a:ext cx="9144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5150628" y="3383280"/>
            <a:ext cx="6858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 txBox="1">
            <a:spLocks/>
          </p:cNvSpPr>
          <p:nvPr/>
        </p:nvSpPr>
        <p:spPr>
          <a:xfrm>
            <a:off x="381000" y="152400"/>
            <a:ext cx="7848600" cy="73609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000" b="1" dirty="0" smtClean="0">
                <a:solidFill>
                  <a:schemeClr val="bg1"/>
                </a:solidFill>
              </a:rPr>
              <a:t>Phenotype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57200" y="2438400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</a:rPr>
              <a:t>Participants with</a:t>
            </a:r>
          </a:p>
          <a:p>
            <a:pPr algn="ctr"/>
            <a:r>
              <a:rPr lang="en-US" sz="2000" b="1" u="sng" dirty="0" smtClean="0">
                <a:solidFill>
                  <a:schemeClr val="accent4">
                    <a:lumMod val="75000"/>
                  </a:schemeClr>
                </a:solidFill>
              </a:rPr>
              <a:t>&gt;</a:t>
            </a: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</a:rPr>
              <a:t> 1 Brain Infarct (BI) </a:t>
            </a:r>
            <a:endParaRPr lang="en-US" sz="2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993660" y="2438400"/>
            <a:ext cx="449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</a:rPr>
              <a:t>Participants with</a:t>
            </a:r>
          </a:p>
          <a:p>
            <a:pPr algn="ctr"/>
            <a:r>
              <a:rPr lang="en-US" sz="2000" b="1" u="sng" dirty="0" smtClean="0">
                <a:solidFill>
                  <a:schemeClr val="accent4">
                    <a:lumMod val="75000"/>
                  </a:schemeClr>
                </a:solidFill>
              </a:rPr>
              <a:t>&gt;</a:t>
            </a: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</a:rPr>
              <a:t> 1 Small Sub-cortical Brain Infarct (SSBI)</a:t>
            </a:r>
            <a:endParaRPr lang="en-US" sz="2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97340" y="3141344"/>
            <a:ext cx="3886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Area of abnormal signal intensity (hypo-intense on T1) in a vascular distribution lacking mass effect 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Size &gt;3mm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Differentiation from 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</a:rPr>
              <a:t>peri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-vascular spaces and white matter lesions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191000" y="3163431"/>
            <a:ext cx="4114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BI with size &lt;15mm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Located in basal ganglia, white matter or brainstem</a:t>
            </a:r>
          </a:p>
          <a:p>
            <a:pPr marL="569913" lvl="1" indent="-225425"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Excluded individuals who also had infarcts in cortex, cerebellum or large infarcts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-76200" y="5791200"/>
            <a:ext cx="830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</a:rPr>
              <a:t>Controls</a:t>
            </a:r>
          </a:p>
          <a:p>
            <a:pPr algn="ctr"/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Individuals without any brain infarcts</a:t>
            </a:r>
            <a:endParaRPr lang="en-US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00400" y="1145460"/>
            <a:ext cx="2209800" cy="12192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BI</a:t>
            </a:r>
            <a:endParaRPr lang="en-GB" dirty="0"/>
          </a:p>
        </p:txBody>
      </p:sp>
      <p:sp>
        <p:nvSpPr>
          <p:cNvPr id="22" name="Rectangle 21"/>
          <p:cNvSpPr/>
          <p:nvPr/>
        </p:nvSpPr>
        <p:spPr>
          <a:xfrm>
            <a:off x="3780504" y="1420764"/>
            <a:ext cx="1614948" cy="9291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SSBI</a:t>
            </a:r>
            <a:endParaRPr lang="en-GB" dirty="0"/>
          </a:p>
        </p:txBody>
      </p:sp>
      <p:cxnSp>
        <p:nvCxnSpPr>
          <p:cNvPr id="25" name="Connecteur droit avec flèche 24"/>
          <p:cNvCxnSpPr/>
          <p:nvPr/>
        </p:nvCxnSpPr>
        <p:spPr>
          <a:xfrm flipH="1">
            <a:off x="2362200" y="1968912"/>
            <a:ext cx="9144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5257800" y="1892712"/>
            <a:ext cx="5334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9476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9E6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610599" y="0"/>
            <a:ext cx="533401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990600"/>
            <a:ext cx="9144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5150628" y="3383280"/>
            <a:ext cx="6858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 txBox="1">
            <a:spLocks/>
          </p:cNvSpPr>
          <p:nvPr/>
        </p:nvSpPr>
        <p:spPr>
          <a:xfrm>
            <a:off x="381000" y="152400"/>
            <a:ext cx="7848600" cy="73609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000" b="1" dirty="0" smtClean="0">
                <a:solidFill>
                  <a:schemeClr val="bg1"/>
                </a:solidFill>
              </a:rPr>
              <a:t>Genotypes and QC</a:t>
            </a:r>
            <a:endParaRPr lang="en-US" sz="4000" b="1" dirty="0">
              <a:solidFill>
                <a:schemeClr val="bg1"/>
              </a:solidFill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67497404"/>
              </p:ext>
            </p:extLst>
          </p:nvPr>
        </p:nvGraphicFramePr>
        <p:xfrm>
          <a:off x="304800" y="1371600"/>
          <a:ext cx="5867400" cy="1771254"/>
        </p:xfrm>
        <a:graphic>
          <a:graphicData uri="http://schemas.openxmlformats.org/drawingml/2006/table">
            <a:tbl>
              <a:tblPr bandRow="1">
                <a:tableStyleId>{1FECB4D8-DB02-4DC6-A0A2-4F2EBAE1DC90}</a:tableStyleId>
              </a:tblPr>
              <a:tblGrid>
                <a:gridCol w="5867400"/>
              </a:tblGrid>
              <a:tr h="38404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u="none" strike="noStrike" dirty="0" smtClean="0"/>
                        <a:t>Imputation</a:t>
                      </a:r>
                      <a:r>
                        <a:rPr lang="en-US" sz="2000" b="1" u="none" strike="noStrike" baseline="0" dirty="0" smtClean="0"/>
                        <a:t> to </a:t>
                      </a:r>
                      <a:r>
                        <a:rPr lang="en-US" sz="2000" b="1" u="none" strike="noStrike" dirty="0" smtClean="0"/>
                        <a:t>1000G (p1, v3)</a:t>
                      </a:r>
                      <a:endParaRPr lang="fr-FR" sz="20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8404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Align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latin typeface="+mn-lt"/>
                        </a:rPr>
                        <a:t> to same reference code across studies</a:t>
                      </a:r>
                      <a:endParaRPr lang="fr-FR" sz="20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8404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Remove</a:t>
                      </a:r>
                      <a:r>
                        <a:rPr lang="fr-FR" sz="20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fr-FR" sz="2000" b="0" i="0" u="none" strike="noStrike" baseline="0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outliers</a:t>
                      </a:r>
                      <a:r>
                        <a:rPr lang="fr-FR" sz="20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(</a:t>
                      </a:r>
                      <a:r>
                        <a:rPr lang="fr-FR" sz="2000" b="0" i="0" u="none" strike="noStrike" baseline="0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extreme</a:t>
                      </a:r>
                      <a:r>
                        <a:rPr lang="fr-FR" sz="20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beta or SE)</a:t>
                      </a:r>
                      <a:endParaRPr lang="fr-FR" sz="20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8404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Remove</a:t>
                      </a:r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fr-FR" sz="20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variants</a:t>
                      </a:r>
                      <a:r>
                        <a:rPr lang="fr-FR" sz="20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fr-FR" sz="2000" b="0" i="0" u="none" strike="noStrike" baseline="0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with</a:t>
                      </a:r>
                      <a:r>
                        <a:rPr lang="fr-FR" sz="20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fr-FR" sz="2000" b="0" i="0" u="none" strike="noStrike" baseline="0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low</a:t>
                      </a:r>
                      <a:r>
                        <a:rPr lang="fr-FR" sz="20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fr-FR" sz="2000" b="0" i="0" u="none" strike="noStrike" baseline="0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frequency</a:t>
                      </a:r>
                      <a:r>
                        <a:rPr lang="fr-FR" sz="20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and/or </a:t>
                      </a:r>
                      <a:r>
                        <a:rPr lang="fr-FR" sz="2000" b="0" i="0" u="none" strike="noStrike" baseline="0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low</a:t>
                      </a:r>
                      <a:r>
                        <a:rPr lang="fr-FR" sz="20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imputation </a:t>
                      </a:r>
                      <a:r>
                        <a:rPr lang="fr-FR" sz="2000" b="0" i="0" u="none" strike="noStrike" baseline="0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quality</a:t>
                      </a:r>
                      <a:endParaRPr lang="fr-FR" sz="20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0" name="Bulle ronde 9"/>
          <p:cNvSpPr/>
          <p:nvPr/>
        </p:nvSpPr>
        <p:spPr>
          <a:xfrm rot="1605967">
            <a:off x="6479872" y="1366665"/>
            <a:ext cx="1944216" cy="1152128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Individual studies</a:t>
            </a:r>
            <a:endParaRPr lang="fr-FR" sz="2000" b="1" dirty="0"/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21118034"/>
              </p:ext>
            </p:extLst>
          </p:nvPr>
        </p:nvGraphicFramePr>
        <p:xfrm>
          <a:off x="2362200" y="3505200"/>
          <a:ext cx="5991098" cy="1618292"/>
        </p:xfrm>
        <a:graphic>
          <a:graphicData uri="http://schemas.openxmlformats.org/drawingml/2006/table">
            <a:tbl>
              <a:tblPr bandRow="1">
                <a:tableStyleId>{B301B821-A1FF-4177-AEE7-76D212191A09}</a:tableStyleId>
              </a:tblPr>
              <a:tblGrid>
                <a:gridCol w="5991098"/>
              </a:tblGrid>
              <a:tr h="420047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strike="noStrike" dirty="0" smtClean="0"/>
                        <a:t>Corrected for any residual inflation</a:t>
                      </a:r>
                      <a:endParaRPr lang="fr-FR" sz="2000" b="0" i="0" u="none" strike="noStrike" baseline="300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20047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strike="noStrike" dirty="0"/>
                        <a:t>Consider only </a:t>
                      </a:r>
                      <a:r>
                        <a:rPr lang="en-US" sz="2000" u="none" strike="noStrike" dirty="0" smtClean="0"/>
                        <a:t>markers: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2000" u="none" strike="noStrike" dirty="0" smtClean="0"/>
                        <a:t>available in </a:t>
                      </a:r>
                      <a:r>
                        <a:rPr lang="en-US" sz="2000" b="1" u="none" strike="noStrike" dirty="0" smtClean="0"/>
                        <a:t>5</a:t>
                      </a:r>
                      <a:r>
                        <a:rPr lang="en-US" sz="2000" u="none" strike="noStrike" dirty="0" smtClean="0"/>
                        <a:t> or more studies and </a:t>
                      </a:r>
                      <a:r>
                        <a:rPr lang="en-US" sz="2000" b="1" u="none" strike="noStrike" dirty="0" smtClean="0"/>
                        <a:t>half of</a:t>
                      </a:r>
                      <a:r>
                        <a:rPr lang="en-US" sz="2000" b="1" u="none" strike="noStrike" baseline="0" dirty="0" smtClean="0"/>
                        <a:t> the Cases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2000" b="1" u="none" strike="noStrike" baseline="0" dirty="0" smtClean="0"/>
                        <a:t>No major heterogeneity </a:t>
                      </a:r>
                      <a:r>
                        <a:rPr lang="en-US" sz="1800" b="0" u="none" strike="noStrike" baseline="0" dirty="0" smtClean="0"/>
                        <a:t>(</a:t>
                      </a:r>
                      <a:r>
                        <a:rPr lang="en-US" sz="1800" b="0" u="none" strike="noStrike" dirty="0" smtClean="0"/>
                        <a:t>MANTRA</a:t>
                      </a:r>
                      <a:r>
                        <a:rPr lang="en-US" sz="1800" b="0" u="none" strike="noStrike" baseline="0" dirty="0" smtClean="0"/>
                        <a:t> posterior probability &lt; 0.95)</a:t>
                      </a:r>
                      <a:endParaRPr lang="fr-FR" sz="1800" b="0" i="0" u="none" strike="noStrike" baseline="300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2" name="Bulle ronde 11"/>
          <p:cNvSpPr/>
          <p:nvPr/>
        </p:nvSpPr>
        <p:spPr>
          <a:xfrm rot="19851861">
            <a:off x="149228" y="3403934"/>
            <a:ext cx="2074533" cy="1152128"/>
          </a:xfrm>
          <a:prstGeom prst="wedgeEllipseCallout">
            <a:avLst>
              <a:gd name="adj1" fmla="val 27777"/>
              <a:gd name="adj2" fmla="val 61628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meta-analysis</a:t>
            </a:r>
            <a:endParaRPr lang="fr-FR" sz="2000" b="1" dirty="0"/>
          </a:p>
        </p:txBody>
      </p:sp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3352800" y="5638800"/>
          <a:ext cx="3886200" cy="7416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43100"/>
                <a:gridCol w="19431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BI-GWAS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SSBI-GWAS</a:t>
                      </a:r>
                      <a:endParaRPr lang="fr-FR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7,423,334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6,824,387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4" name="Bulle ronde 13"/>
          <p:cNvSpPr/>
          <p:nvPr/>
        </p:nvSpPr>
        <p:spPr>
          <a:xfrm rot="19851861">
            <a:off x="779220" y="5413585"/>
            <a:ext cx="1738879" cy="1006105"/>
          </a:xfrm>
          <a:prstGeom prst="wedgeEllipseCallout">
            <a:avLst>
              <a:gd name="adj1" fmla="val 71516"/>
              <a:gd name="adj2" fmla="val 93101"/>
            </a:avLst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N-markers post QC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xmlns="" val="49476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9E6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610599" y="0"/>
            <a:ext cx="533401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990600"/>
            <a:ext cx="9144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5150628" y="3383280"/>
            <a:ext cx="6858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 txBox="1">
            <a:spLocks/>
          </p:cNvSpPr>
          <p:nvPr/>
        </p:nvSpPr>
        <p:spPr>
          <a:xfrm>
            <a:off x="381000" y="152400"/>
            <a:ext cx="7848600" cy="73609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000" b="1" dirty="0" smtClean="0">
                <a:solidFill>
                  <a:schemeClr val="bg1"/>
                </a:solidFill>
              </a:rPr>
              <a:t>Analysis plan for multi-ethnic GWAS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2" name="Forme libre 11"/>
          <p:cNvSpPr/>
          <p:nvPr/>
        </p:nvSpPr>
        <p:spPr>
          <a:xfrm>
            <a:off x="6017689" y="1371601"/>
            <a:ext cx="2030015" cy="609600"/>
          </a:xfrm>
          <a:custGeom>
            <a:avLst/>
            <a:gdLst>
              <a:gd name="connsiteX0" fmla="*/ 0 w 2030015"/>
              <a:gd name="connsiteY0" fmla="*/ 0 h 1218009"/>
              <a:gd name="connsiteX1" fmla="*/ 2030015 w 2030015"/>
              <a:gd name="connsiteY1" fmla="*/ 0 h 1218009"/>
              <a:gd name="connsiteX2" fmla="*/ 2030015 w 2030015"/>
              <a:gd name="connsiteY2" fmla="*/ 1218009 h 1218009"/>
              <a:gd name="connsiteX3" fmla="*/ 0 w 2030015"/>
              <a:gd name="connsiteY3" fmla="*/ 1218009 h 1218009"/>
              <a:gd name="connsiteX4" fmla="*/ 0 w 2030015"/>
              <a:gd name="connsiteY4" fmla="*/ 0 h 1218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30015" h="1218009">
                <a:moveTo>
                  <a:pt x="0" y="0"/>
                </a:moveTo>
                <a:lnTo>
                  <a:pt x="2030015" y="0"/>
                </a:lnTo>
                <a:lnTo>
                  <a:pt x="2030015" y="1218009"/>
                </a:lnTo>
                <a:lnTo>
                  <a:pt x="0" y="121800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9070" tIns="179070" rIns="179070" bIns="179070" numCol="1" spcCol="1270" anchor="ctr" anchorCtr="0">
            <a:noAutofit/>
          </a:bodyPr>
          <a:lstStyle/>
          <a:p>
            <a:pPr lvl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4700" kern="1200" dirty="0"/>
          </a:p>
        </p:txBody>
      </p:sp>
      <p:sp>
        <p:nvSpPr>
          <p:cNvPr id="14" name="Forme libre 13"/>
          <p:cNvSpPr/>
          <p:nvPr/>
        </p:nvSpPr>
        <p:spPr>
          <a:xfrm>
            <a:off x="457200" y="1371601"/>
            <a:ext cx="2030015" cy="609600"/>
          </a:xfrm>
          <a:custGeom>
            <a:avLst/>
            <a:gdLst>
              <a:gd name="connsiteX0" fmla="*/ 0 w 2030015"/>
              <a:gd name="connsiteY0" fmla="*/ 0 h 1218009"/>
              <a:gd name="connsiteX1" fmla="*/ 2030015 w 2030015"/>
              <a:gd name="connsiteY1" fmla="*/ 0 h 1218009"/>
              <a:gd name="connsiteX2" fmla="*/ 2030015 w 2030015"/>
              <a:gd name="connsiteY2" fmla="*/ 1218009 h 1218009"/>
              <a:gd name="connsiteX3" fmla="*/ 0 w 2030015"/>
              <a:gd name="connsiteY3" fmla="*/ 1218009 h 1218009"/>
              <a:gd name="connsiteX4" fmla="*/ 0 w 2030015"/>
              <a:gd name="connsiteY4" fmla="*/ 0 h 1218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30015" h="1218009">
                <a:moveTo>
                  <a:pt x="0" y="0"/>
                </a:moveTo>
                <a:lnTo>
                  <a:pt x="2030015" y="0"/>
                </a:lnTo>
                <a:lnTo>
                  <a:pt x="2030015" y="1218009"/>
                </a:lnTo>
                <a:lnTo>
                  <a:pt x="0" y="121800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1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9070" tIns="179070" rIns="179070" bIns="179070" numCol="1" spcCol="1270" anchor="ctr" anchorCtr="0">
            <a:noAutofit/>
          </a:bodyPr>
          <a:lstStyle/>
          <a:p>
            <a:pPr lvl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4700" kern="1200"/>
          </a:p>
        </p:txBody>
      </p:sp>
      <p:sp>
        <p:nvSpPr>
          <p:cNvPr id="15" name="Forme libre 14"/>
          <p:cNvSpPr/>
          <p:nvPr/>
        </p:nvSpPr>
        <p:spPr>
          <a:xfrm>
            <a:off x="3151585" y="1371601"/>
            <a:ext cx="2030015" cy="609600"/>
          </a:xfrm>
          <a:custGeom>
            <a:avLst/>
            <a:gdLst>
              <a:gd name="connsiteX0" fmla="*/ 0 w 2030015"/>
              <a:gd name="connsiteY0" fmla="*/ 0 h 1218009"/>
              <a:gd name="connsiteX1" fmla="*/ 2030015 w 2030015"/>
              <a:gd name="connsiteY1" fmla="*/ 0 h 1218009"/>
              <a:gd name="connsiteX2" fmla="*/ 2030015 w 2030015"/>
              <a:gd name="connsiteY2" fmla="*/ 1218009 h 1218009"/>
              <a:gd name="connsiteX3" fmla="*/ 0 w 2030015"/>
              <a:gd name="connsiteY3" fmla="*/ 1218009 h 1218009"/>
              <a:gd name="connsiteX4" fmla="*/ 0 w 2030015"/>
              <a:gd name="connsiteY4" fmla="*/ 0 h 1218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30015" h="1218009">
                <a:moveTo>
                  <a:pt x="0" y="0"/>
                </a:moveTo>
                <a:lnTo>
                  <a:pt x="2030015" y="0"/>
                </a:lnTo>
                <a:lnTo>
                  <a:pt x="2030015" y="1218009"/>
                </a:lnTo>
                <a:lnTo>
                  <a:pt x="0" y="121800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spcFirstLastPara="0" vert="horz" wrap="square" lIns="179070" tIns="179070" rIns="179070" bIns="179070" numCol="1" spcCol="1270" anchor="ctr" anchorCtr="0">
            <a:noAutofit/>
          </a:bodyPr>
          <a:lstStyle/>
          <a:p>
            <a:pPr lvl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4700" kern="1200"/>
          </a:p>
        </p:txBody>
      </p:sp>
      <p:sp>
        <p:nvSpPr>
          <p:cNvPr id="18" name="ZoneTexte 17"/>
          <p:cNvSpPr txBox="1"/>
          <p:nvPr/>
        </p:nvSpPr>
        <p:spPr>
          <a:xfrm>
            <a:off x="762000" y="14478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METAL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3352800" y="14478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METASOFT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6189594" y="14478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MANTRA</a:t>
            </a:r>
            <a:endParaRPr lang="fr-FR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58699027"/>
              </p:ext>
            </p:extLst>
          </p:nvPr>
        </p:nvGraphicFramePr>
        <p:xfrm>
          <a:off x="228601" y="2159000"/>
          <a:ext cx="8153399" cy="364910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41934"/>
                <a:gridCol w="276284"/>
                <a:gridCol w="2622654"/>
                <a:gridCol w="294791"/>
                <a:gridCol w="2617736"/>
              </a:tblGrid>
              <a:tr h="109881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Fixed effect (</a:t>
                      </a:r>
                      <a:r>
                        <a:rPr lang="en-US" sz="2000" b="1" dirty="0" smtClean="0">
                          <a:solidFill>
                            <a:srgbClr val="C00000"/>
                          </a:solidFill>
                        </a:rPr>
                        <a:t>FE</a:t>
                      </a:r>
                      <a:r>
                        <a:rPr lang="en-US" sz="2000" b="1" dirty="0" smtClean="0"/>
                        <a:t>), inverse variance weighted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Random effects       (</a:t>
                      </a:r>
                      <a:r>
                        <a:rPr lang="en-US" sz="2000" b="1" dirty="0" smtClean="0">
                          <a:solidFill>
                            <a:srgbClr val="C00000"/>
                          </a:solidFill>
                        </a:rPr>
                        <a:t>RE-HE</a:t>
                      </a:r>
                      <a:r>
                        <a:rPr lang="en-US" sz="2000" b="1" dirty="0" smtClean="0"/>
                        <a:t>), Log Likelihood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Bayesian approach</a:t>
                      </a:r>
                    </a:p>
                    <a:p>
                      <a:pPr algn="ctr"/>
                      <a:r>
                        <a:rPr lang="en-US" sz="2000" b="1" dirty="0" smtClean="0"/>
                        <a:t>(</a:t>
                      </a:r>
                      <a:r>
                        <a:rPr lang="en-US" sz="2000" b="1" dirty="0" smtClean="0">
                          <a:solidFill>
                            <a:srgbClr val="C00000"/>
                          </a:solidFill>
                        </a:rPr>
                        <a:t>BA</a:t>
                      </a:r>
                      <a:r>
                        <a:rPr lang="en-US" sz="2000" b="1" dirty="0" smtClean="0"/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456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Willer</a:t>
                      </a:r>
                      <a:r>
                        <a:rPr lang="fr-FR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et al (2010)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Han and </a:t>
                      </a:r>
                      <a:r>
                        <a:rPr lang="fr-FR" sz="2000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Eskin</a:t>
                      </a:r>
                      <a:r>
                        <a:rPr lang="fr-FR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(2011)</a:t>
                      </a:r>
                      <a:endParaRPr lang="fr-FR" sz="20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Andrew Morris (2011)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098817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Multi-ethnic GWAS: 5 ethnicities GWAS</a:t>
                      </a:r>
                      <a:endParaRPr lang="fr-FR" sz="2000" dirty="0"/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Multi-ethnic GWAS: All 23 studies together</a:t>
                      </a:r>
                      <a:endParaRPr lang="fr-FR" sz="2000" dirty="0" smtClean="0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sz="2000"/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Multi-ethnic GWAS: All 23 studies together</a:t>
                      </a:r>
                      <a:endParaRPr lang="fr-FR" sz="2000" dirty="0" smtClean="0"/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988935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C00000"/>
                          </a:solidFill>
                        </a:rPr>
                        <a:t>Not appropriate when you expect heterogeneity</a:t>
                      </a:r>
                      <a:endParaRPr lang="fr-FR" sz="20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C00000"/>
                          </a:solidFill>
                        </a:rPr>
                        <a:t>Less powerful when there is no</a:t>
                      </a:r>
                      <a:r>
                        <a:rPr lang="en-US" sz="2000" b="1" baseline="0" dirty="0" smtClean="0">
                          <a:solidFill>
                            <a:srgbClr val="C00000"/>
                          </a:solidFill>
                        </a:rPr>
                        <a:t> heterogeneity</a:t>
                      </a:r>
                      <a:endParaRPr lang="fr-FR" sz="20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0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C00000"/>
                          </a:solidFill>
                        </a:rPr>
                        <a:t>Difficult to interpret Bayesian factor in comparison to P-value</a:t>
                      </a:r>
                      <a:endParaRPr lang="fr-FR" sz="20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" name="ZoneTexte 23"/>
          <p:cNvSpPr txBox="1"/>
          <p:nvPr/>
        </p:nvSpPr>
        <p:spPr>
          <a:xfrm>
            <a:off x="533400" y="6096000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MANTRA the primary approach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85356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083" t="9722" b="13889"/>
          <a:stretch>
            <a:fillRect/>
          </a:stretch>
        </p:blipFill>
        <p:spPr bwMode="auto">
          <a:xfrm>
            <a:off x="457200" y="1752600"/>
            <a:ext cx="8153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9E6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610599" y="0"/>
            <a:ext cx="533401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990600"/>
            <a:ext cx="9144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5150628" y="3383280"/>
            <a:ext cx="6858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 txBox="1">
            <a:spLocks/>
          </p:cNvSpPr>
          <p:nvPr/>
        </p:nvSpPr>
        <p:spPr>
          <a:xfrm>
            <a:off x="381000" y="152400"/>
            <a:ext cx="7848600" cy="73609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000" b="1" dirty="0" smtClean="0">
                <a:solidFill>
                  <a:schemeClr val="bg1"/>
                </a:solidFill>
              </a:rPr>
              <a:t>Relative clustering of the 23 studies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457200" y="6120825"/>
            <a:ext cx="617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chemeClr val="accent4">
                    <a:lumMod val="75000"/>
                  </a:schemeClr>
                </a:solidFill>
              </a:rPr>
              <a:t>Dendogram</a:t>
            </a:r>
            <a:r>
              <a:rPr lang="en-US" sz="1600" dirty="0" smtClean="0">
                <a:solidFill>
                  <a:schemeClr val="accent4">
                    <a:lumMod val="75000"/>
                  </a:schemeClr>
                </a:solidFill>
              </a:rPr>
              <a:t> drawn using brain infarcts (BI) SNPs data, same as small sub-cortical brain infarcts (SSBI) SNPs data</a:t>
            </a:r>
            <a:endParaRPr lang="fr-FR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914400" y="1107375"/>
            <a:ext cx="647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Distance between studies calculated based upon mean allele frequencies (</a:t>
            </a:r>
            <a:r>
              <a:rPr lang="en-US" dirty="0" err="1" smtClean="0">
                <a:solidFill>
                  <a:schemeClr val="accent4">
                    <a:lumMod val="75000"/>
                  </a:schemeClr>
                </a:solidFill>
              </a:rPr>
              <a:t>Fst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) using MANTRA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 rot="16200000">
            <a:off x="-238998" y="291617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Distance</a:t>
            </a:r>
            <a:endParaRPr lang="en-US" dirty="0"/>
          </a:p>
        </p:txBody>
      </p:sp>
      <p:sp>
        <p:nvSpPr>
          <p:cNvPr id="28" name="ZoneTexte 27"/>
          <p:cNvSpPr txBox="1"/>
          <p:nvPr/>
        </p:nvSpPr>
        <p:spPr>
          <a:xfrm>
            <a:off x="3037915" y="581089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7030A0"/>
                </a:solidFill>
              </a:rPr>
              <a:t>Europeans</a:t>
            </a:r>
            <a:endParaRPr lang="fr-FR" b="1" dirty="0">
              <a:solidFill>
                <a:srgbClr val="7030A0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6248400" y="57150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7030A0"/>
                </a:solidFill>
              </a:rPr>
              <a:t>Africans</a:t>
            </a:r>
            <a:endParaRPr lang="fr-FR" b="1" dirty="0">
              <a:solidFill>
                <a:srgbClr val="7030A0"/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7162800" y="534566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7030A0"/>
                </a:solidFill>
              </a:rPr>
              <a:t>Asians</a:t>
            </a:r>
            <a:endParaRPr lang="fr-FR" b="1" dirty="0">
              <a:solidFill>
                <a:srgbClr val="7030A0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990600" y="3886200"/>
            <a:ext cx="304800" cy="990600"/>
          </a:xfrm>
          <a:prstGeom prst="rect">
            <a:avLst/>
          </a:prstGeom>
          <a:noFill/>
          <a:ln w="1270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 49"/>
          <p:cNvSpPr/>
          <p:nvPr/>
        </p:nvSpPr>
        <p:spPr>
          <a:xfrm>
            <a:off x="6324600" y="4114800"/>
            <a:ext cx="1143000" cy="1600200"/>
          </a:xfrm>
          <a:prstGeom prst="rect">
            <a:avLst/>
          </a:prstGeom>
          <a:noFill/>
          <a:ln w="1270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/>
          <p:cNvSpPr/>
          <p:nvPr/>
        </p:nvSpPr>
        <p:spPr>
          <a:xfrm>
            <a:off x="7543801" y="4065655"/>
            <a:ext cx="754184" cy="1320795"/>
          </a:xfrm>
          <a:prstGeom prst="rect">
            <a:avLst/>
          </a:prstGeom>
          <a:noFill/>
          <a:ln w="1270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/>
          <p:cNvSpPr/>
          <p:nvPr/>
        </p:nvSpPr>
        <p:spPr>
          <a:xfrm>
            <a:off x="1371600" y="4126468"/>
            <a:ext cx="4876800" cy="1740932"/>
          </a:xfrm>
          <a:prstGeom prst="rect">
            <a:avLst/>
          </a:prstGeom>
          <a:noFill/>
          <a:ln w="1270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ZoneTexte 54"/>
          <p:cNvSpPr txBox="1"/>
          <p:nvPr/>
        </p:nvSpPr>
        <p:spPr>
          <a:xfrm>
            <a:off x="-76200" y="49530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7030A0"/>
                </a:solidFill>
              </a:rPr>
              <a:t>Hispanics</a:t>
            </a:r>
            <a:endParaRPr lang="fr-FR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476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 cstate="print"/>
          <a:srcRect t="9375" r="8333"/>
          <a:stretch>
            <a:fillRect/>
          </a:stretch>
        </p:blipFill>
        <p:spPr bwMode="auto">
          <a:xfrm>
            <a:off x="5791200" y="4328182"/>
            <a:ext cx="266700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/>
          <a:srcRect t="9375" r="8333"/>
          <a:stretch>
            <a:fillRect/>
          </a:stretch>
        </p:blipFill>
        <p:spPr bwMode="auto">
          <a:xfrm>
            <a:off x="3012375" y="4328183"/>
            <a:ext cx="2590800" cy="248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 t="9375" r="8333"/>
          <a:stretch>
            <a:fillRect/>
          </a:stretch>
        </p:blipFill>
        <p:spPr bwMode="auto">
          <a:xfrm>
            <a:off x="204850" y="4328182"/>
            <a:ext cx="259080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 l="1042" t="8333" r="7292"/>
          <a:stretch>
            <a:fillRect/>
          </a:stretch>
        </p:blipFill>
        <p:spPr bwMode="auto">
          <a:xfrm>
            <a:off x="5791200" y="1371600"/>
            <a:ext cx="2667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 l="1042" t="9375" r="7292"/>
          <a:stretch>
            <a:fillRect/>
          </a:stretch>
        </p:blipFill>
        <p:spPr bwMode="auto">
          <a:xfrm>
            <a:off x="2971800" y="1447800"/>
            <a:ext cx="2743200" cy="2561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 l="1042" t="9375" r="7292"/>
          <a:stretch>
            <a:fillRect/>
          </a:stretch>
        </p:blipFill>
        <p:spPr bwMode="auto">
          <a:xfrm>
            <a:off x="228600" y="1447800"/>
            <a:ext cx="2590800" cy="2561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9E6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610599" y="0"/>
            <a:ext cx="533401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990600"/>
            <a:ext cx="9144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5150628" y="3383280"/>
            <a:ext cx="6858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 txBox="1">
            <a:spLocks/>
          </p:cNvSpPr>
          <p:nvPr/>
        </p:nvSpPr>
        <p:spPr>
          <a:xfrm>
            <a:off x="381000" y="152400"/>
            <a:ext cx="7848600" cy="73609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000" b="1" dirty="0" smtClean="0">
                <a:solidFill>
                  <a:schemeClr val="bg1"/>
                </a:solidFill>
              </a:rPr>
              <a:t>QQ plots: BI &amp; SSBI GWAS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66255" y="1477095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FE-</a:t>
            </a:r>
            <a:r>
              <a:rPr lang="en-US" dirty="0" err="1" smtClean="0">
                <a:solidFill>
                  <a:schemeClr val="accent4">
                    <a:lumMod val="75000"/>
                  </a:schemeClr>
                </a:solidFill>
              </a:rPr>
              <a:t>Eur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322125" y="1477095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FE-5-ethnicities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305055" y="1477095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RE-HE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93615" y="429903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FE-</a:t>
            </a:r>
            <a:r>
              <a:rPr lang="en-US" dirty="0" err="1" smtClean="0">
                <a:solidFill>
                  <a:schemeClr val="accent4">
                    <a:lumMod val="75000"/>
                  </a:schemeClr>
                </a:solidFill>
              </a:rPr>
              <a:t>Eur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3456360" y="4299030"/>
            <a:ext cx="1738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FE-5-ethnicities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6400800" y="429903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RE-HE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1981200" y="1066800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Brain infarcts (BI), N-markers=</a:t>
            </a:r>
            <a:r>
              <a:rPr lang="fr-FR" b="1" dirty="0" smtClean="0">
                <a:solidFill>
                  <a:srgbClr val="C00000"/>
                </a:solidFill>
              </a:rPr>
              <a:t> 7,423,334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1066800" y="3969118"/>
            <a:ext cx="647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Small sub-cortical brain infarcts (SSBI), N-markers=</a:t>
            </a:r>
            <a:r>
              <a:rPr lang="fr-FR" b="1" dirty="0" smtClean="0">
                <a:solidFill>
                  <a:srgbClr val="C00000"/>
                </a:solidFill>
              </a:rPr>
              <a:t> 6,824,387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609600" y="4648200"/>
            <a:ext cx="1295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0070C0"/>
                </a:solidFill>
              </a:rPr>
              <a:t>N=1,806/11,744</a:t>
            </a:r>
            <a:endParaRPr lang="fr-FR" sz="1100" dirty="0">
              <a:solidFill>
                <a:srgbClr val="0070C0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581400" y="4648200"/>
            <a:ext cx="1295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0070C0"/>
                </a:solidFill>
              </a:rPr>
              <a:t>N=2,112/17,223</a:t>
            </a:r>
            <a:endParaRPr lang="fr-FR" sz="1100" dirty="0">
              <a:solidFill>
                <a:srgbClr val="0070C0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6324600" y="4648200"/>
            <a:ext cx="1295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0070C0"/>
                </a:solidFill>
              </a:rPr>
              <a:t>N=2,112/17,223</a:t>
            </a:r>
            <a:endParaRPr lang="fr-FR" sz="1100" dirty="0">
              <a:solidFill>
                <a:srgbClr val="0070C0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609600" y="1828800"/>
            <a:ext cx="1295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0070C0"/>
                </a:solidFill>
              </a:rPr>
              <a:t>N=3,149/11,744</a:t>
            </a:r>
            <a:endParaRPr lang="fr-FR" sz="1100" dirty="0">
              <a:solidFill>
                <a:srgbClr val="0070C0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3429000" y="1828800"/>
            <a:ext cx="1295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0070C0"/>
                </a:solidFill>
              </a:rPr>
              <a:t>N=3,726/17,223</a:t>
            </a:r>
            <a:endParaRPr lang="fr-FR" sz="1100" dirty="0">
              <a:solidFill>
                <a:srgbClr val="0070C0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6324600" y="1828800"/>
            <a:ext cx="1295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0070C0"/>
                </a:solidFill>
              </a:rPr>
              <a:t>N=3,726/17,223</a:t>
            </a:r>
            <a:endParaRPr lang="fr-FR" sz="1100" dirty="0">
              <a:solidFill>
                <a:srgbClr val="0070C0"/>
              </a:solidFill>
            </a:endParaRPr>
          </a:p>
        </p:txBody>
      </p:sp>
      <p:sp>
        <p:nvSpPr>
          <p:cNvPr id="29" name="TextBox 1"/>
          <p:cNvSpPr txBox="1"/>
          <p:nvPr/>
        </p:nvSpPr>
        <p:spPr>
          <a:xfrm>
            <a:off x="1341879" y="2987430"/>
            <a:ext cx="86914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λ= 1.00</a:t>
            </a:r>
            <a:endParaRPr lang="en-US" dirty="0"/>
          </a:p>
        </p:txBody>
      </p:sp>
      <p:sp>
        <p:nvSpPr>
          <p:cNvPr id="30" name="TextBox 1"/>
          <p:cNvSpPr txBox="1"/>
          <p:nvPr/>
        </p:nvSpPr>
        <p:spPr>
          <a:xfrm>
            <a:off x="4223198" y="3059668"/>
            <a:ext cx="86914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λ= 1.01</a:t>
            </a:r>
            <a:endParaRPr lang="en-US" dirty="0"/>
          </a:p>
        </p:txBody>
      </p:sp>
      <p:sp>
        <p:nvSpPr>
          <p:cNvPr id="31" name="TextBox 1"/>
          <p:cNvSpPr txBox="1"/>
          <p:nvPr/>
        </p:nvSpPr>
        <p:spPr>
          <a:xfrm>
            <a:off x="7042598" y="2995245"/>
            <a:ext cx="86914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λ= 1.00</a:t>
            </a:r>
            <a:endParaRPr lang="en-US" dirty="0"/>
          </a:p>
        </p:txBody>
      </p:sp>
      <p:sp>
        <p:nvSpPr>
          <p:cNvPr id="33" name="TextBox 1"/>
          <p:cNvSpPr txBox="1"/>
          <p:nvPr/>
        </p:nvSpPr>
        <p:spPr>
          <a:xfrm>
            <a:off x="1371600" y="5871253"/>
            <a:ext cx="86914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λ= 1.00</a:t>
            </a:r>
            <a:endParaRPr lang="en-US" dirty="0"/>
          </a:p>
        </p:txBody>
      </p:sp>
      <p:sp>
        <p:nvSpPr>
          <p:cNvPr id="34" name="TextBox 1"/>
          <p:cNvSpPr txBox="1"/>
          <p:nvPr/>
        </p:nvSpPr>
        <p:spPr>
          <a:xfrm>
            <a:off x="4114800" y="5863438"/>
            <a:ext cx="86914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λ= 1.00</a:t>
            </a:r>
            <a:endParaRPr lang="en-US" dirty="0"/>
          </a:p>
        </p:txBody>
      </p:sp>
      <p:sp>
        <p:nvSpPr>
          <p:cNvPr id="35" name="TextBox 1"/>
          <p:cNvSpPr txBox="1"/>
          <p:nvPr/>
        </p:nvSpPr>
        <p:spPr>
          <a:xfrm>
            <a:off x="7072319" y="5879068"/>
            <a:ext cx="86914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λ= 0.99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9476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2438400"/>
            <a:ext cx="7467600" cy="1600200"/>
          </a:xfrm>
          <a:prstGeom prst="rect">
            <a:avLst/>
          </a:prstGeom>
          <a:solidFill>
            <a:srgbClr val="9E6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1"/>
          <p:cNvSpPr txBox="1">
            <a:spLocks/>
          </p:cNvSpPr>
          <p:nvPr/>
        </p:nvSpPr>
        <p:spPr>
          <a:xfrm>
            <a:off x="1689735" y="2502312"/>
            <a:ext cx="6082665" cy="14478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b="1" dirty="0" smtClean="0">
                <a:solidFill>
                  <a:schemeClr val="bg1"/>
                </a:solidFill>
              </a:rPr>
              <a:t>Results for brain infarcts (BI)  GWAS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105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90950" y="3736275"/>
            <a:ext cx="41148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825" y="3733800"/>
            <a:ext cx="41148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950" y="914400"/>
            <a:ext cx="41148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90950" y="914400"/>
            <a:ext cx="41148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9E6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610599" y="0"/>
            <a:ext cx="533401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990600"/>
            <a:ext cx="9144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5150628" y="3383280"/>
            <a:ext cx="6858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 txBox="1">
            <a:spLocks/>
          </p:cNvSpPr>
          <p:nvPr/>
        </p:nvSpPr>
        <p:spPr>
          <a:xfrm>
            <a:off x="381000" y="152400"/>
            <a:ext cx="7848600" cy="73609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000" b="1" dirty="0" smtClean="0">
                <a:solidFill>
                  <a:schemeClr val="bg1"/>
                </a:solidFill>
              </a:rPr>
              <a:t>Manhattan plots: BI GWAS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533400" y="1295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FE-</a:t>
            </a:r>
            <a:r>
              <a:rPr lang="en-US" dirty="0" err="1" smtClean="0">
                <a:solidFill>
                  <a:schemeClr val="accent4">
                    <a:lumMod val="75000"/>
                  </a:schemeClr>
                </a:solidFill>
              </a:rPr>
              <a:t>Eur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4724400" y="12954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FE-5-ethnicities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533400" y="4114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RE-HE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4601310" y="4126468"/>
            <a:ext cx="2866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Bayesian approach (BA)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4572000" y="5029200"/>
            <a:ext cx="205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6">
                    <a:lumMod val="50000"/>
                  </a:schemeClr>
                </a:solidFill>
              </a:rPr>
              <a:t>Log10(BF) &gt;5</a:t>
            </a:r>
            <a:endParaRPr lang="fr-FR" sz="1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4641275" y="1752600"/>
            <a:ext cx="205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6">
                    <a:lumMod val="50000"/>
                  </a:schemeClr>
                </a:solidFill>
              </a:rPr>
              <a:t>P&lt;5</a:t>
            </a:r>
            <a:r>
              <a:rPr lang="fr-FR" sz="1200" dirty="0" smtClean="0">
                <a:solidFill>
                  <a:schemeClr val="accent6">
                    <a:lumMod val="50000"/>
                  </a:schemeClr>
                </a:solidFill>
              </a:rPr>
              <a:t>×</a:t>
            </a:r>
            <a:r>
              <a:rPr lang="en-US" sz="1200" dirty="0" smtClean="0">
                <a:solidFill>
                  <a:schemeClr val="accent6">
                    <a:lumMod val="50000"/>
                  </a:schemeClr>
                </a:solidFill>
              </a:rPr>
              <a:t>10</a:t>
            </a:r>
            <a:r>
              <a:rPr lang="en-US" sz="1200" baseline="30000" dirty="0" smtClean="0">
                <a:solidFill>
                  <a:schemeClr val="accent6">
                    <a:lumMod val="50000"/>
                  </a:schemeClr>
                </a:solidFill>
              </a:rPr>
              <a:t>-8</a:t>
            </a:r>
            <a:endParaRPr lang="fr-FR" sz="1200" baseline="30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381000" y="1752600"/>
            <a:ext cx="205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6">
                    <a:lumMod val="50000"/>
                  </a:schemeClr>
                </a:solidFill>
              </a:rPr>
              <a:t>P&lt;5</a:t>
            </a:r>
            <a:r>
              <a:rPr lang="fr-FR" sz="1200" dirty="0" smtClean="0">
                <a:solidFill>
                  <a:schemeClr val="accent6">
                    <a:lumMod val="50000"/>
                  </a:schemeClr>
                </a:solidFill>
              </a:rPr>
              <a:t>×</a:t>
            </a:r>
            <a:r>
              <a:rPr lang="en-US" sz="1200" dirty="0" smtClean="0">
                <a:solidFill>
                  <a:schemeClr val="accent6">
                    <a:lumMod val="50000"/>
                  </a:schemeClr>
                </a:solidFill>
              </a:rPr>
              <a:t>10</a:t>
            </a:r>
            <a:r>
              <a:rPr lang="en-US" sz="1200" baseline="30000" dirty="0" smtClean="0">
                <a:solidFill>
                  <a:schemeClr val="accent6">
                    <a:lumMod val="50000"/>
                  </a:schemeClr>
                </a:solidFill>
              </a:rPr>
              <a:t>-8</a:t>
            </a:r>
            <a:endParaRPr lang="fr-FR" sz="1200" baseline="30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381000" y="4599801"/>
            <a:ext cx="205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6">
                    <a:lumMod val="50000"/>
                  </a:schemeClr>
                </a:solidFill>
              </a:rPr>
              <a:t>P&lt;5</a:t>
            </a:r>
            <a:r>
              <a:rPr lang="fr-FR" sz="1200" dirty="0" smtClean="0">
                <a:solidFill>
                  <a:schemeClr val="accent6">
                    <a:lumMod val="50000"/>
                  </a:schemeClr>
                </a:solidFill>
              </a:rPr>
              <a:t>×</a:t>
            </a:r>
            <a:r>
              <a:rPr lang="en-US" sz="1200" dirty="0" smtClean="0">
                <a:solidFill>
                  <a:schemeClr val="accent6">
                    <a:lumMod val="50000"/>
                  </a:schemeClr>
                </a:solidFill>
              </a:rPr>
              <a:t>10</a:t>
            </a:r>
            <a:r>
              <a:rPr lang="en-US" sz="1200" baseline="30000" dirty="0" smtClean="0">
                <a:solidFill>
                  <a:schemeClr val="accent6">
                    <a:lumMod val="50000"/>
                  </a:schemeClr>
                </a:solidFill>
              </a:rPr>
              <a:t>-8</a:t>
            </a:r>
            <a:endParaRPr lang="fr-FR" sz="1200" baseline="30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4" name="ZoneTexte 43"/>
          <p:cNvSpPr txBox="1"/>
          <p:nvPr/>
        </p:nvSpPr>
        <p:spPr>
          <a:xfrm rot="16200000">
            <a:off x="3783260" y="5172715"/>
            <a:ext cx="100584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dirty="0" smtClean="0"/>
              <a:t>Log</a:t>
            </a:r>
            <a:r>
              <a:rPr lang="en-US" sz="1100" baseline="-25000" dirty="0" smtClean="0"/>
              <a:t>10</a:t>
            </a:r>
            <a:r>
              <a:rPr lang="en-US" sz="1100" dirty="0" smtClean="0"/>
              <a:t>(BF)</a:t>
            </a:r>
            <a:endParaRPr lang="fr-FR" sz="1100" dirty="0"/>
          </a:p>
        </p:txBody>
      </p:sp>
      <p:sp>
        <p:nvSpPr>
          <p:cNvPr id="45" name="ZoneTexte 44"/>
          <p:cNvSpPr txBox="1"/>
          <p:nvPr/>
        </p:nvSpPr>
        <p:spPr>
          <a:xfrm rot="16200000">
            <a:off x="-344914" y="5180531"/>
            <a:ext cx="100584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dirty="0" smtClean="0"/>
              <a:t>-Log</a:t>
            </a:r>
            <a:r>
              <a:rPr lang="en-US" sz="1100" baseline="-25000" dirty="0" smtClean="0"/>
              <a:t>10</a:t>
            </a:r>
            <a:r>
              <a:rPr lang="en-US" sz="1100" dirty="0" smtClean="0"/>
              <a:t>(P)</a:t>
            </a:r>
            <a:endParaRPr lang="fr-FR" sz="1100" dirty="0"/>
          </a:p>
        </p:txBody>
      </p:sp>
      <p:sp>
        <p:nvSpPr>
          <p:cNvPr id="46" name="ZoneTexte 45"/>
          <p:cNvSpPr txBox="1"/>
          <p:nvPr/>
        </p:nvSpPr>
        <p:spPr>
          <a:xfrm rot="16200000">
            <a:off x="-372115" y="2160340"/>
            <a:ext cx="100584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dirty="0" smtClean="0"/>
              <a:t>-Log</a:t>
            </a:r>
            <a:r>
              <a:rPr lang="en-US" sz="1100" baseline="-25000" dirty="0" smtClean="0"/>
              <a:t>10</a:t>
            </a:r>
            <a:r>
              <a:rPr lang="en-US" sz="1100" dirty="0" smtClean="0"/>
              <a:t>(P)</a:t>
            </a:r>
            <a:endParaRPr lang="fr-FR" sz="1100" dirty="0"/>
          </a:p>
        </p:txBody>
      </p:sp>
      <p:sp>
        <p:nvSpPr>
          <p:cNvPr id="47" name="ZoneTexte 46"/>
          <p:cNvSpPr txBox="1"/>
          <p:nvPr/>
        </p:nvSpPr>
        <p:spPr>
          <a:xfrm rot="16200000">
            <a:off x="3778310" y="2200916"/>
            <a:ext cx="100584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dirty="0" smtClean="0"/>
              <a:t>-Log</a:t>
            </a:r>
            <a:r>
              <a:rPr lang="en-US" sz="1100" baseline="-25000" dirty="0" smtClean="0"/>
              <a:t>10</a:t>
            </a:r>
            <a:r>
              <a:rPr lang="en-US" sz="1100" dirty="0" smtClean="0"/>
              <a:t>(P)</a:t>
            </a:r>
            <a:endParaRPr lang="fr-FR" sz="1100" dirty="0"/>
          </a:p>
        </p:txBody>
      </p:sp>
      <p:sp>
        <p:nvSpPr>
          <p:cNvPr id="49" name="ZoneTexte 48"/>
          <p:cNvSpPr txBox="1"/>
          <p:nvPr/>
        </p:nvSpPr>
        <p:spPr>
          <a:xfrm>
            <a:off x="1760415" y="3821440"/>
            <a:ext cx="1005840" cy="11887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dirty="0" smtClean="0"/>
              <a:t>Chromosome</a:t>
            </a:r>
            <a:endParaRPr lang="fr-FR" sz="1100" dirty="0"/>
          </a:p>
        </p:txBody>
      </p:sp>
      <p:sp>
        <p:nvSpPr>
          <p:cNvPr id="50" name="ZoneTexte 49"/>
          <p:cNvSpPr txBox="1"/>
          <p:nvPr/>
        </p:nvSpPr>
        <p:spPr>
          <a:xfrm>
            <a:off x="6004560" y="3810000"/>
            <a:ext cx="1005840" cy="11887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dirty="0" smtClean="0"/>
              <a:t>Chromosome</a:t>
            </a:r>
            <a:endParaRPr lang="fr-FR" sz="1100" dirty="0"/>
          </a:p>
        </p:txBody>
      </p:sp>
      <p:sp>
        <p:nvSpPr>
          <p:cNvPr id="51" name="ZoneTexte 50"/>
          <p:cNvSpPr txBox="1"/>
          <p:nvPr/>
        </p:nvSpPr>
        <p:spPr>
          <a:xfrm>
            <a:off x="1752600" y="6662928"/>
            <a:ext cx="1005840" cy="11887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dirty="0" smtClean="0"/>
              <a:t>Chromosome</a:t>
            </a:r>
            <a:endParaRPr lang="fr-FR" sz="1100" dirty="0"/>
          </a:p>
        </p:txBody>
      </p:sp>
      <p:sp>
        <p:nvSpPr>
          <p:cNvPr id="52" name="ZoneTexte 51"/>
          <p:cNvSpPr txBox="1"/>
          <p:nvPr/>
        </p:nvSpPr>
        <p:spPr>
          <a:xfrm>
            <a:off x="5996745" y="6651488"/>
            <a:ext cx="1005840" cy="11887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dirty="0" smtClean="0"/>
              <a:t>Chromosome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xmlns="" val="49476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600" y="533400"/>
            <a:ext cx="84328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9E6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610599" y="0"/>
            <a:ext cx="533401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990600"/>
            <a:ext cx="9144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5150628" y="3383280"/>
            <a:ext cx="6858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 txBox="1">
            <a:spLocks/>
          </p:cNvSpPr>
          <p:nvPr/>
        </p:nvSpPr>
        <p:spPr>
          <a:xfrm>
            <a:off x="381000" y="152400"/>
            <a:ext cx="7848600" cy="73609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000" b="1" dirty="0" smtClean="0">
                <a:solidFill>
                  <a:schemeClr val="bg1"/>
                </a:solidFill>
              </a:rPr>
              <a:t>Manhattan plots: BI GWAS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990600" y="1295400"/>
            <a:ext cx="5054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Bayesian approach (BA)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9" name="ZoneTexte 48"/>
          <p:cNvSpPr txBox="1"/>
          <p:nvPr/>
        </p:nvSpPr>
        <p:spPr>
          <a:xfrm>
            <a:off x="838200" y="3429000"/>
            <a:ext cx="3627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6">
                    <a:lumMod val="50000"/>
                  </a:schemeClr>
                </a:solidFill>
              </a:rPr>
              <a:t>Log10(BF) &gt;5</a:t>
            </a:r>
            <a:endParaRPr lang="fr-FR" sz="1200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52" name="Connecteur droit avec flèche 51"/>
          <p:cNvCxnSpPr/>
          <p:nvPr/>
        </p:nvCxnSpPr>
        <p:spPr>
          <a:xfrm>
            <a:off x="3029225" y="2719450"/>
            <a:ext cx="152400" cy="381000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ZoneTexte 52"/>
          <p:cNvSpPr txBox="1"/>
          <p:nvPr/>
        </p:nvSpPr>
        <p:spPr>
          <a:xfrm>
            <a:off x="2650175" y="2451775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rgbClr val="0070C0"/>
                </a:solidFill>
              </a:rPr>
              <a:t>FBN2</a:t>
            </a:r>
            <a:endParaRPr lang="fr-FR" sz="1400" b="1" i="1" dirty="0">
              <a:solidFill>
                <a:srgbClr val="0070C0"/>
              </a:solidFill>
            </a:endParaRPr>
          </a:p>
        </p:txBody>
      </p:sp>
      <p:cxnSp>
        <p:nvCxnSpPr>
          <p:cNvPr id="54" name="Connecteur droit avec flèche 53"/>
          <p:cNvCxnSpPr/>
          <p:nvPr/>
        </p:nvCxnSpPr>
        <p:spPr>
          <a:xfrm>
            <a:off x="5748675" y="2553675"/>
            <a:ext cx="152400" cy="381000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4988625" y="228600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rgbClr val="0070C0"/>
                </a:solidFill>
              </a:rPr>
              <a:t>GRK6P1/ZDHHC20</a:t>
            </a:r>
            <a:endParaRPr lang="fr-FR" sz="1400" b="1" i="1" dirty="0">
              <a:solidFill>
                <a:srgbClr val="0070C0"/>
              </a:solidFill>
            </a:endParaRPr>
          </a:p>
        </p:txBody>
      </p:sp>
      <p:cxnSp>
        <p:nvCxnSpPr>
          <p:cNvPr id="57" name="Connecteur droit avec flèche 56"/>
          <p:cNvCxnSpPr/>
          <p:nvPr/>
        </p:nvCxnSpPr>
        <p:spPr>
          <a:xfrm>
            <a:off x="6363225" y="3239475"/>
            <a:ext cx="152400" cy="381000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57"/>
          <p:cNvSpPr txBox="1"/>
          <p:nvPr/>
        </p:nvSpPr>
        <p:spPr>
          <a:xfrm>
            <a:off x="5984175" y="2971800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rgbClr val="0070C0"/>
                </a:solidFill>
              </a:rPr>
              <a:t>SV2B</a:t>
            </a:r>
            <a:endParaRPr lang="fr-FR" sz="1400" b="1" i="1" dirty="0">
              <a:solidFill>
                <a:srgbClr val="0070C0"/>
              </a:solidFill>
            </a:endParaRPr>
          </a:p>
        </p:txBody>
      </p:sp>
      <p:cxnSp>
        <p:nvCxnSpPr>
          <p:cNvPr id="59" name="Connecteur droit avec flèche 58"/>
          <p:cNvCxnSpPr/>
          <p:nvPr/>
        </p:nvCxnSpPr>
        <p:spPr>
          <a:xfrm flipH="1">
            <a:off x="6784800" y="3352800"/>
            <a:ext cx="230550" cy="420075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ZoneTexte 59"/>
          <p:cNvSpPr txBox="1"/>
          <p:nvPr/>
        </p:nvSpPr>
        <p:spPr>
          <a:xfrm>
            <a:off x="6629400" y="3045023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rgbClr val="0070C0"/>
                </a:solidFill>
              </a:rPr>
              <a:t>CALB2/ZNF23</a:t>
            </a:r>
            <a:endParaRPr lang="fr-FR" sz="14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476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2438400"/>
            <a:ext cx="8382000" cy="1676400"/>
          </a:xfrm>
          <a:prstGeom prst="rect">
            <a:avLst/>
          </a:prstGeom>
          <a:solidFill>
            <a:srgbClr val="9E6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1"/>
          <p:cNvSpPr txBox="1">
            <a:spLocks/>
          </p:cNvSpPr>
          <p:nvPr/>
        </p:nvSpPr>
        <p:spPr>
          <a:xfrm>
            <a:off x="1066800" y="2502312"/>
            <a:ext cx="7543800" cy="14478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b="1" dirty="0" smtClean="0">
                <a:solidFill>
                  <a:schemeClr val="bg1"/>
                </a:solidFill>
              </a:rPr>
              <a:t>Results for small sub-cortical brain infarcts (SSBI)  GWAS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908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736275"/>
            <a:ext cx="41148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3724400"/>
            <a:ext cx="41148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450" y="876300"/>
            <a:ext cx="41148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43400" y="861950"/>
            <a:ext cx="41148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9E6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610599" y="0"/>
            <a:ext cx="533401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990600"/>
            <a:ext cx="9144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5150628" y="3383280"/>
            <a:ext cx="6858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 txBox="1">
            <a:spLocks/>
          </p:cNvSpPr>
          <p:nvPr/>
        </p:nvSpPr>
        <p:spPr>
          <a:xfrm>
            <a:off x="381000" y="152400"/>
            <a:ext cx="7848600" cy="73609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000" b="1" dirty="0" smtClean="0">
                <a:solidFill>
                  <a:schemeClr val="bg1"/>
                </a:solidFill>
              </a:rPr>
              <a:t>Manhattan plots: SSBI GWAS 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533400" y="1295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FE-</a:t>
            </a:r>
            <a:r>
              <a:rPr lang="en-US" dirty="0" err="1" smtClean="0">
                <a:solidFill>
                  <a:schemeClr val="accent4">
                    <a:lumMod val="75000"/>
                  </a:schemeClr>
                </a:solidFill>
              </a:rPr>
              <a:t>Eur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4724400" y="12954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FE-5-ethnicities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533400" y="4114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RE-HE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4601310" y="4126468"/>
            <a:ext cx="2866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Bayesian approach (BA)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4572000" y="5029200"/>
            <a:ext cx="205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6">
                    <a:lumMod val="50000"/>
                  </a:schemeClr>
                </a:solidFill>
              </a:rPr>
              <a:t>Log10(BF) &gt;5</a:t>
            </a:r>
            <a:endParaRPr lang="fr-FR" sz="1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4641275" y="1752600"/>
            <a:ext cx="205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6">
                    <a:lumMod val="50000"/>
                  </a:schemeClr>
                </a:solidFill>
              </a:rPr>
              <a:t>P&lt;5</a:t>
            </a:r>
            <a:r>
              <a:rPr lang="fr-FR" sz="1200" dirty="0" smtClean="0">
                <a:solidFill>
                  <a:schemeClr val="accent6">
                    <a:lumMod val="50000"/>
                  </a:schemeClr>
                </a:solidFill>
              </a:rPr>
              <a:t>×</a:t>
            </a:r>
            <a:r>
              <a:rPr lang="en-US" sz="1200" dirty="0" smtClean="0">
                <a:solidFill>
                  <a:schemeClr val="accent6">
                    <a:lumMod val="50000"/>
                  </a:schemeClr>
                </a:solidFill>
              </a:rPr>
              <a:t>10</a:t>
            </a:r>
            <a:r>
              <a:rPr lang="en-US" sz="1200" baseline="30000" dirty="0" smtClean="0">
                <a:solidFill>
                  <a:schemeClr val="accent6">
                    <a:lumMod val="50000"/>
                  </a:schemeClr>
                </a:solidFill>
              </a:rPr>
              <a:t>-8</a:t>
            </a:r>
            <a:endParaRPr lang="fr-FR" sz="1200" baseline="30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469075" y="1752600"/>
            <a:ext cx="205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6">
                    <a:lumMod val="50000"/>
                  </a:schemeClr>
                </a:solidFill>
              </a:rPr>
              <a:t>P&lt;5</a:t>
            </a:r>
            <a:r>
              <a:rPr lang="fr-FR" sz="1200" dirty="0" smtClean="0">
                <a:solidFill>
                  <a:schemeClr val="accent6">
                    <a:lumMod val="50000"/>
                  </a:schemeClr>
                </a:solidFill>
              </a:rPr>
              <a:t>×</a:t>
            </a:r>
            <a:r>
              <a:rPr lang="en-US" sz="1200" dirty="0" smtClean="0">
                <a:solidFill>
                  <a:schemeClr val="accent6">
                    <a:lumMod val="50000"/>
                  </a:schemeClr>
                </a:solidFill>
              </a:rPr>
              <a:t>10</a:t>
            </a:r>
            <a:r>
              <a:rPr lang="en-US" sz="1200" baseline="30000" dirty="0" smtClean="0">
                <a:solidFill>
                  <a:schemeClr val="accent6">
                    <a:lumMod val="50000"/>
                  </a:schemeClr>
                </a:solidFill>
              </a:rPr>
              <a:t>-8</a:t>
            </a:r>
            <a:endParaRPr lang="fr-FR" sz="1200" baseline="30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469075" y="4599801"/>
            <a:ext cx="205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6">
                    <a:lumMod val="50000"/>
                  </a:schemeClr>
                </a:solidFill>
              </a:rPr>
              <a:t>P&lt;5</a:t>
            </a:r>
            <a:r>
              <a:rPr lang="fr-FR" sz="1200" dirty="0" smtClean="0">
                <a:solidFill>
                  <a:schemeClr val="accent6">
                    <a:lumMod val="50000"/>
                  </a:schemeClr>
                </a:solidFill>
              </a:rPr>
              <a:t>×</a:t>
            </a:r>
            <a:r>
              <a:rPr lang="en-US" sz="1200" dirty="0" smtClean="0">
                <a:solidFill>
                  <a:schemeClr val="accent6">
                    <a:lumMod val="50000"/>
                  </a:schemeClr>
                </a:solidFill>
              </a:rPr>
              <a:t>10</a:t>
            </a:r>
            <a:r>
              <a:rPr lang="en-US" sz="1200" baseline="30000" dirty="0" smtClean="0">
                <a:solidFill>
                  <a:schemeClr val="accent6">
                    <a:lumMod val="50000"/>
                  </a:schemeClr>
                </a:solidFill>
              </a:rPr>
              <a:t>-8</a:t>
            </a:r>
            <a:endParaRPr lang="fr-FR" sz="1200" baseline="30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4" name="ZoneTexte 43"/>
          <p:cNvSpPr txBox="1"/>
          <p:nvPr/>
        </p:nvSpPr>
        <p:spPr>
          <a:xfrm rot="16200000">
            <a:off x="3818885" y="5172715"/>
            <a:ext cx="100584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dirty="0" smtClean="0"/>
              <a:t>Log</a:t>
            </a:r>
            <a:r>
              <a:rPr lang="en-US" sz="1100" baseline="-25000" dirty="0" smtClean="0"/>
              <a:t>10</a:t>
            </a:r>
            <a:r>
              <a:rPr lang="en-US" sz="1100" dirty="0" smtClean="0"/>
              <a:t>(BF)</a:t>
            </a:r>
            <a:endParaRPr lang="fr-FR" sz="1100" dirty="0"/>
          </a:p>
        </p:txBody>
      </p:sp>
      <p:sp>
        <p:nvSpPr>
          <p:cNvPr id="45" name="ZoneTexte 44"/>
          <p:cNvSpPr txBox="1"/>
          <p:nvPr/>
        </p:nvSpPr>
        <p:spPr>
          <a:xfrm rot="16200000">
            <a:off x="-309289" y="5180531"/>
            <a:ext cx="100584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dirty="0" smtClean="0"/>
              <a:t>-Log</a:t>
            </a:r>
            <a:r>
              <a:rPr lang="en-US" sz="1100" baseline="-25000" dirty="0" smtClean="0"/>
              <a:t>10</a:t>
            </a:r>
            <a:r>
              <a:rPr lang="en-US" sz="1100" dirty="0" smtClean="0"/>
              <a:t>(P)</a:t>
            </a:r>
            <a:endParaRPr lang="fr-FR" sz="1100" dirty="0"/>
          </a:p>
        </p:txBody>
      </p:sp>
      <p:sp>
        <p:nvSpPr>
          <p:cNvPr id="46" name="ZoneTexte 45"/>
          <p:cNvSpPr txBox="1"/>
          <p:nvPr/>
        </p:nvSpPr>
        <p:spPr>
          <a:xfrm rot="16200000">
            <a:off x="-336490" y="2160340"/>
            <a:ext cx="100584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dirty="0" smtClean="0"/>
              <a:t>-Log</a:t>
            </a:r>
            <a:r>
              <a:rPr lang="en-US" sz="1100" baseline="-25000" dirty="0" smtClean="0"/>
              <a:t>10</a:t>
            </a:r>
            <a:r>
              <a:rPr lang="en-US" sz="1100" dirty="0" smtClean="0"/>
              <a:t>(P)</a:t>
            </a:r>
            <a:endParaRPr lang="fr-FR" sz="1100" dirty="0"/>
          </a:p>
        </p:txBody>
      </p:sp>
      <p:sp>
        <p:nvSpPr>
          <p:cNvPr id="47" name="ZoneTexte 46"/>
          <p:cNvSpPr txBox="1"/>
          <p:nvPr/>
        </p:nvSpPr>
        <p:spPr>
          <a:xfrm rot="16200000">
            <a:off x="3813935" y="2200916"/>
            <a:ext cx="100584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dirty="0" smtClean="0"/>
              <a:t>-Log</a:t>
            </a:r>
            <a:r>
              <a:rPr lang="en-US" sz="1100" baseline="-25000" dirty="0" smtClean="0"/>
              <a:t>10</a:t>
            </a:r>
            <a:r>
              <a:rPr lang="en-US" sz="1100" dirty="0" smtClean="0"/>
              <a:t>(P)</a:t>
            </a:r>
            <a:endParaRPr lang="fr-FR" sz="1100" dirty="0"/>
          </a:p>
        </p:txBody>
      </p:sp>
      <p:sp>
        <p:nvSpPr>
          <p:cNvPr id="48" name="ZoneTexte 47"/>
          <p:cNvSpPr txBox="1"/>
          <p:nvPr/>
        </p:nvSpPr>
        <p:spPr>
          <a:xfrm>
            <a:off x="1760415" y="3797690"/>
            <a:ext cx="1005840" cy="11887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dirty="0" smtClean="0"/>
              <a:t>Chromosome</a:t>
            </a:r>
            <a:endParaRPr lang="fr-FR" sz="1100" dirty="0"/>
          </a:p>
        </p:txBody>
      </p:sp>
      <p:sp>
        <p:nvSpPr>
          <p:cNvPr id="49" name="ZoneTexte 48"/>
          <p:cNvSpPr txBox="1"/>
          <p:nvPr/>
        </p:nvSpPr>
        <p:spPr>
          <a:xfrm>
            <a:off x="6004560" y="3786250"/>
            <a:ext cx="1005840" cy="11887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dirty="0" smtClean="0"/>
              <a:t>Chromosome</a:t>
            </a:r>
            <a:endParaRPr lang="fr-FR" sz="1100" dirty="0"/>
          </a:p>
        </p:txBody>
      </p:sp>
      <p:sp>
        <p:nvSpPr>
          <p:cNvPr id="50" name="ZoneTexte 49"/>
          <p:cNvSpPr txBox="1"/>
          <p:nvPr/>
        </p:nvSpPr>
        <p:spPr>
          <a:xfrm>
            <a:off x="1752600" y="6662928"/>
            <a:ext cx="1005840" cy="11887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dirty="0" smtClean="0"/>
              <a:t>Chromosome</a:t>
            </a:r>
            <a:endParaRPr lang="fr-FR" sz="1100" dirty="0"/>
          </a:p>
        </p:txBody>
      </p:sp>
      <p:sp>
        <p:nvSpPr>
          <p:cNvPr id="51" name="ZoneTexte 50"/>
          <p:cNvSpPr txBox="1"/>
          <p:nvPr/>
        </p:nvSpPr>
        <p:spPr>
          <a:xfrm>
            <a:off x="5996745" y="6651488"/>
            <a:ext cx="1005840" cy="11887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dirty="0" smtClean="0"/>
              <a:t>Chromosome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xmlns="" val="49476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2" cstate="print"/>
          <a:srcRect t="8468" r="2941"/>
          <a:stretch/>
        </p:blipFill>
        <p:spPr bwMode="auto">
          <a:xfrm>
            <a:off x="304800" y="1038101"/>
            <a:ext cx="8153400" cy="57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9E6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610599" y="0"/>
            <a:ext cx="533401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990600"/>
            <a:ext cx="9144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5150628" y="3383280"/>
            <a:ext cx="6858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 txBox="1">
            <a:spLocks/>
          </p:cNvSpPr>
          <p:nvPr/>
        </p:nvSpPr>
        <p:spPr>
          <a:xfrm>
            <a:off x="381000" y="152400"/>
            <a:ext cx="7848600" cy="73609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000" b="1" dirty="0" smtClean="0">
                <a:solidFill>
                  <a:schemeClr val="bg1"/>
                </a:solidFill>
              </a:rPr>
              <a:t>Manhattan plots: SSBI GWAS 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990600" y="1447800"/>
            <a:ext cx="5095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Bayesian approach (BA)</a:t>
            </a:r>
            <a:endParaRPr lang="fr-FR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27" name="Connecteur droit avec flèche 26"/>
          <p:cNvCxnSpPr/>
          <p:nvPr/>
        </p:nvCxnSpPr>
        <p:spPr>
          <a:xfrm>
            <a:off x="3088217" y="3163275"/>
            <a:ext cx="247375" cy="646725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/>
          <p:cNvSpPr txBox="1"/>
          <p:nvPr/>
        </p:nvSpPr>
        <p:spPr>
          <a:xfrm>
            <a:off x="2709167" y="2895600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rgbClr val="0070C0"/>
                </a:solidFill>
              </a:rPr>
              <a:t>FBN2</a:t>
            </a:r>
            <a:endParaRPr lang="fr-FR" sz="1400" b="1" i="1" dirty="0">
              <a:solidFill>
                <a:srgbClr val="0070C0"/>
              </a:solidFill>
            </a:endParaRPr>
          </a:p>
        </p:txBody>
      </p:sp>
      <p:cxnSp>
        <p:nvCxnSpPr>
          <p:cNvPr id="30" name="Connecteur droit avec flèche 29"/>
          <p:cNvCxnSpPr/>
          <p:nvPr/>
        </p:nvCxnSpPr>
        <p:spPr>
          <a:xfrm>
            <a:off x="3889200" y="3050977"/>
            <a:ext cx="0" cy="759023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/>
        </p:nvSpPr>
        <p:spPr>
          <a:xfrm>
            <a:off x="3505200" y="2743200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0070C0"/>
                </a:solidFill>
              </a:rPr>
              <a:t>PLEKHG1</a:t>
            </a:r>
            <a:endParaRPr lang="fr-FR" sz="1400" b="1" i="1" dirty="0">
              <a:solidFill>
                <a:srgbClr val="0070C0"/>
              </a:solidFill>
            </a:endParaRPr>
          </a:p>
        </p:txBody>
      </p:sp>
      <p:cxnSp>
        <p:nvCxnSpPr>
          <p:cNvPr id="33" name="Connecteur droit avec flèche 32"/>
          <p:cNvCxnSpPr/>
          <p:nvPr/>
        </p:nvCxnSpPr>
        <p:spPr>
          <a:xfrm flipH="1">
            <a:off x="3967862" y="3411926"/>
            <a:ext cx="413638" cy="483853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ZoneTexte 51"/>
          <p:cNvSpPr txBox="1"/>
          <p:nvPr/>
        </p:nvSpPr>
        <p:spPr>
          <a:xfrm>
            <a:off x="4267200" y="3121223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0070C0"/>
                </a:solidFill>
              </a:rPr>
              <a:t>FRMD1</a:t>
            </a:r>
            <a:endParaRPr lang="fr-FR" sz="14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909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9E6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610599" y="0"/>
            <a:ext cx="533401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990600"/>
            <a:ext cx="9144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5150628" y="3383280"/>
            <a:ext cx="6858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 txBox="1">
            <a:spLocks/>
          </p:cNvSpPr>
          <p:nvPr/>
        </p:nvSpPr>
        <p:spPr>
          <a:xfrm>
            <a:off x="381000" y="152400"/>
            <a:ext cx="7848600" cy="73609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000" b="1" dirty="0" smtClean="0">
                <a:solidFill>
                  <a:schemeClr val="bg1"/>
                </a:solidFill>
              </a:rPr>
              <a:t>Selecting loci for replication  stage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28600" y="1548028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2400" dirty="0" smtClean="0"/>
              <a:t>log10(BF) &gt; 4.5 (association statistics as per MANTRA)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2400" dirty="0" smtClean="0"/>
              <a:t>mean </a:t>
            </a:r>
            <a:r>
              <a:rPr lang="en-US" sz="2400" dirty="0" err="1" smtClean="0"/>
              <a:t>rsq</a:t>
            </a:r>
            <a:r>
              <a:rPr lang="en-US" sz="2400" dirty="0" smtClean="0"/>
              <a:t> &gt; 0.80 (high imputation quality)</a:t>
            </a:r>
            <a:endParaRPr lang="en-US" sz="2400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62000" y="1083625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7030A0"/>
                </a:solidFill>
              </a:rPr>
              <a:t>Parameters to qualify for replication stage</a:t>
            </a:r>
            <a:endParaRPr lang="fr-FR" sz="2800" b="1" dirty="0">
              <a:solidFill>
                <a:srgbClr val="7030A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62000" y="251955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7030A0"/>
                </a:solidFill>
              </a:rPr>
              <a:t>Number of loci qualifying</a:t>
            </a:r>
            <a:endParaRPr lang="fr-FR" sz="2800" b="1" dirty="0">
              <a:solidFill>
                <a:srgbClr val="7030A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28600" y="297675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2400" dirty="0" smtClean="0"/>
              <a:t>6 loci comprising 48 variants</a:t>
            </a:r>
            <a:endParaRPr lang="en-US" sz="2400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62000" y="3545982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7030A0"/>
                </a:solidFill>
              </a:rPr>
              <a:t>For </a:t>
            </a:r>
            <a:r>
              <a:rPr lang="en-US" sz="2800" b="1" i="1" dirty="0" smtClean="0">
                <a:solidFill>
                  <a:srgbClr val="7030A0"/>
                </a:solidFill>
              </a:rPr>
              <a:t>in </a:t>
            </a:r>
            <a:r>
              <a:rPr lang="en-US" sz="2800" b="1" i="1" dirty="0" err="1" smtClean="0">
                <a:solidFill>
                  <a:srgbClr val="7030A0"/>
                </a:solidFill>
              </a:rPr>
              <a:t>silico</a:t>
            </a:r>
            <a:r>
              <a:rPr lang="en-US" sz="2800" b="1" i="1" dirty="0" smtClean="0">
                <a:solidFill>
                  <a:srgbClr val="7030A0"/>
                </a:solidFill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</a:rPr>
              <a:t>look-up</a:t>
            </a:r>
            <a:endParaRPr lang="fr-FR" sz="2800" b="1" dirty="0">
              <a:solidFill>
                <a:srgbClr val="7030A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28600" y="4086585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2400" dirty="0" smtClean="0"/>
              <a:t>All 48 variants from the 6 loci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2400" dirty="0" smtClean="0"/>
              <a:t>If required additional variants for 1000G SNPs not in </a:t>
            </a:r>
            <a:r>
              <a:rPr lang="en-US" sz="2400" dirty="0" err="1" smtClean="0"/>
              <a:t>HapMap</a:t>
            </a:r>
            <a:endParaRPr lang="en-US" sz="2400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762000" y="495300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7030A0"/>
                </a:solidFill>
              </a:rPr>
              <a:t>For</a:t>
            </a:r>
            <a:r>
              <a:rPr lang="en-US" sz="2800" b="1" i="1" dirty="0" smtClean="0">
                <a:solidFill>
                  <a:srgbClr val="7030A0"/>
                </a:solidFill>
              </a:rPr>
              <a:t> de novo </a:t>
            </a:r>
            <a:r>
              <a:rPr lang="en-US" sz="2800" b="1" dirty="0" smtClean="0">
                <a:solidFill>
                  <a:srgbClr val="7030A0"/>
                </a:solidFill>
              </a:rPr>
              <a:t>genotyping</a:t>
            </a:r>
            <a:endParaRPr lang="fr-FR" sz="2800" b="1" dirty="0">
              <a:solidFill>
                <a:srgbClr val="7030A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28600" y="5493603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2400" dirty="0" smtClean="0"/>
              <a:t>The index SNP (lowest P-value) from each of the 6 loci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2400" dirty="0" smtClean="0"/>
              <a:t>If funds available one additional SNP from each loci (log10(BF) &gt; 4.5 &amp; mean </a:t>
            </a:r>
            <a:r>
              <a:rPr lang="en-US" sz="2400" dirty="0" err="1" smtClean="0"/>
              <a:t>rsq</a:t>
            </a:r>
            <a:r>
              <a:rPr lang="en-US" sz="2400" dirty="0" smtClean="0"/>
              <a:t> &gt; 0.80 )</a:t>
            </a:r>
          </a:p>
        </p:txBody>
      </p:sp>
    </p:spTree>
    <p:extLst>
      <p:ext uri="{BB962C8B-B14F-4D97-AF65-F5344CB8AC3E}">
        <p14:creationId xmlns:p14="http://schemas.microsoft.com/office/powerpoint/2010/main" xmlns="" val="271000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9782578"/>
              </p:ext>
            </p:extLst>
          </p:nvPr>
        </p:nvGraphicFramePr>
        <p:xfrm>
          <a:off x="91415" y="1295400"/>
          <a:ext cx="8920363" cy="48819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2012"/>
                <a:gridCol w="1037908"/>
                <a:gridCol w="447065"/>
                <a:gridCol w="457200"/>
                <a:gridCol w="457200"/>
                <a:gridCol w="898525"/>
                <a:gridCol w="1221916"/>
                <a:gridCol w="793750"/>
                <a:gridCol w="898525"/>
                <a:gridCol w="1052512"/>
                <a:gridCol w="793750"/>
              </a:tblGrid>
              <a:tr h="578741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Locus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Index</a:t>
                      </a:r>
                    </a:p>
                    <a:p>
                      <a:pPr algn="ctr" fontAlgn="b"/>
                      <a:r>
                        <a:rPr lang="en-US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SNP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Chr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MAF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RA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BI</a:t>
                      </a:r>
                      <a:endParaRPr lang="en-US" sz="2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SSBI</a:t>
                      </a:r>
                      <a:endParaRPr lang="en-US" sz="2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14743">
                <a:tc v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Log10(BF)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OR (95% CI)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P-value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Log10(BF)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OR (95% CI)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P-value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</a:tr>
              <a:tr h="6147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i="1" u="none" strike="noStrike" dirty="0">
                          <a:effectLst/>
                        </a:rPr>
                        <a:t>FBN2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rs39938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0.21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6.52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1.21</a:t>
                      </a:r>
                    </a:p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(1.13-1.30</a:t>
                      </a:r>
                      <a:r>
                        <a:rPr lang="en-US" sz="1600" u="none" strike="noStrike" dirty="0">
                          <a:effectLst/>
                        </a:rPr>
                        <a:t>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1.77E-08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4.28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1.23</a:t>
                      </a:r>
                    </a:p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(1.13-1.34</a:t>
                      </a:r>
                      <a:r>
                        <a:rPr lang="en-US" sz="1600" u="none" strike="noStrike" dirty="0">
                          <a:effectLst/>
                        </a:rPr>
                        <a:t>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3.93E-06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147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i="1" u="none" strike="noStrike" dirty="0">
                          <a:effectLst/>
                        </a:rPr>
                        <a:t>PLEKHG1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rs9371194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0.46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3.10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1.12</a:t>
                      </a:r>
                    </a:p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(1.06-1.18</a:t>
                      </a:r>
                      <a:r>
                        <a:rPr lang="en-US" sz="1600" u="none" strike="noStrike" dirty="0">
                          <a:effectLst/>
                        </a:rPr>
                        <a:t>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5.94E-05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4.54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1.19</a:t>
                      </a:r>
                    </a:p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(1.11-1.28</a:t>
                      </a:r>
                      <a:r>
                        <a:rPr lang="en-US" sz="1600" u="none" strike="noStrike" dirty="0">
                          <a:effectLst/>
                        </a:rPr>
                        <a:t>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1.90E-06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147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i="1" u="none" strike="noStrike" dirty="0">
                          <a:effectLst/>
                        </a:rPr>
                        <a:t>FRMD1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rs75889566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0.08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C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1.99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1.22</a:t>
                      </a:r>
                    </a:p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(1.09-1.38</a:t>
                      </a:r>
                      <a:r>
                        <a:rPr lang="en-US" sz="1600" u="none" strike="noStrike" dirty="0">
                          <a:effectLst/>
                        </a:rPr>
                        <a:t>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7.71E-04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4.63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1.54</a:t>
                      </a:r>
                    </a:p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(1.29-1.83</a:t>
                      </a:r>
                      <a:r>
                        <a:rPr lang="en-US" sz="1600" u="none" strike="noStrike" dirty="0">
                          <a:effectLst/>
                        </a:rPr>
                        <a:t>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1.82E-06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147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i="1" u="none" strike="noStrike" dirty="0">
                          <a:effectLst/>
                        </a:rPr>
                        <a:t>GRK6P1</a:t>
                      </a:r>
                      <a:r>
                        <a:rPr lang="en-US" sz="1600" i="1" u="none" strike="noStrike" dirty="0" smtClean="0">
                          <a:effectLst/>
                        </a:rPr>
                        <a:t>/</a:t>
                      </a:r>
                    </a:p>
                    <a:p>
                      <a:pPr algn="ctr" fontAlgn="b"/>
                      <a:r>
                        <a:rPr lang="en-US" sz="1600" i="1" u="none" strike="noStrike" dirty="0" smtClean="0">
                          <a:effectLst/>
                        </a:rPr>
                        <a:t>ZDHHC20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rs12583648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0.33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C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7.00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1.21</a:t>
                      </a:r>
                    </a:p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(1.13-1.29</a:t>
                      </a:r>
                      <a:r>
                        <a:rPr lang="en-US" sz="1600" u="none" strike="noStrike" dirty="0">
                          <a:effectLst/>
                        </a:rPr>
                        <a:t>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5.82E-09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3.07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1.20</a:t>
                      </a:r>
                    </a:p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(1.10-1.30</a:t>
                      </a:r>
                      <a:r>
                        <a:rPr lang="en-US" sz="1600" u="none" strike="noStrike" dirty="0">
                          <a:effectLst/>
                        </a:rPr>
                        <a:t>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2.95E-05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147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i="1" u="none" strike="noStrike" dirty="0">
                          <a:effectLst/>
                        </a:rPr>
                        <a:t>SV2B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rs74587705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0.03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5.25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1.85</a:t>
                      </a:r>
                    </a:p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(1.46-2.34</a:t>
                      </a:r>
                      <a:r>
                        <a:rPr lang="en-US" sz="1600" u="none" strike="noStrike" dirty="0">
                          <a:effectLst/>
                        </a:rPr>
                        <a:t>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3.36E-07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--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--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--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147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i="1" u="none" strike="noStrike" dirty="0">
                          <a:effectLst/>
                        </a:rPr>
                        <a:t>CALB2</a:t>
                      </a:r>
                      <a:r>
                        <a:rPr lang="en-US" sz="1600" i="1" u="none" strike="noStrike" dirty="0" smtClean="0">
                          <a:effectLst/>
                        </a:rPr>
                        <a:t>/</a:t>
                      </a:r>
                    </a:p>
                    <a:p>
                      <a:pPr algn="ctr" fontAlgn="b"/>
                      <a:r>
                        <a:rPr lang="en-US" sz="1600" i="1" u="none" strike="noStrike" dirty="0" smtClean="0">
                          <a:effectLst/>
                        </a:rPr>
                        <a:t>ZNF23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rs12373108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0.17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4.90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1.21</a:t>
                      </a:r>
                    </a:p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(1.12-1.31</a:t>
                      </a:r>
                      <a:r>
                        <a:rPr lang="en-US" sz="1600" u="none" strike="noStrike" dirty="0">
                          <a:effectLst/>
                        </a:rPr>
                        <a:t>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5.02E-07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3.61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1.23</a:t>
                      </a:r>
                    </a:p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(1.12-1.36</a:t>
                      </a:r>
                      <a:r>
                        <a:rPr lang="en-US" sz="1600" u="none" strike="noStrike" dirty="0">
                          <a:effectLst/>
                        </a:rPr>
                        <a:t>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1.40E-05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9E6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990600"/>
            <a:ext cx="9144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1"/>
          <p:cNvSpPr txBox="1">
            <a:spLocks/>
          </p:cNvSpPr>
          <p:nvPr/>
        </p:nvSpPr>
        <p:spPr>
          <a:xfrm>
            <a:off x="152400" y="152400"/>
            <a:ext cx="8915400" cy="73609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600" b="1" dirty="0" smtClean="0">
                <a:solidFill>
                  <a:schemeClr val="bg1"/>
                </a:solidFill>
              </a:rPr>
              <a:t>6 loci for replication (BI &amp; SSBI GWAS)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478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50727253"/>
              </p:ext>
            </p:extLst>
          </p:nvPr>
        </p:nvGraphicFramePr>
        <p:xfrm>
          <a:off x="91415" y="1295401"/>
          <a:ext cx="8900184" cy="44449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7036"/>
                <a:gridCol w="1296808"/>
                <a:gridCol w="558583"/>
                <a:gridCol w="571246"/>
                <a:gridCol w="571246"/>
                <a:gridCol w="1526716"/>
                <a:gridCol w="991747"/>
                <a:gridCol w="1315055"/>
                <a:gridCol w="991747"/>
              </a:tblGrid>
              <a:tr h="715659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Locus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Index</a:t>
                      </a:r>
                    </a:p>
                    <a:p>
                      <a:pPr algn="ctr" fontAlgn="b"/>
                      <a:r>
                        <a:rPr lang="en-US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SNP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Chr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MAF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RA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SSBI</a:t>
                      </a:r>
                    </a:p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(No EXT-WMH)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SSBI</a:t>
                      </a:r>
                    </a:p>
                    <a:p>
                      <a:pPr algn="ctr" fontAlgn="b"/>
                      <a:r>
                        <a:rPr lang="en-US" sz="24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(With EXT-WMH)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29134">
                <a:tc v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OR (95% CI)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P-value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OR (95% CI)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P-value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</a:tr>
              <a:tr h="5291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i="1" u="none" strike="noStrike" dirty="0">
                          <a:effectLst/>
                        </a:rPr>
                        <a:t>FBN2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rs39938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0.21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1.18</a:t>
                      </a:r>
                    </a:p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(1.01-1.36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1.14</a:t>
                      </a:r>
                    </a:p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(0.97-1.35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291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i="1" u="none" strike="noStrike" dirty="0">
                          <a:effectLst/>
                        </a:rPr>
                        <a:t>PLEKHG1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rs9371194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0.46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1.12</a:t>
                      </a:r>
                    </a:p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(0.99-1.27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1.23 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1.08-1.4)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0.001</a:t>
                      </a:r>
                    </a:p>
                  </a:txBody>
                  <a:tcPr marL="9525" marR="9525" marT="9525" marB="0" anchor="ctr"/>
                </a:tc>
              </a:tr>
              <a:tr h="5291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i="1" u="none" strike="noStrike" dirty="0">
                          <a:effectLst/>
                        </a:rPr>
                        <a:t>FRMD1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rs75889566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0.08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C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0.75</a:t>
                      </a:r>
                    </a:p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(0.55-1.01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0.54</a:t>
                      </a:r>
                    </a:p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(0.37-0.79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0.001</a:t>
                      </a:r>
                    </a:p>
                  </a:txBody>
                  <a:tcPr marL="9525" marR="9525" marT="9525" marB="0" anchor="ctr"/>
                </a:tc>
              </a:tr>
              <a:tr h="5291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i="1" u="none" strike="noStrike" dirty="0">
                          <a:effectLst/>
                        </a:rPr>
                        <a:t>GRK6P1</a:t>
                      </a:r>
                      <a:r>
                        <a:rPr lang="en-US" sz="1600" i="1" u="none" strike="noStrike" dirty="0" smtClean="0">
                          <a:effectLst/>
                        </a:rPr>
                        <a:t>/</a:t>
                      </a:r>
                    </a:p>
                    <a:p>
                      <a:pPr algn="ctr" fontAlgn="b"/>
                      <a:r>
                        <a:rPr lang="en-US" sz="1600" i="1" u="none" strike="noStrike" dirty="0" smtClean="0">
                          <a:effectLst/>
                        </a:rPr>
                        <a:t>ZDHHC20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rs12583648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0.33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C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1.20</a:t>
                      </a:r>
                    </a:p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(1.04-1.41)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1.28</a:t>
                      </a:r>
                    </a:p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(1.09-1.5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0.002</a:t>
                      </a:r>
                    </a:p>
                  </a:txBody>
                  <a:tcPr marL="9525" marR="9525" marT="9525" marB="0" anchor="ctr"/>
                </a:tc>
              </a:tr>
              <a:tr h="5291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i="1" u="none" strike="noStrike" dirty="0">
                          <a:effectLst/>
                        </a:rPr>
                        <a:t>SV2B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rs74587705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0.03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291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i="1" u="none" strike="noStrike" dirty="0">
                          <a:effectLst/>
                        </a:rPr>
                        <a:t>CALB2</a:t>
                      </a:r>
                      <a:r>
                        <a:rPr lang="en-US" sz="1600" i="1" u="none" strike="noStrike" dirty="0" smtClean="0">
                          <a:effectLst/>
                        </a:rPr>
                        <a:t>/</a:t>
                      </a:r>
                    </a:p>
                    <a:p>
                      <a:pPr algn="ctr" fontAlgn="b"/>
                      <a:r>
                        <a:rPr lang="en-US" sz="1600" i="1" u="none" strike="noStrike" dirty="0" smtClean="0">
                          <a:effectLst/>
                        </a:rPr>
                        <a:t>ZNF23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rs12373108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0.17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1.34</a:t>
                      </a:r>
                    </a:p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(1.12-1.6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1.23</a:t>
                      </a:r>
                    </a:p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(1.01-1.49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9E6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" name="Rectangle 3"/>
          <p:cNvSpPr/>
          <p:nvPr/>
        </p:nvSpPr>
        <p:spPr>
          <a:xfrm>
            <a:off x="0" y="990600"/>
            <a:ext cx="9144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1"/>
          <p:cNvSpPr txBox="1">
            <a:spLocks/>
          </p:cNvSpPr>
          <p:nvPr/>
        </p:nvSpPr>
        <p:spPr>
          <a:xfrm>
            <a:off x="0" y="152400"/>
            <a:ext cx="9144000" cy="73609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600" b="1" dirty="0" smtClean="0">
                <a:solidFill>
                  <a:schemeClr val="bg1"/>
                </a:solidFill>
              </a:rPr>
              <a:t>6 loci for replication (SSBI stratified for WMH)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04800" y="6096000"/>
            <a:ext cx="883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SSBI with extensive WMH</a:t>
            </a:r>
            <a:r>
              <a:rPr lang="en-US" sz="1600" dirty="0" smtClean="0"/>
              <a:t>: People with SSBI and in the upper quartile of 5 year age specific WMH class</a:t>
            </a:r>
            <a:endParaRPr lang="en-US" sz="1600" dirty="0"/>
          </a:p>
          <a:p>
            <a:r>
              <a:rPr lang="en-US" sz="1600" dirty="0" smtClean="0"/>
              <a:t>SSBI no extensive </a:t>
            </a:r>
            <a:r>
              <a:rPr lang="en-US" sz="1600" dirty="0"/>
              <a:t>WMH: People with SSBI and in the </a:t>
            </a:r>
            <a:r>
              <a:rPr lang="en-US" sz="1600" dirty="0" smtClean="0"/>
              <a:t>lower 3 quartile </a:t>
            </a:r>
            <a:r>
              <a:rPr lang="en-US" sz="1600" dirty="0"/>
              <a:t>of age specific WMH class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xmlns="" val="314470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08088065"/>
              </p:ext>
            </p:extLst>
          </p:nvPr>
        </p:nvGraphicFramePr>
        <p:xfrm>
          <a:off x="91414" y="1295401"/>
          <a:ext cx="7413400" cy="4156573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051586"/>
                <a:gridCol w="1143000"/>
                <a:gridCol w="1242695"/>
                <a:gridCol w="1245426"/>
                <a:gridCol w="1138597"/>
                <a:gridCol w="1592096"/>
              </a:tblGrid>
              <a:tr h="6658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Locus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Index</a:t>
                      </a:r>
                    </a:p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SNP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 smtClean="0">
                          <a:effectLst/>
                        </a:rPr>
                        <a:t>eQTL</a:t>
                      </a:r>
                      <a:r>
                        <a:rPr lang="en-US" sz="1600" u="none" strike="noStrike" dirty="0" smtClean="0">
                          <a:effectLst/>
                        </a:rPr>
                        <a:t>/</a:t>
                      </a:r>
                      <a:r>
                        <a:rPr lang="en-US" sz="1600" u="none" strike="noStrike" dirty="0" err="1" smtClean="0">
                          <a:effectLst/>
                        </a:rPr>
                        <a:t>mQTL</a:t>
                      </a:r>
                      <a:endParaRPr lang="en-US" sz="1600" u="none" strike="noStrike" baseline="0" dirty="0" smtClean="0">
                        <a:effectLst/>
                      </a:endParaRPr>
                    </a:p>
                    <a:p>
                      <a:pPr algn="ctr" fontAlgn="b"/>
                      <a:r>
                        <a:rPr lang="en-US" sz="1600" u="none" strike="noStrike" baseline="0" dirty="0" smtClean="0">
                          <a:effectLst/>
                        </a:rPr>
                        <a:t>SNP</a:t>
                      </a:r>
                      <a:endParaRPr lang="en-US" sz="1600" b="1" i="0" u="none" strike="noStrike" dirty="0" smtClean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>
                          <a:effectLst/>
                        </a:rPr>
                        <a:t>Gene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>
                          <a:effectLst/>
                        </a:rPr>
                        <a:t>affected</a:t>
                      </a:r>
                      <a:endParaRPr lang="en-US" sz="1600" b="1" i="0" u="none" strike="noStrike" dirty="0" smtClean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 smtClean="0">
                          <a:effectLst/>
                        </a:rPr>
                        <a:t>eQTL</a:t>
                      </a:r>
                      <a:r>
                        <a:rPr lang="en-US" sz="1600" u="none" strike="noStrike" dirty="0" smtClean="0">
                          <a:effectLst/>
                        </a:rPr>
                        <a:t>/</a:t>
                      </a:r>
                      <a:r>
                        <a:rPr lang="en-US" sz="1600" u="none" strike="noStrike" dirty="0" err="1" smtClean="0">
                          <a:effectLst/>
                        </a:rPr>
                        <a:t>mQTL</a:t>
                      </a:r>
                      <a:endParaRPr lang="en-US" sz="1600" u="none" strike="noStrike" baseline="0" dirty="0" smtClean="0">
                        <a:effectLst/>
                      </a:endParaRPr>
                    </a:p>
                    <a:p>
                      <a:pPr algn="ctr" fontAlgn="b"/>
                      <a:r>
                        <a:rPr lang="en-US" sz="1600" u="none" strike="noStrike" baseline="0" dirty="0" smtClean="0">
                          <a:effectLst/>
                        </a:rPr>
                        <a:t>P-value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Tissue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86327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err="1" smtClean="0">
                          <a:solidFill>
                            <a:srgbClr val="7030A0"/>
                          </a:solidFill>
                          <a:effectLst/>
                          <a:latin typeface="Calibri"/>
                        </a:rPr>
                        <a:t>eQTL</a:t>
                      </a:r>
                      <a:endParaRPr lang="en-US" sz="2000" b="1" i="0" u="none" strike="noStrike" dirty="0">
                        <a:solidFill>
                          <a:srgbClr val="7030A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486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i="1" u="none" strike="noStrike" dirty="0">
                          <a:effectLst/>
                        </a:rPr>
                        <a:t>PLEKHG1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rs9371194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rs6557088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i="1" u="none" strike="noStrike" dirty="0" smtClean="0">
                          <a:effectLst/>
                        </a:rPr>
                        <a:t>AKAP12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2.12E-06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Average in 10 brain regions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486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i="1" u="none" strike="noStrike" dirty="0">
                          <a:effectLst/>
                        </a:rPr>
                        <a:t>PLEKHG1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rs9371194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</a:rPr>
                        <a:t>rs6557088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MTHFD1L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6.27E-07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Intralobular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white matter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429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i="1" u="none" strike="noStrike" dirty="0">
                          <a:effectLst/>
                        </a:rPr>
                        <a:t>FRMD1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rs75889566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rs7753203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FRMD1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3.15E-11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Adipose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86327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err="1" smtClean="0">
                          <a:solidFill>
                            <a:srgbClr val="7030A0"/>
                          </a:solidFill>
                          <a:effectLst/>
                          <a:latin typeface="Calibri"/>
                        </a:rPr>
                        <a:t>mQTL</a:t>
                      </a:r>
                      <a:endParaRPr lang="en-US" sz="2000" b="1" i="0" u="none" strike="noStrike" dirty="0">
                        <a:solidFill>
                          <a:srgbClr val="7030A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863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i="1" u="none" strike="noStrike" dirty="0">
                          <a:effectLst/>
                        </a:rPr>
                        <a:t>FRMD1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rs75889566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rs7753203 +2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1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FRMD1</a:t>
                      </a:r>
                      <a:endParaRPr lang="en-US" sz="16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2.57E-27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Adipose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486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i="1" u="none" strike="noStrike" dirty="0">
                          <a:effectLst/>
                        </a:rPr>
                        <a:t>GRK6P1</a:t>
                      </a:r>
                      <a:r>
                        <a:rPr lang="en-US" sz="1600" i="1" u="none" strike="noStrike" dirty="0" smtClean="0">
                          <a:effectLst/>
                        </a:rPr>
                        <a:t>/</a:t>
                      </a:r>
                    </a:p>
                    <a:p>
                      <a:pPr algn="ctr" fontAlgn="b"/>
                      <a:r>
                        <a:rPr lang="en-US" sz="1600" i="1" u="none" strike="noStrike" dirty="0" smtClean="0">
                          <a:effectLst/>
                        </a:rPr>
                        <a:t>ZDHHC20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rs12583648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rs9788333 +2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i="1" u="none" strike="noStrike" dirty="0" smtClean="0">
                          <a:effectLst/>
                        </a:rPr>
                        <a:t>GRK6P1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3.80E-35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Adipose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486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i="1" u="none" strike="noStrike" dirty="0">
                          <a:effectLst/>
                        </a:rPr>
                        <a:t>CALB2</a:t>
                      </a:r>
                      <a:r>
                        <a:rPr lang="en-US" sz="1600" i="1" u="none" strike="noStrike" dirty="0" smtClean="0">
                          <a:effectLst/>
                        </a:rPr>
                        <a:t>/</a:t>
                      </a:r>
                    </a:p>
                    <a:p>
                      <a:pPr algn="ctr" fontAlgn="b"/>
                      <a:r>
                        <a:rPr lang="en-US" sz="1600" i="1" u="none" strike="noStrike" dirty="0" smtClean="0">
                          <a:effectLst/>
                        </a:rPr>
                        <a:t>ZNF23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rs12373108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rs12597949+1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ZNF23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3.01E-05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Adipose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9E6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990600"/>
            <a:ext cx="9144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1"/>
          <p:cNvSpPr txBox="1">
            <a:spLocks/>
          </p:cNvSpPr>
          <p:nvPr/>
        </p:nvSpPr>
        <p:spPr>
          <a:xfrm>
            <a:off x="381000" y="152400"/>
            <a:ext cx="7848600" cy="73609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000" b="1" dirty="0" err="1" smtClean="0">
                <a:solidFill>
                  <a:schemeClr val="bg1"/>
                </a:solidFill>
              </a:rPr>
              <a:t>eQTL</a:t>
            </a:r>
            <a:r>
              <a:rPr lang="en-US" sz="4000" b="1" dirty="0" smtClean="0">
                <a:solidFill>
                  <a:schemeClr val="bg1"/>
                </a:solidFill>
              </a:rPr>
              <a:t> and </a:t>
            </a:r>
            <a:r>
              <a:rPr lang="en-US" sz="4000" b="1" dirty="0" err="1" smtClean="0">
                <a:solidFill>
                  <a:schemeClr val="bg1"/>
                </a:solidFill>
              </a:rPr>
              <a:t>mQTL</a:t>
            </a:r>
            <a:r>
              <a:rPr lang="en-US" sz="4000" b="1" dirty="0" smtClean="0">
                <a:solidFill>
                  <a:schemeClr val="bg1"/>
                </a:solidFill>
              </a:rPr>
              <a:t> analysis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838200" y="5562600"/>
            <a:ext cx="75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eQTL</a:t>
            </a:r>
            <a:r>
              <a:rPr lang="en-US" dirty="0" smtClean="0"/>
              <a:t> data: Andrew Johnson’s </a:t>
            </a:r>
            <a:r>
              <a:rPr lang="en-US" dirty="0"/>
              <a:t>lab (BMC Genomics, 2014)</a:t>
            </a:r>
            <a:endParaRPr lang="en-US" dirty="0" smtClean="0"/>
          </a:p>
          <a:p>
            <a:r>
              <a:rPr lang="en-US" dirty="0" err="1" smtClean="0"/>
              <a:t>mQTL</a:t>
            </a:r>
            <a:r>
              <a:rPr lang="en-US" dirty="0" smtClean="0"/>
              <a:t> data: </a:t>
            </a:r>
            <a:r>
              <a:rPr lang="en-US" dirty="0" err="1" smtClean="0"/>
              <a:t>GeneVar</a:t>
            </a:r>
            <a:r>
              <a:rPr lang="en-US" dirty="0" smtClean="0"/>
              <a:t> database (AJHG 2013)</a:t>
            </a:r>
          </a:p>
          <a:p>
            <a:endParaRPr lang="en-US" dirty="0"/>
          </a:p>
          <a:p>
            <a:r>
              <a:rPr lang="en-US" dirty="0" smtClean="0"/>
              <a:t>Index SNPs and  </a:t>
            </a:r>
            <a:r>
              <a:rPr lang="en-US" dirty="0" err="1" smtClean="0"/>
              <a:t>eQTL</a:t>
            </a:r>
            <a:r>
              <a:rPr lang="en-US" dirty="0" smtClean="0"/>
              <a:t> SNPs are in LD with r2&gt;0.70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9408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9E6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610599" y="0"/>
            <a:ext cx="533401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990600"/>
            <a:ext cx="9144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5150628" y="3383280"/>
            <a:ext cx="6858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 txBox="1">
            <a:spLocks/>
          </p:cNvSpPr>
          <p:nvPr/>
        </p:nvSpPr>
        <p:spPr>
          <a:xfrm>
            <a:off x="381000" y="152400"/>
            <a:ext cx="7848600" cy="73609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200" b="1" dirty="0" smtClean="0">
                <a:solidFill>
                  <a:schemeClr val="bg1"/>
                </a:solidFill>
              </a:rPr>
              <a:t>Studies participating in Replication stage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20698634"/>
              </p:ext>
            </p:extLst>
          </p:nvPr>
        </p:nvGraphicFramePr>
        <p:xfrm>
          <a:off x="304800" y="1310637"/>
          <a:ext cx="7620000" cy="4328163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462269"/>
                <a:gridCol w="932709"/>
                <a:gridCol w="1858932"/>
                <a:gridCol w="3366090"/>
              </a:tblGrid>
              <a:tr h="63609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 smtClean="0">
                          <a:effectLst/>
                        </a:rPr>
                        <a:t>STUDY</a:t>
                      </a:r>
                      <a:endParaRPr lang="en-US" sz="2400" b="0" i="0" u="none" strike="noStrike" dirty="0">
                        <a:solidFill>
                          <a:srgbClr val="7030A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smtClean="0">
                          <a:effectLst/>
                        </a:rPr>
                        <a:t>N-BI</a:t>
                      </a:r>
                      <a:endParaRPr lang="en-US" sz="2400" b="0" i="0" u="none" strike="noStrike" dirty="0">
                        <a:solidFill>
                          <a:srgbClr val="7030A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 smtClean="0">
                          <a:effectLst/>
                        </a:rPr>
                        <a:t>N-controls</a:t>
                      </a:r>
                      <a:endParaRPr lang="en-US" sz="2400" b="0" i="0" u="none" strike="noStrike" dirty="0">
                        <a:solidFill>
                          <a:srgbClr val="7030A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 smtClean="0">
                          <a:effectLst/>
                        </a:rPr>
                        <a:t>Method</a:t>
                      </a:r>
                      <a:endParaRPr lang="en-US" sz="2400" b="0" i="0" u="none" strike="noStrike" dirty="0">
                        <a:solidFill>
                          <a:srgbClr val="7030A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3609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EVA</a:t>
                      </a:r>
                      <a:endParaRPr lang="en-US" sz="2400" b="0" i="0" u="none" strike="noStrike" dirty="0">
                        <a:solidFill>
                          <a:srgbClr val="7030A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88</a:t>
                      </a:r>
                      <a:endParaRPr lang="en-US" sz="2400" b="0" i="0" u="none" strike="noStrike">
                        <a:solidFill>
                          <a:srgbClr val="7030A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558</a:t>
                      </a:r>
                      <a:endParaRPr lang="en-US" sz="2400" b="0" i="0" u="none" strike="noStrike">
                        <a:solidFill>
                          <a:srgbClr val="7030A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de novo genotyping</a:t>
                      </a:r>
                      <a:endParaRPr lang="en-US" sz="2400" b="0" i="0" u="none" strike="noStrike" dirty="0">
                        <a:solidFill>
                          <a:srgbClr val="7030A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3609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SMART</a:t>
                      </a:r>
                      <a:endParaRPr lang="en-US" sz="2400" b="0" i="0" u="none" strike="noStrike">
                        <a:solidFill>
                          <a:srgbClr val="7030A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332</a:t>
                      </a:r>
                      <a:endParaRPr lang="en-US" sz="2400" b="0" i="0" u="none" strike="noStrike" dirty="0">
                        <a:solidFill>
                          <a:srgbClr val="7030A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854</a:t>
                      </a:r>
                      <a:endParaRPr lang="en-US" sz="2400" b="0" i="0" u="none" strike="noStrike">
                        <a:solidFill>
                          <a:srgbClr val="7030A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de novo genotyping</a:t>
                      </a:r>
                      <a:endParaRPr lang="en-US" sz="2400" b="0" i="0" u="none" strike="noStrike">
                        <a:solidFill>
                          <a:srgbClr val="7030A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3609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AGES</a:t>
                      </a:r>
                      <a:endParaRPr lang="en-US" sz="2400" b="0" i="0" u="none" strike="noStrike">
                        <a:solidFill>
                          <a:srgbClr val="7030A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589</a:t>
                      </a:r>
                      <a:endParaRPr lang="en-US" sz="2400" b="0" i="0" u="none" strike="noStrike">
                        <a:solidFill>
                          <a:srgbClr val="7030A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1247</a:t>
                      </a:r>
                      <a:endParaRPr lang="en-US" sz="2400" b="0" i="0" u="none" strike="noStrike">
                        <a:solidFill>
                          <a:srgbClr val="7030A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de novo genotyping</a:t>
                      </a:r>
                      <a:endParaRPr lang="en-US" sz="2400" b="0" i="0" u="none" strike="noStrike">
                        <a:solidFill>
                          <a:srgbClr val="7030A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3609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OATS</a:t>
                      </a:r>
                      <a:endParaRPr lang="en-US" sz="2400" b="0" i="0" u="none" strike="noStrike">
                        <a:solidFill>
                          <a:srgbClr val="7030A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60</a:t>
                      </a:r>
                      <a:endParaRPr lang="en-US" sz="2400" b="0" i="0" u="none" strike="noStrike">
                        <a:solidFill>
                          <a:srgbClr val="7030A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213</a:t>
                      </a:r>
                      <a:endParaRPr lang="en-US" sz="2400" b="0" i="0" u="none" strike="noStrike">
                        <a:solidFill>
                          <a:srgbClr val="7030A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in silico replication</a:t>
                      </a:r>
                      <a:endParaRPr lang="en-US" sz="2400" b="0" i="0" u="none" strike="noStrike">
                        <a:solidFill>
                          <a:srgbClr val="7030A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3609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TASCOG</a:t>
                      </a:r>
                      <a:endParaRPr lang="en-US" sz="2400" b="0" i="0" u="none" strike="noStrike">
                        <a:solidFill>
                          <a:srgbClr val="7030A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65</a:t>
                      </a:r>
                      <a:endParaRPr lang="en-US" sz="2400" b="0" i="0" u="none" strike="noStrike">
                        <a:solidFill>
                          <a:srgbClr val="7030A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271</a:t>
                      </a:r>
                      <a:endParaRPr lang="en-US" sz="2400" b="0" i="0" u="none" strike="noStrike">
                        <a:solidFill>
                          <a:srgbClr val="7030A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in silico replication</a:t>
                      </a:r>
                      <a:endParaRPr lang="en-US" sz="2400" b="0" i="0" u="none" strike="noStrike">
                        <a:solidFill>
                          <a:srgbClr val="7030A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1160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TOTAL</a:t>
                      </a:r>
                      <a:endParaRPr lang="en-US" sz="2400" b="0" i="0" u="none" strike="noStrike">
                        <a:solidFill>
                          <a:srgbClr val="7030A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1134</a:t>
                      </a:r>
                      <a:endParaRPr lang="en-US" sz="2400" b="0" i="0" u="none" strike="noStrike" dirty="0">
                        <a:solidFill>
                          <a:srgbClr val="7030A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3143</a:t>
                      </a:r>
                      <a:endParaRPr lang="en-US" sz="2400" b="0" i="0" u="none" strike="noStrike">
                        <a:solidFill>
                          <a:srgbClr val="7030A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7030A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1981200" y="6172200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All studies have MRI defined BI and SSBI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9476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9E6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610599" y="0"/>
            <a:ext cx="533401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990600"/>
            <a:ext cx="9144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5150628" y="3383280"/>
            <a:ext cx="6858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 txBox="1">
            <a:spLocks/>
          </p:cNvSpPr>
          <p:nvPr/>
        </p:nvSpPr>
        <p:spPr>
          <a:xfrm>
            <a:off x="76200" y="178308"/>
            <a:ext cx="8534400" cy="73609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600" b="1" dirty="0" smtClean="0">
                <a:solidFill>
                  <a:schemeClr val="bg1"/>
                </a:solidFill>
              </a:rPr>
              <a:t>Validation/extension in related phenotypes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381000" y="1390581"/>
            <a:ext cx="8077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MRI confirmed small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vessel disease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stroke                          (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</a:rPr>
              <a:t>Hugh Markus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)</a:t>
            </a:r>
          </a:p>
          <a:p>
            <a:pPr marL="342900" indent="-342900"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Ischemic stroke and small vessel disease stroke (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</a:rPr>
              <a:t>METASTROKE 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consortium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)</a:t>
            </a:r>
          </a:p>
          <a:p>
            <a:pPr marL="342900" indent="-342900"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Small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vessel disease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stroke                                                     (</a:t>
            </a:r>
            <a:r>
              <a:rPr lang="en-US" sz="2400" b="1" dirty="0" err="1">
                <a:solidFill>
                  <a:schemeClr val="accent4">
                    <a:lumMod val="75000"/>
                  </a:schemeClr>
                </a:solidFill>
              </a:rPr>
              <a:t>SiGN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 consortium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)</a:t>
            </a:r>
          </a:p>
          <a:p>
            <a:pPr marL="342900" indent="-342900"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Pathologically confirmed brain infarcts                                 (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Alzheimer’s Disease Genetics 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</a:rPr>
              <a:t>Consortium-ADGC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)</a:t>
            </a:r>
          </a:p>
          <a:p>
            <a:pPr marL="342900" indent="-342900">
              <a:spcAft>
                <a:spcPts val="1200"/>
              </a:spcAft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Blood pressure GWAS                                                                   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(The International Consortium for Blood 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</a:rPr>
              <a:t>Pressure-ICBP)  </a:t>
            </a:r>
            <a:endParaRPr lang="en-US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491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smtClean="0"/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smtClean="0"/>
          </a:p>
        </p:txBody>
      </p:sp>
      <p:sp>
        <p:nvSpPr>
          <p:cNvPr id="38916" name="Rectangle 3"/>
          <p:cNvSpPr>
            <a:spLocks noChangeArrowheads="1"/>
          </p:cNvSpPr>
          <p:nvPr/>
        </p:nvSpPr>
        <p:spPr bwMode="auto">
          <a:xfrm>
            <a:off x="152400" y="228600"/>
            <a:ext cx="8991600" cy="784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1F497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AGES-Reykjavik: </a:t>
            </a:r>
            <a:r>
              <a:rPr lang="en-US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Lenore Launer, Albert V. Smith, Vilmundur Gudnason, Gudny Eiriksdottir, Tamara Harris</a:t>
            </a:r>
          </a:p>
          <a:p>
            <a:pPr>
              <a:buFontTx/>
              <a:buChar char="•"/>
            </a:pPr>
            <a:endParaRPr lang="en-US">
              <a:solidFill>
                <a:prstClr val="black"/>
              </a:solidFill>
              <a:cs typeface="Arial" charset="0"/>
            </a:endParaRPr>
          </a:p>
          <a:p>
            <a:r>
              <a:rPr lang="en-US">
                <a:solidFill>
                  <a:srgbClr val="1F497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Atherosclerosis Risk in Communities Study:</a:t>
            </a:r>
            <a:r>
              <a:rPr lang="en-US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Thomas Mosley, Myriam Fornage, Eric Boerwinkle, Jan Bressler</a:t>
            </a:r>
          </a:p>
          <a:p>
            <a:pPr>
              <a:buFontTx/>
              <a:buChar char="•"/>
            </a:pPr>
            <a:endParaRPr lang="en-US">
              <a:solidFill>
                <a:prstClr val="black"/>
              </a:solidFill>
              <a:cs typeface="Arial" charset="0"/>
            </a:endParaRPr>
          </a:p>
          <a:p>
            <a:r>
              <a:rPr lang="en-US">
                <a:solidFill>
                  <a:srgbClr val="1F497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Austrian Study of Stroke Prevention: </a:t>
            </a:r>
            <a:r>
              <a:rPr lang="en-US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Reinhold Schmidt, Helena Schmidt, Katja-Elisabeth Petrovic, Franz Fazekas, Margherita Cavalieri</a:t>
            </a:r>
          </a:p>
          <a:p>
            <a:pPr>
              <a:buFontTx/>
              <a:buChar char="•"/>
            </a:pPr>
            <a:endParaRPr lang="en-US">
              <a:solidFill>
                <a:prstClr val="black"/>
              </a:solidFill>
              <a:cs typeface="Arial" charset="0"/>
            </a:endParaRPr>
          </a:p>
          <a:p>
            <a:r>
              <a:rPr lang="en-US">
                <a:solidFill>
                  <a:srgbClr val="1F497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Cardiovascular Health Study</a:t>
            </a:r>
            <a:r>
              <a:rPr lang="en-US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Josh Bis, Will Longstreth, Annette Fitzpatrick, Oscar Lopez, Bruce Psaty, Thomas Lumley, Kenneth Rice, Lewis Kuller, James Becker, Nicole Glazer, Jerome Rotter, Erin Wallace</a:t>
            </a:r>
          </a:p>
          <a:p>
            <a:pPr>
              <a:buFontTx/>
              <a:buChar char="•"/>
            </a:pPr>
            <a:endParaRPr lang="en-US">
              <a:solidFill>
                <a:prstClr val="black"/>
              </a:solidFill>
              <a:cs typeface="Arial" charset="0"/>
            </a:endParaRPr>
          </a:p>
          <a:p>
            <a:r>
              <a:rPr lang="nl-NL">
                <a:solidFill>
                  <a:srgbClr val="1F497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ERF: </a:t>
            </a:r>
            <a:r>
              <a:rPr lang="nl-NL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Cornelia van Duijn, Maaike Schuur, Carla Ibrahim-</a:t>
            </a:r>
          </a:p>
          <a:p>
            <a:pPr>
              <a:buFontTx/>
              <a:buChar char="•"/>
            </a:pPr>
            <a:endParaRPr lang="en-US">
              <a:solidFill>
                <a:prstClr val="black"/>
              </a:solidFill>
              <a:cs typeface="Arial" charset="0"/>
            </a:endParaRPr>
          </a:p>
          <a:p>
            <a:r>
              <a:rPr lang="nl-NL">
                <a:solidFill>
                  <a:srgbClr val="1F497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Framingham Heart Study: </a:t>
            </a:r>
            <a:r>
              <a:rPr lang="nl-NL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Philip Wolf, Anita L. DeStefano, Stephanie Debette, Qiong Yang, Charles DeCarli, Larry Atwood, Alexa Beiser, Rhoda Au, Yi-Chen Hsieh</a:t>
            </a:r>
          </a:p>
          <a:p>
            <a:pPr>
              <a:buFontTx/>
              <a:buChar char="•"/>
            </a:pPr>
            <a:endParaRPr lang="en-US">
              <a:solidFill>
                <a:prstClr val="black"/>
              </a:solidFill>
              <a:cs typeface="Arial" charset="0"/>
            </a:endParaRPr>
          </a:p>
          <a:p>
            <a:r>
              <a:rPr lang="en-US">
                <a:solidFill>
                  <a:srgbClr val="1F497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Rotterdam Study: </a:t>
            </a:r>
            <a:r>
              <a:rPr lang="en-US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Monique Breteler, Cornelia van Duijn, M. Arfan Ikram, Ben </a:t>
            </a:r>
            <a:r>
              <a:rPr lang="en-US">
                <a:solidFill>
                  <a:prstClr val="black"/>
                </a:solidFill>
                <a:cs typeface="Arial" charset="0"/>
              </a:rPr>
              <a:t>Verhaaren, Aad Van der Lugt</a:t>
            </a:r>
          </a:p>
          <a:p>
            <a:endParaRPr lang="en-US">
              <a:solidFill>
                <a:prstClr val="black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en-US">
                <a:solidFill>
                  <a:srgbClr val="1F497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Collaborating Studies: </a:t>
            </a:r>
            <a:r>
              <a:rPr lang="en-US">
                <a:solidFill>
                  <a:prstClr val="black"/>
                </a:solidFill>
                <a:cs typeface="Arial" charset="0"/>
              </a:rPr>
              <a:t>EUROSPAN, LBC, Health ABC, 3C study, ROS/MAP, WHICAP</a:t>
            </a:r>
          </a:p>
          <a:p>
            <a:r>
              <a:rPr lang="en-US">
                <a:solidFill>
                  <a:prstClr val="black"/>
                </a:solidFill>
                <a:cs typeface="Arial" charset="0"/>
              </a:rPr>
              <a:t>TASCOG, Group Health, EADI, GERAD, ADGC, ISGC and METASTROKE</a:t>
            </a:r>
          </a:p>
          <a:p>
            <a:r>
              <a:rPr lang="en-US">
                <a:solidFill>
                  <a:prstClr val="black"/>
                </a:solidFill>
                <a:cs typeface="Arial" charset="0"/>
              </a:rPr>
              <a:t>Fundació  ACE, PROSPER, Generation Scotland,  AAA, GEMS, GENOA </a:t>
            </a:r>
          </a:p>
          <a:p>
            <a:endParaRPr lang="en-US">
              <a:solidFill>
                <a:prstClr val="black"/>
              </a:solidFill>
              <a:cs typeface="Arial" charset="0"/>
            </a:endParaRPr>
          </a:p>
          <a:p>
            <a:r>
              <a:rPr lang="en-US">
                <a:solidFill>
                  <a:prstClr val="black"/>
                </a:solidFill>
                <a:cs typeface="Arial" charset="0"/>
              </a:rPr>
              <a:t> </a:t>
            </a:r>
          </a:p>
          <a:p>
            <a:pPr>
              <a:buFontTx/>
              <a:buChar char="•"/>
            </a:pPr>
            <a:endParaRPr lang="en-US" sz="360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733800" y="29028"/>
            <a:ext cx="982216" cy="1124744"/>
          </a:xfrm>
          <a:prstGeom prst="rect">
            <a:avLst/>
          </a:prstGeom>
          <a:noFill/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 bwMode="auto">
          <a:xfrm>
            <a:off x="35496" y="6063679"/>
            <a:ext cx="59046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err="1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ＭＳ Ｐゴシック"/>
                <a:cs typeface="ＭＳ Ｐゴシック"/>
              </a:rPr>
              <a:t>Neuro</a:t>
            </a:r>
            <a:r>
              <a:rPr lang="en-US" sz="3200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ＭＳ Ｐゴシック"/>
                <a:cs typeface="ＭＳ Ｐゴシック"/>
              </a:rPr>
              <a:t>-CHARGE Working Group</a:t>
            </a:r>
            <a:endParaRPr lang="fr-FR" sz="3200" b="1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446856" y="908720"/>
            <a:ext cx="8229600" cy="9286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fr-FR" sz="3600" b="1" dirty="0" smtClean="0">
                <a:solidFill>
                  <a:srgbClr val="0000FF"/>
                </a:solidFill>
                <a:latin typeface="Calibri" pitchFamily="34" charset="0"/>
                <a:ea typeface="+mj-ea"/>
                <a:cs typeface="+mj-cs"/>
              </a:rPr>
              <a:t>Neuro-CHARGE group - stroke </a:t>
            </a:r>
            <a:endParaRPr lang="fr-FR" sz="3600" b="1" dirty="0">
              <a:solidFill>
                <a:srgbClr val="0000FF"/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26" name="Picture 3" descr="C:\Users\debette\Desktop\ht_111017_christophe_tzourio_120x156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336979" y="1133146"/>
            <a:ext cx="800100" cy="104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3"/>
          <p:cNvGrpSpPr/>
          <p:nvPr/>
        </p:nvGrpSpPr>
        <p:grpSpPr>
          <a:xfrm>
            <a:off x="-10995" y="-27384"/>
            <a:ext cx="9144000" cy="6858000"/>
            <a:chOff x="0" y="-27384"/>
            <a:chExt cx="9144000" cy="6858000"/>
          </a:xfrm>
        </p:grpSpPr>
        <p:grpSp>
          <p:nvGrpSpPr>
            <p:cNvPr id="3" name="Groupe 6"/>
            <p:cNvGrpSpPr/>
            <p:nvPr/>
          </p:nvGrpSpPr>
          <p:grpSpPr>
            <a:xfrm>
              <a:off x="0" y="-27384"/>
              <a:ext cx="9144000" cy="6858000"/>
              <a:chOff x="0" y="-27384"/>
              <a:chExt cx="9144000" cy="6858000"/>
            </a:xfrm>
          </p:grpSpPr>
          <p:grpSp>
            <p:nvGrpSpPr>
              <p:cNvPr id="4" name="Group 19"/>
              <p:cNvGrpSpPr>
                <a:grpSpLocks/>
              </p:cNvGrpSpPr>
              <p:nvPr/>
            </p:nvGrpSpPr>
            <p:grpSpPr bwMode="auto">
              <a:xfrm>
                <a:off x="0" y="-27384"/>
                <a:ext cx="9144000" cy="6858000"/>
                <a:chOff x="0" y="-791006"/>
                <a:chExt cx="9144000" cy="6858386"/>
              </a:xfrm>
            </p:grpSpPr>
            <p:grpSp>
              <p:nvGrpSpPr>
                <p:cNvPr id="5" name="Group 20"/>
                <p:cNvGrpSpPr>
                  <a:grpSpLocks/>
                </p:cNvGrpSpPr>
                <p:nvPr/>
              </p:nvGrpSpPr>
              <p:grpSpPr bwMode="auto">
                <a:xfrm>
                  <a:off x="0" y="-765756"/>
                  <a:ext cx="9144000" cy="6833136"/>
                  <a:chOff x="0" y="-3756"/>
                  <a:chExt cx="9144000" cy="6833136"/>
                </a:xfrm>
              </p:grpSpPr>
              <p:pic>
                <p:nvPicPr>
                  <p:cNvPr id="38920" name="Picture 2" descr="E:\IMG_2136_edited.JPG"/>
                  <p:cNvPicPr>
                    <a:picLocks noChangeAspect="1" noChangeArrowheads="1"/>
                  </p:cNvPicPr>
                  <p:nvPr/>
                </p:nvPicPr>
                <p:blipFill>
                  <a:blip r:embed="rId5" cstate="email">
                    <a:extLst>
                      <a:ext uri="{28A0092B-C50C-407E-A947-70E740481C1C}">
                        <a14:useLocalDpi xmlns:a14="http://schemas.microsoft.com/office/drawing/2010/main" xmlns="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762000"/>
                    <a:ext cx="9144000" cy="60673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38921" name="Picture 4"/>
                  <p:cNvPicPr>
                    <a:picLocks noChangeAspect="1" noChangeArrowheads="1"/>
                  </p:cNvPicPr>
                  <p:nvPr/>
                </p:nvPicPr>
                <p:blipFill>
                  <a:blip r:embed="rId6" cstate="email">
                    <a:extLst>
                      <a:ext uri="{28A0092B-C50C-407E-A947-70E740481C1C}">
                        <a14:useLocalDpi xmlns:a14="http://schemas.microsoft.com/office/drawing/2010/main" xmlns="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019698" y="0"/>
                    <a:ext cx="867553" cy="114300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38932" name="Picture 1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7" cstate="email">
                    <a:extLst>
                      <a:ext uri="{28A0092B-C50C-407E-A947-70E740481C1C}">
                        <a14:useLocalDpi xmlns:a14="http://schemas.microsoft.com/office/drawing/2010/main" xmlns=""/>
                      </a:ext>
                    </a:extLst>
                  </a:blip>
                  <a:srcRect l="12246" r="18270"/>
                  <a:stretch/>
                </p:blipFill>
                <p:spPr bwMode="auto">
                  <a:xfrm>
                    <a:off x="5201405" y="0"/>
                    <a:ext cx="807523" cy="1143000"/>
                  </a:xfrm>
                  <a:prstGeom prst="rect">
                    <a:avLst/>
                  </a:prstGeom>
                  <a:noFill/>
                  <a:ln w="25400">
                    <a:noFill/>
                    <a:miter lim="800000"/>
                    <a:headEnd/>
                    <a:tailEnd/>
                  </a:ln>
                </p:spPr>
              </p:pic>
              <p:grpSp>
                <p:nvGrpSpPr>
                  <p:cNvPr id="6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0" y="-3756"/>
                    <a:ext cx="5201796" cy="1146756"/>
                    <a:chOff x="0" y="-3756"/>
                    <a:chExt cx="5201796" cy="1146756"/>
                  </a:xfrm>
                </p:grpSpPr>
                <p:pic>
                  <p:nvPicPr>
                    <p:cNvPr id="38925" name="Picture 2"/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8" cstate="email">
                      <a:extLst>
                        <a:ext uri="{28A0092B-C50C-407E-A947-70E740481C1C}">
                          <a14:useLocalDpi xmlns:a14="http://schemas.microsoft.com/office/drawing/2010/main" xmlns=""/>
                        </a:ext>
                      </a:extLst>
                    </a:blip>
                    <a:srcRect b="14087"/>
                    <a:stretch/>
                  </p:blipFill>
                  <p:spPr bwMode="auto">
                    <a:xfrm>
                      <a:off x="2679150" y="-1"/>
                      <a:ext cx="913924" cy="1080656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38926" name="Picture 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" cstate="email">
                      <a:extLst>
                        <a:ext uri="{28A0092B-C50C-407E-A947-70E740481C1C}">
                          <a14:useLocalDpi xmlns:a14="http://schemas.microsoft.com/office/drawing/2010/main" xmlns="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838200" cy="1119596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38928" name="Picture 5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" cstate="email">
                      <a:extLst>
                        <a:ext uri="{28A0092B-C50C-407E-A947-70E740481C1C}">
                          <a14:useLocalDpi xmlns:a14="http://schemas.microsoft.com/office/drawing/2010/main" xmlns="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355976" y="0"/>
                      <a:ext cx="845820" cy="114300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38924" name="Picture 1"/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11" cstate="email">
                      <a:extLst>
                        <a:ext uri="{28A0092B-C50C-407E-A947-70E740481C1C}">
                          <a14:useLocalDpi xmlns:a14="http://schemas.microsoft.com/office/drawing/2010/main" xmlns=""/>
                        </a:ext>
                      </a:extLst>
                    </a:blip>
                    <a:srcRect l="12869" r="11663"/>
                    <a:stretch/>
                  </p:blipFill>
                  <p:spPr bwMode="auto">
                    <a:xfrm>
                      <a:off x="3593074" y="-3756"/>
                      <a:ext cx="747695" cy="1105116"/>
                    </a:xfrm>
                    <a:prstGeom prst="rect">
                      <a:avLst/>
                    </a:prstGeom>
                    <a:noFill/>
                    <a:ln w="63500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38927" name="Picture 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2" cstate="email">
                      <a:extLst>
                        <a:ext uri="{28A0092B-C50C-407E-A947-70E740481C1C}">
                          <a14:useLocalDpi xmlns:a14="http://schemas.microsoft.com/office/drawing/2010/main" xmlns="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846455" y="0"/>
                      <a:ext cx="993340" cy="1080655"/>
                    </a:xfrm>
                    <a:prstGeom prst="rect">
                      <a:avLst/>
                    </a:prstGeom>
                    <a:noFill/>
                    <a:ln w="63500">
                      <a:noFill/>
                      <a:miter lim="800000"/>
                      <a:headEnd/>
                      <a:tailEnd/>
                    </a:ln>
                  </p:spPr>
                </p:pic>
              </p:grpSp>
            </p:grpSp>
            <p:pic>
              <p:nvPicPr>
                <p:cNvPr id="38919" name="Picture 6"/>
                <p:cNvPicPr>
                  <a:picLocks noChangeAspect="1" noChangeArrowheads="1"/>
                </p:cNvPicPr>
                <p:nvPr/>
              </p:nvPicPr>
              <p:blipFill rotWithShape="1">
                <a:blip r:embed="rId13" cstate="email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 l="5240" r="8349"/>
                <a:stretch/>
              </p:blipFill>
              <p:spPr bwMode="auto">
                <a:xfrm>
                  <a:off x="6806056" y="-791006"/>
                  <a:ext cx="802033" cy="114860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2050" name="Picture 2" descr="C:\Users\debette\Desktop\868845.jpg"/>
              <p:cNvPicPr>
                <a:picLocks noChangeAspect="1" noChangeArrowheads="1"/>
              </p:cNvPicPr>
              <p:nvPr/>
            </p:nvPicPr>
            <p:blipFill rotWithShape="1">
              <a:blip r:embed="rId14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/>
            </p:blipFill>
            <p:spPr bwMode="auto">
              <a:xfrm>
                <a:off x="1836188" y="1190"/>
                <a:ext cx="960120" cy="10905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" y="5441947"/>
              <a:ext cx="838096" cy="13714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" name="Picture 2" descr="C:\Users\debette\AppData\Local\Microsoft\Windows\Temporary Internet Files\Content.IE5\FX6U23S4\short_g_photo-2 (1).JPG"/>
            <p:cNvPicPr>
              <a:picLocks noChangeAspect="1" noChangeArrowheads="1"/>
            </p:cNvPicPr>
            <p:nvPr/>
          </p:nvPicPr>
          <p:blipFill rotWithShape="1">
            <a:blip r:embed="rId1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838250" y="5474196"/>
              <a:ext cx="933450" cy="13391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\\lrb-nas01\users\4027171\Bureau\Prof222.jpg"/>
            <p:cNvPicPr>
              <a:picLocks noChangeAspect="1" noChangeArrowheads="1"/>
            </p:cNvPicPr>
            <p:nvPr/>
          </p:nvPicPr>
          <p:blipFill rotWithShape="1">
            <a:blip r:embed="rId1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7308304" y="5521561"/>
              <a:ext cx="875105" cy="1291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4" descr="C:\Users\debette\Desktop\displayItem.jpg"/>
            <p:cNvPicPr>
              <a:picLocks noChangeAspect="1" noChangeArrowheads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8224" y="5502736"/>
              <a:ext cx="711200" cy="1310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100" name="Picture 4" descr="\\lrb-nas01\users\4027171\Bureau\stella.gif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769020" y="5555332"/>
            <a:ext cx="879158" cy="1225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\\lrb-nas01\users\4027171\Bureau\Liu-Yongmei.jpg"/>
          <p:cNvPicPr>
            <a:picLocks noChangeAspect="1" noChangeArrowheads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17809" y="5556076"/>
            <a:ext cx="82296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\\lrb-nas01\users\4027171\Bureau\teumer.jpg"/>
          <p:cNvPicPr>
            <a:picLocks noChangeAspect="1" noChangeArrowheads="1"/>
          </p:cNvPicPr>
          <p:nvPr/>
        </p:nvPicPr>
        <p:blipFill rotWithShape="1">
          <a:blip r:embed="rId2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4247381" y="5778961"/>
            <a:ext cx="847725" cy="100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\\lrb-nas01\users\4027171\Bureau\Schmidt.jpg"/>
          <p:cNvPicPr>
            <a:picLocks noChangeAspect="1" noChangeArrowheads="1"/>
          </p:cNvPicPr>
          <p:nvPr/>
        </p:nvPicPr>
        <p:blipFill rotWithShape="1">
          <a:blip r:embed="rId2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5115668" y="5618371"/>
            <a:ext cx="752476" cy="119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 descr="C:\Users\debette\Desktop\ht_111017_christophe_tzourio_120x156.png"/>
          <p:cNvPicPr>
            <a:picLocks noChangeAspect="1" noChangeArrowheads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10500" y="5593432"/>
            <a:ext cx="914400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 descr="\\lrb-nas01\users\4027171\Bureau\chouraki.jpg"/>
          <p:cNvPicPr>
            <a:picLocks noChangeAspect="1" noChangeArrowheads="1"/>
          </p:cNvPicPr>
          <p:nvPr/>
        </p:nvPicPr>
        <p:blipFill rotWithShape="1">
          <a:blip r:embed="rId2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5868144" y="5651171"/>
            <a:ext cx="760424" cy="1152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\\lrb-nas01\users\4027171\Bureau\be,.bmp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628174" y="5598765"/>
            <a:ext cx="880110" cy="1177290"/>
          </a:xfrm>
          <a:prstGeom prst="rect">
            <a:avLst/>
          </a:prstGeom>
          <a:noFill/>
          <a:ln w="66675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itre 1"/>
          <p:cNvSpPr txBox="1">
            <a:spLocks/>
          </p:cNvSpPr>
          <p:nvPr/>
        </p:nvSpPr>
        <p:spPr>
          <a:xfrm>
            <a:off x="0" y="2497088"/>
            <a:ext cx="9144000" cy="1008112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normalizeH="0" baseline="0" noProof="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Neuro</a:t>
            </a:r>
            <a:r>
              <a:rPr kumimoji="0" lang="en-US" sz="3200" b="1" i="0" u="none" strike="noStrike" kern="1200" normalizeH="0" baseline="0" noProof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-CHARGE</a:t>
            </a:r>
            <a:r>
              <a:rPr kumimoji="0" lang="en-US" sz="3200" b="1" i="0" u="none" strike="noStrike" kern="1200" normalizeH="0" noProof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working group</a:t>
            </a:r>
            <a:endParaRPr kumimoji="0" lang="fr-FR" sz="3200" b="1" i="0" u="none" strike="noStrike" kern="1200" normalizeH="0" baseline="0" noProof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 rotWithShape="1">
          <a:blip r:embed="rId2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6482" r="7878"/>
          <a:stretch/>
        </p:blipFill>
        <p:spPr bwMode="auto">
          <a:xfrm>
            <a:off x="7596336" y="-3376"/>
            <a:ext cx="938210" cy="1066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 rotWithShape="1">
          <a:blip r:embed="rId2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5556" r="-1"/>
          <a:stretch/>
        </p:blipFill>
        <p:spPr bwMode="auto">
          <a:xfrm>
            <a:off x="8443356" y="1620"/>
            <a:ext cx="689656" cy="114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Rectangle 37"/>
          <p:cNvSpPr/>
          <p:nvPr/>
        </p:nvSpPr>
        <p:spPr>
          <a:xfrm>
            <a:off x="7620000" y="0"/>
            <a:ext cx="838200" cy="106680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/>
          <p:cNvSpPr/>
          <p:nvPr/>
        </p:nvSpPr>
        <p:spPr>
          <a:xfrm>
            <a:off x="5334000" y="1295400"/>
            <a:ext cx="838200" cy="106680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ZoneTexte 41"/>
          <p:cNvSpPr txBox="1"/>
          <p:nvPr/>
        </p:nvSpPr>
        <p:spPr>
          <a:xfrm>
            <a:off x="7010400" y="11430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fr-FR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Stéphanie </a:t>
            </a:r>
            <a:r>
              <a:rPr lang="en-US" b="1" dirty="0" err="1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Debette</a:t>
            </a:r>
            <a:endParaRPr lang="fr-FR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6211275" y="1467283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fr-FR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Will </a:t>
            </a:r>
            <a:r>
              <a:rPr lang="fr-FR" b="1" dirty="0" err="1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Longstreth</a:t>
            </a:r>
            <a:endParaRPr lang="fr-FR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874478" y="2362200"/>
            <a:ext cx="838200" cy="106680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ZoneTexte 44"/>
          <p:cNvSpPr txBox="1"/>
          <p:nvPr/>
        </p:nvSpPr>
        <p:spPr>
          <a:xfrm>
            <a:off x="7086600" y="3516868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fr-FR" b="1" dirty="0" err="1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Sudha</a:t>
            </a:r>
            <a:r>
              <a:rPr lang="fr-FR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fr-FR" b="1" dirty="0" err="1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Seshadri</a:t>
            </a:r>
            <a:endParaRPr lang="fr-FR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8153400" y="5562600"/>
            <a:ext cx="971500" cy="1250776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ZoneTexte 46"/>
          <p:cNvSpPr txBox="1"/>
          <p:nvPr/>
        </p:nvSpPr>
        <p:spPr>
          <a:xfrm>
            <a:off x="7086600" y="5040868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fr-FR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Christophe </a:t>
            </a:r>
            <a:r>
              <a:rPr lang="fr-FR" b="1" dirty="0" err="1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Tzourio</a:t>
            </a:r>
            <a:endParaRPr lang="fr-FR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9987311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819400" y="2057400"/>
            <a:ext cx="3810000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THANK YOU</a:t>
            </a:r>
            <a:endParaRPr lang="fr-FR" sz="6000" b="1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9E6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610599" y="0"/>
            <a:ext cx="533401" cy="1066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990600"/>
            <a:ext cx="9144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8046228" y="487680"/>
            <a:ext cx="10668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 txBox="1">
            <a:spLocks/>
          </p:cNvSpPr>
          <p:nvPr/>
        </p:nvSpPr>
        <p:spPr>
          <a:xfrm>
            <a:off x="381000" y="152400"/>
            <a:ext cx="7848600" cy="73609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000" b="1" dirty="0" smtClean="0">
                <a:solidFill>
                  <a:schemeClr val="bg1"/>
                </a:solidFill>
              </a:rPr>
              <a:t>Top 2 loci: BI </a:t>
            </a:r>
            <a:r>
              <a:rPr lang="en-US" sz="4000" b="1" dirty="0" err="1" smtClean="0">
                <a:solidFill>
                  <a:schemeClr val="bg1"/>
                </a:solidFill>
              </a:rPr>
              <a:t>vs</a:t>
            </a:r>
            <a:r>
              <a:rPr lang="en-US" sz="4000" b="1" dirty="0" smtClean="0">
                <a:solidFill>
                  <a:schemeClr val="bg1"/>
                </a:solidFill>
              </a:rPr>
              <a:t> SSBI and forest plots</a:t>
            </a:r>
            <a:endParaRPr lang="en-US" sz="4000" b="1" dirty="0">
              <a:solidFill>
                <a:schemeClr val="bg1"/>
              </a:solidFill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69150125"/>
              </p:ext>
            </p:extLst>
          </p:nvPr>
        </p:nvGraphicFramePr>
        <p:xfrm>
          <a:off x="1805421" y="1308052"/>
          <a:ext cx="5235314" cy="877553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1107506"/>
                <a:gridCol w="1392238"/>
                <a:gridCol w="576128"/>
                <a:gridCol w="717519"/>
                <a:gridCol w="745011"/>
                <a:gridCol w="696912"/>
              </a:tblGrid>
              <a:tr h="38418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 err="1">
                          <a:solidFill>
                            <a:schemeClr val="bg1"/>
                          </a:solidFill>
                        </a:rPr>
                        <a:t>MarkerName</a:t>
                      </a:r>
                      <a:endParaRPr lang="fr-FR" sz="14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5063" marR="5063" marT="5063" marB="0" anchor="ctr">
                    <a:solidFill>
                      <a:srgbClr val="9E6C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 smtClean="0">
                          <a:solidFill>
                            <a:schemeClr val="bg1"/>
                          </a:solidFill>
                        </a:rPr>
                        <a:t>Gene</a:t>
                      </a:r>
                      <a:endParaRPr lang="fr-FR" sz="14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5063" marR="5063" marT="506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E6C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solidFill>
                            <a:schemeClr val="bg1"/>
                          </a:solidFill>
                        </a:rPr>
                        <a:t>Odds Ratio</a:t>
                      </a:r>
                      <a:endParaRPr lang="fr-FR" sz="1400" u="none" strike="noStrike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5063" marR="5063" marT="50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E6C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 smtClean="0">
                          <a:solidFill>
                            <a:schemeClr val="bg1"/>
                          </a:solidFill>
                        </a:rPr>
                        <a:t>P</a:t>
                      </a:r>
                    </a:p>
                    <a:p>
                      <a:pPr algn="ctr" fontAlgn="b"/>
                      <a:r>
                        <a:rPr lang="fr-FR" sz="1400" u="none" strike="noStrike" dirty="0" smtClean="0">
                          <a:solidFill>
                            <a:schemeClr val="bg1"/>
                          </a:solidFill>
                        </a:rPr>
                        <a:t>(FE)-All</a:t>
                      </a:r>
                      <a:endParaRPr lang="fr-FR" sz="1400" b="0" i="0" u="none" strike="noStrike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5063" marR="5063" marT="506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E6C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solidFill>
                            <a:schemeClr val="bg1"/>
                          </a:solidFill>
                        </a:rPr>
                        <a:t>Odds Ratio</a:t>
                      </a:r>
                      <a:endParaRPr lang="fr-FR" sz="1400" u="none" strike="noStrike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5063" marR="5063" marT="50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E6C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 smtClean="0">
                          <a:solidFill>
                            <a:schemeClr val="bg1"/>
                          </a:solidFill>
                        </a:rPr>
                        <a:t>P</a:t>
                      </a:r>
                    </a:p>
                    <a:p>
                      <a:pPr algn="ctr" fontAlgn="b"/>
                      <a:r>
                        <a:rPr lang="fr-FR" sz="1400" u="none" strike="noStrike" dirty="0" smtClean="0">
                          <a:solidFill>
                            <a:schemeClr val="bg1"/>
                          </a:solidFill>
                        </a:rPr>
                        <a:t>(FE)-All</a:t>
                      </a:r>
                      <a:endParaRPr lang="fr-FR" sz="1400" b="0" i="0" u="none" strike="noStrike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5063" marR="5063" marT="506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E6CB4"/>
                    </a:solidFill>
                  </a:tcPr>
                </a:tc>
              </a:tr>
              <a:tr h="19831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/>
                        <a:t>rs12583648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 smtClean="0"/>
                        <a:t>GRK6P1/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ZDHHC20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5.82E-09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2.95E-05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9831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/>
                        <a:t>rs39938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/>
                        <a:t>FBN2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1.77E-08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3.93E-06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4800600" y="990600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BI                    SSBI</a:t>
            </a:r>
            <a:endParaRPr lang="en-US" sz="2000" dirty="0"/>
          </a:p>
        </p:txBody>
      </p:sp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68950087"/>
              </p:ext>
            </p:extLst>
          </p:nvPr>
        </p:nvGraphicFramePr>
        <p:xfrm>
          <a:off x="2133600" y="3387983"/>
          <a:ext cx="4473119" cy="955417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1027587"/>
                <a:gridCol w="588962"/>
                <a:gridCol w="677013"/>
                <a:gridCol w="696912"/>
                <a:gridCol w="746045"/>
                <a:gridCol w="736600"/>
              </a:tblGrid>
              <a:tr h="37542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 err="1">
                          <a:solidFill>
                            <a:schemeClr val="bg1"/>
                          </a:solidFill>
                        </a:rPr>
                        <a:t>MarkerName</a:t>
                      </a:r>
                      <a:endParaRPr lang="fr-FR" sz="14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5063" marR="5063" marT="5063" marB="0" anchor="ctr">
                    <a:solidFill>
                      <a:srgbClr val="9E6C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 smtClean="0">
                          <a:solidFill>
                            <a:schemeClr val="bg1"/>
                          </a:solidFill>
                        </a:rPr>
                        <a:t>Gene</a:t>
                      </a:r>
                      <a:endParaRPr lang="fr-FR" sz="1400" b="0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5063" marR="5063" marT="5063" marB="0" anchor="ctr">
                    <a:solidFill>
                      <a:srgbClr val="9E6C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solidFill>
                            <a:schemeClr val="bg1"/>
                          </a:solidFill>
                        </a:rPr>
                        <a:t>Odds Ratio</a:t>
                      </a:r>
                      <a:endParaRPr lang="fr-FR" sz="1400" u="none" strike="noStrike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5063" marR="5063" marT="5063" marB="0" anchor="ctr">
                    <a:solidFill>
                      <a:srgbClr val="9E6C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 smtClean="0">
                          <a:solidFill>
                            <a:schemeClr val="bg1"/>
                          </a:solidFill>
                        </a:rPr>
                        <a:t>P</a:t>
                      </a:r>
                    </a:p>
                    <a:p>
                      <a:pPr algn="ctr" fontAlgn="b"/>
                      <a:r>
                        <a:rPr lang="fr-FR" sz="1400" u="none" strike="noStrike" dirty="0" smtClean="0">
                          <a:solidFill>
                            <a:schemeClr val="bg1"/>
                          </a:solidFill>
                        </a:rPr>
                        <a:t>(FE)-All</a:t>
                      </a:r>
                      <a:endParaRPr lang="fr-FR" sz="1400" b="0" i="0" u="none" strike="noStrike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5063" marR="5063" marT="5063" marB="0" anchor="ctr">
                    <a:solidFill>
                      <a:srgbClr val="9E6C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solidFill>
                            <a:schemeClr val="bg1"/>
                          </a:solidFill>
                        </a:rPr>
                        <a:t>Odds Ratio</a:t>
                      </a:r>
                      <a:endParaRPr lang="fr-FR" sz="1400" u="none" strike="noStrike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5063" marR="5063" marT="5063" marB="0" anchor="ctr">
                    <a:solidFill>
                      <a:srgbClr val="9E6C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 smtClean="0">
                          <a:solidFill>
                            <a:schemeClr val="bg1"/>
                          </a:solidFill>
                        </a:rPr>
                        <a:t>P</a:t>
                      </a:r>
                    </a:p>
                    <a:p>
                      <a:pPr algn="ctr" fontAlgn="b"/>
                      <a:r>
                        <a:rPr lang="fr-FR" sz="1400" u="none" strike="noStrike" dirty="0" smtClean="0">
                          <a:solidFill>
                            <a:schemeClr val="bg1"/>
                          </a:solidFill>
                        </a:rPr>
                        <a:t>(FE)-All</a:t>
                      </a:r>
                      <a:endParaRPr lang="fr-FR" sz="1400" b="0" i="0" u="none" strike="noStrike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5063" marR="5063" marT="5063" marB="0" anchor="ctr">
                    <a:solidFill>
                      <a:srgbClr val="9E6CB4"/>
                    </a:solidFill>
                  </a:tcPr>
                </a:tc>
              </a:tr>
              <a:tr h="201968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/>
                        <a:t>rs469294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i="1" u="none" strike="noStrike" dirty="0"/>
                        <a:t>FBN2</a:t>
                      </a:r>
                      <a:endParaRPr lang="fr-FR" sz="14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1.21E-06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3.47E-08</a:t>
                      </a:r>
                    </a:p>
                  </a:txBody>
                  <a:tcPr marL="9525" marR="9525" marT="9525" marB="0" anchor="ctr"/>
                </a:tc>
              </a:tr>
              <a:tr h="30074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/>
                        <a:t>rs75889566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i="1" u="none" strike="noStrike" dirty="0"/>
                        <a:t>FRMD1</a:t>
                      </a:r>
                      <a:endParaRPr lang="fr-FR" sz="14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1.82E-06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0.000771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5" name="ZoneTexte 14"/>
          <p:cNvSpPr txBox="1"/>
          <p:nvPr/>
        </p:nvSpPr>
        <p:spPr>
          <a:xfrm>
            <a:off x="4198562" y="3055558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SSBI                    BI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61864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9E6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610599" y="0"/>
            <a:ext cx="533401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990600"/>
            <a:ext cx="9144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5150628" y="3383280"/>
            <a:ext cx="6858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 txBox="1">
            <a:spLocks/>
          </p:cNvSpPr>
          <p:nvPr/>
        </p:nvSpPr>
        <p:spPr>
          <a:xfrm>
            <a:off x="381000" y="152400"/>
            <a:ext cx="7848600" cy="73609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000" b="1" dirty="0" smtClean="0">
                <a:solidFill>
                  <a:schemeClr val="bg1"/>
                </a:solidFill>
              </a:rPr>
              <a:t>Regional plots: </a:t>
            </a:r>
            <a:r>
              <a:rPr lang="en-US" sz="4000" b="1" i="1" dirty="0" smtClean="0">
                <a:solidFill>
                  <a:schemeClr val="bg1"/>
                </a:solidFill>
              </a:rPr>
              <a:t>GRK6P1/</a:t>
            </a:r>
            <a:r>
              <a:rPr lang="fr-FR" sz="4000" b="1" i="1" dirty="0" smtClean="0">
                <a:solidFill>
                  <a:schemeClr val="bg1"/>
                </a:solidFill>
              </a:rPr>
              <a:t>ZDHHC20</a:t>
            </a:r>
            <a:endParaRPr lang="en-US" sz="4000" b="1" dirty="0">
              <a:solidFill>
                <a:schemeClr val="bg1"/>
              </a:solidFill>
            </a:endParaRPr>
          </a:p>
        </p:txBody>
      </p:sp>
      <p:grpSp>
        <p:nvGrpSpPr>
          <p:cNvPr id="23" name="Groupe 22"/>
          <p:cNvGrpSpPr/>
          <p:nvPr/>
        </p:nvGrpSpPr>
        <p:grpSpPr>
          <a:xfrm>
            <a:off x="116775" y="1514338"/>
            <a:ext cx="5141025" cy="3210062"/>
            <a:chOff x="0" y="1371600"/>
            <a:chExt cx="5690564" cy="3452702"/>
          </a:xfrm>
        </p:grpSpPr>
        <p:pic>
          <p:nvPicPr>
            <p:cNvPr id="16385" name="Picture 1"/>
            <p:cNvPicPr>
              <a:picLocks noChangeAspect="1" noChangeArrowheads="1"/>
            </p:cNvPicPr>
            <p:nvPr/>
          </p:nvPicPr>
          <p:blipFill>
            <a:blip r:embed="rId2" cstate="print"/>
            <a:srcRect l="13333" t="22667" r="12500" b="5333"/>
            <a:stretch>
              <a:fillRect/>
            </a:stretch>
          </p:blipFill>
          <p:spPr bwMode="auto">
            <a:xfrm>
              <a:off x="0" y="1371600"/>
              <a:ext cx="5690564" cy="3452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" name="Connecteur droit 9"/>
            <p:cNvCxnSpPr/>
            <p:nvPr/>
          </p:nvCxnSpPr>
          <p:spPr>
            <a:xfrm>
              <a:off x="2578294" y="4229780"/>
              <a:ext cx="182880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Texte 10"/>
            <p:cNvSpPr txBox="1"/>
            <p:nvPr/>
          </p:nvSpPr>
          <p:spPr>
            <a:xfrm>
              <a:off x="2288735" y="3983317"/>
              <a:ext cx="1143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b="1" i="1" dirty="0" smtClean="0">
                  <a:solidFill>
                    <a:schemeClr val="accent6">
                      <a:lumMod val="50000"/>
                    </a:schemeClr>
                  </a:solidFill>
                </a:rPr>
                <a:t>GRK6P1</a:t>
              </a:r>
              <a:endParaRPr lang="fr-FR" sz="8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ZoneTexte 12"/>
          <p:cNvSpPr txBox="1"/>
          <p:nvPr/>
        </p:nvSpPr>
        <p:spPr>
          <a:xfrm>
            <a:off x="6598140" y="4114800"/>
            <a:ext cx="106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m-value</a:t>
            </a:r>
            <a:endParaRPr lang="fr-FR" sz="1400" dirty="0">
              <a:solidFill>
                <a:srgbClr val="C0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 rot="16200000">
            <a:off x="4578501" y="2482436"/>
            <a:ext cx="14626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-log(P-value)</a:t>
            </a:r>
            <a:endParaRPr lang="fr-FR" sz="1400" dirty="0">
              <a:solidFill>
                <a:srgbClr val="C00000"/>
              </a:solidFill>
            </a:endParaRPr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5736495" y="4419600"/>
            <a:ext cx="4572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7760670" y="4419600"/>
            <a:ext cx="5334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>
            <a:off x="6293340" y="4419600"/>
            <a:ext cx="140286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5470770" y="4461563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</a:rPr>
              <a:t>No</a:t>
            </a:r>
          </a:p>
          <a:p>
            <a:pPr algn="ctr"/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</a:rPr>
              <a:t>effect</a:t>
            </a:r>
            <a:endParaRPr lang="fr-FR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6400800" y="4466490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</a:rPr>
              <a:t>ambiguous</a:t>
            </a:r>
            <a:endParaRPr lang="fr-FR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7491045" y="4466490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</a:rPr>
              <a:t>Has</a:t>
            </a:r>
          </a:p>
          <a:p>
            <a:pPr algn="ctr"/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</a:rPr>
              <a:t>effect</a:t>
            </a:r>
            <a:endParaRPr lang="fr-FR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6279660" y="1211385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P-M plot</a:t>
            </a:r>
            <a:endParaRPr lang="fr-FR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304800" y="4951274"/>
            <a:ext cx="80772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dirty="0" smtClean="0"/>
              <a:t>The same locus was a suggestive hit on GWAS for adverse metabolic response to hydrochlorothiazide, a common hypertensive drug (</a:t>
            </a:r>
            <a:r>
              <a:rPr lang="en-US" dirty="0" smtClean="0">
                <a:solidFill>
                  <a:srgbClr val="C00000"/>
                </a:solidFill>
              </a:rPr>
              <a:t>Pharmacogenomics J. 2014</a:t>
            </a:r>
            <a:r>
              <a:rPr lang="en-US" dirty="0" smtClean="0"/>
              <a:t>) (r2=0.82 with the index SNPs)</a:t>
            </a:r>
          </a:p>
          <a:p>
            <a:pPr marL="342900" indent="-342900">
              <a:spcBef>
                <a:spcPts val="600"/>
              </a:spcBef>
              <a:buFont typeface="Wingdings" pitchFamily="2" charset="2"/>
              <a:buChar char="§"/>
            </a:pPr>
            <a:r>
              <a:rPr lang="en-US" dirty="0" smtClean="0"/>
              <a:t>GRK6P1: involved in glucose transport</a:t>
            </a:r>
          </a:p>
          <a:p>
            <a:pPr marL="342900" indent="-342900">
              <a:spcBef>
                <a:spcPts val="600"/>
              </a:spcBef>
              <a:buFont typeface="Wingdings" pitchFamily="2" charset="2"/>
              <a:buChar char="§"/>
            </a:pPr>
            <a:r>
              <a:rPr lang="en-US" dirty="0" smtClean="0"/>
              <a:t>ZDHHC20: involved in protein </a:t>
            </a:r>
            <a:r>
              <a:rPr lang="en-US" dirty="0" err="1" smtClean="0"/>
              <a:t>palmitoylation</a:t>
            </a:r>
            <a:r>
              <a:rPr lang="en-US" dirty="0" smtClean="0"/>
              <a:t>, a common post-translational lipid modification (</a:t>
            </a:r>
            <a:r>
              <a:rPr lang="en-US" dirty="0" smtClean="0">
                <a:solidFill>
                  <a:srgbClr val="C00000"/>
                </a:solidFill>
              </a:rPr>
              <a:t>J </a:t>
            </a:r>
            <a:r>
              <a:rPr lang="en-US" dirty="0" err="1" smtClean="0">
                <a:solidFill>
                  <a:srgbClr val="C00000"/>
                </a:solidFill>
              </a:rPr>
              <a:t>Biol</a:t>
            </a:r>
            <a:r>
              <a:rPr lang="en-US" dirty="0" smtClean="0">
                <a:solidFill>
                  <a:srgbClr val="C00000"/>
                </a:solidFill>
              </a:rPr>
              <a:t> Chem. 2013 </a:t>
            </a:r>
            <a:r>
              <a:rPr lang="en-US" dirty="0" smtClean="0"/>
              <a:t>)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1828800" y="106283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Regional plot</a:t>
            </a:r>
            <a:endParaRPr lang="fr-FR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24" name="Graphique 23"/>
          <p:cNvGraphicFramePr/>
          <p:nvPr/>
        </p:nvGraphicFramePr>
        <p:xfrm>
          <a:off x="5410200" y="1371600"/>
          <a:ext cx="3048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49476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9E6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610599" y="0"/>
            <a:ext cx="533401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990600"/>
            <a:ext cx="9144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5150628" y="3383280"/>
            <a:ext cx="6858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 txBox="1">
            <a:spLocks/>
          </p:cNvSpPr>
          <p:nvPr/>
        </p:nvSpPr>
        <p:spPr>
          <a:xfrm>
            <a:off x="381000" y="152400"/>
            <a:ext cx="7848600" cy="73609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000" b="1" dirty="0" smtClean="0">
                <a:solidFill>
                  <a:schemeClr val="bg1"/>
                </a:solidFill>
              </a:rPr>
              <a:t>Regional plots: </a:t>
            </a:r>
            <a:r>
              <a:rPr lang="en-US" sz="4000" b="1" i="1" dirty="0" smtClean="0">
                <a:solidFill>
                  <a:schemeClr val="bg1"/>
                </a:solidFill>
              </a:rPr>
              <a:t>FBN2 (</a:t>
            </a:r>
            <a:r>
              <a:rPr lang="en-US" sz="4000" b="1" i="1" dirty="0" err="1" smtClean="0">
                <a:solidFill>
                  <a:schemeClr val="bg1"/>
                </a:solidFill>
              </a:rPr>
              <a:t>Fibrillin</a:t>
            </a:r>
            <a:r>
              <a:rPr lang="en-US" sz="4000" b="1" i="1" dirty="0" smtClean="0">
                <a:solidFill>
                  <a:schemeClr val="bg1"/>
                </a:solidFill>
              </a:rPr>
              <a:t> 2)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598140" y="4114800"/>
            <a:ext cx="106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m-value</a:t>
            </a:r>
            <a:endParaRPr lang="fr-FR" sz="1400" dirty="0">
              <a:solidFill>
                <a:srgbClr val="C0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 rot="16200000">
            <a:off x="4578501" y="2482436"/>
            <a:ext cx="14626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-log(P-value)</a:t>
            </a:r>
            <a:endParaRPr lang="fr-FR" sz="1400" dirty="0">
              <a:solidFill>
                <a:srgbClr val="C00000"/>
              </a:solidFill>
            </a:endParaRPr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5736495" y="4419600"/>
            <a:ext cx="4572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7760670" y="4419600"/>
            <a:ext cx="5334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>
            <a:off x="6293340" y="4419600"/>
            <a:ext cx="140286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5470770" y="4461563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</a:rPr>
              <a:t>No</a:t>
            </a:r>
          </a:p>
          <a:p>
            <a:pPr algn="ctr"/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</a:rPr>
              <a:t>effect</a:t>
            </a:r>
            <a:endParaRPr lang="fr-FR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6400800" y="4466490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</a:rPr>
              <a:t>ambiguous</a:t>
            </a:r>
            <a:endParaRPr lang="fr-FR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7491045" y="4466490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</a:rPr>
              <a:t>Has</a:t>
            </a:r>
          </a:p>
          <a:p>
            <a:pPr algn="ctr"/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</a:rPr>
              <a:t>effect</a:t>
            </a:r>
            <a:endParaRPr lang="fr-FR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6279660" y="1211385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P-M plot</a:t>
            </a:r>
            <a:endParaRPr lang="fr-FR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304800" y="5168205"/>
            <a:ext cx="8229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1400" dirty="0" err="1" smtClean="0"/>
              <a:t>Fibrillin</a:t>
            </a:r>
            <a:r>
              <a:rPr lang="en-US" sz="1400" dirty="0" smtClean="0"/>
              <a:t> 2 is a component of connective tissue </a:t>
            </a:r>
            <a:r>
              <a:rPr lang="en-US" sz="1400" dirty="0" err="1" smtClean="0"/>
              <a:t>microfibrils</a:t>
            </a:r>
            <a:r>
              <a:rPr lang="en-US" sz="1400" dirty="0" smtClean="0"/>
              <a:t> and  involved in elastic fiber assembly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1400" dirty="0" smtClean="0"/>
              <a:t>Mutations in </a:t>
            </a:r>
            <a:r>
              <a:rPr lang="en-US" sz="1400" i="1" dirty="0" smtClean="0"/>
              <a:t>FBN2</a:t>
            </a:r>
            <a:r>
              <a:rPr lang="en-US" sz="1400" dirty="0" smtClean="0"/>
              <a:t> are associated with Adolescent idiopathic scoliosis (AIS) which causes spinal deformity in children (</a:t>
            </a:r>
            <a:r>
              <a:rPr lang="en-US" sz="1400" dirty="0" smtClean="0">
                <a:solidFill>
                  <a:srgbClr val="C00000"/>
                </a:solidFill>
              </a:rPr>
              <a:t>Hum Mol Genet. 2014 </a:t>
            </a:r>
            <a:r>
              <a:rPr lang="en-US" sz="1400" dirty="0" smtClean="0"/>
              <a:t>)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1400" dirty="0" smtClean="0"/>
              <a:t>Mutations in </a:t>
            </a:r>
            <a:r>
              <a:rPr lang="en-US" sz="1400" i="1" dirty="0" smtClean="0"/>
              <a:t>FBN2</a:t>
            </a:r>
            <a:r>
              <a:rPr lang="en-US" sz="1400" dirty="0" smtClean="0"/>
              <a:t> also cause congenital </a:t>
            </a:r>
            <a:r>
              <a:rPr lang="en-US" sz="1400" dirty="0" err="1" smtClean="0"/>
              <a:t>contractural</a:t>
            </a:r>
            <a:r>
              <a:rPr lang="en-US" sz="1400" dirty="0" smtClean="0"/>
              <a:t> </a:t>
            </a:r>
            <a:r>
              <a:rPr lang="en-US" sz="1400" dirty="0" err="1" smtClean="0"/>
              <a:t>arachnodactyly</a:t>
            </a:r>
            <a:r>
              <a:rPr lang="en-US" sz="1400" dirty="0" smtClean="0"/>
              <a:t> (</a:t>
            </a:r>
            <a:r>
              <a:rPr lang="en-US" sz="1400" dirty="0" smtClean="0">
                <a:solidFill>
                  <a:srgbClr val="C00000"/>
                </a:solidFill>
              </a:rPr>
              <a:t>Genet Test Mol Biomarkers. 2009</a:t>
            </a:r>
            <a:r>
              <a:rPr lang="en-US" sz="1400" dirty="0" smtClean="0"/>
              <a:t>)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1400" dirty="0" smtClean="0"/>
              <a:t>SNPs of </a:t>
            </a:r>
            <a:r>
              <a:rPr lang="en-US" sz="1400" i="1" dirty="0" smtClean="0"/>
              <a:t>FBN2</a:t>
            </a:r>
            <a:r>
              <a:rPr lang="en-US" sz="1400" dirty="0" smtClean="0"/>
              <a:t> were suggestive hits for GWAS of Height and Obesity (</a:t>
            </a:r>
            <a:r>
              <a:rPr lang="en-US" sz="1400" dirty="0" smtClean="0">
                <a:solidFill>
                  <a:srgbClr val="C00000"/>
                </a:solidFill>
              </a:rPr>
              <a:t>Hum Mol Genet. 2009 &amp; </a:t>
            </a:r>
            <a:r>
              <a:rPr lang="en-US" sz="1400" dirty="0" err="1" smtClean="0">
                <a:solidFill>
                  <a:srgbClr val="C00000"/>
                </a:solidFill>
              </a:rPr>
              <a:t>PLoS</a:t>
            </a:r>
            <a:r>
              <a:rPr lang="en-US" sz="1400" dirty="0" smtClean="0">
                <a:solidFill>
                  <a:srgbClr val="C00000"/>
                </a:solidFill>
              </a:rPr>
              <a:t> Genet. 2011</a:t>
            </a:r>
            <a:r>
              <a:rPr lang="en-US" sz="1400" dirty="0" smtClean="0"/>
              <a:t>)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1828800" y="106283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Regional plot</a:t>
            </a:r>
            <a:endParaRPr lang="fr-FR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 l="13542" t="23333" r="13542" b="6667"/>
          <a:stretch>
            <a:fillRect/>
          </a:stretch>
        </p:blipFill>
        <p:spPr bwMode="auto">
          <a:xfrm>
            <a:off x="0" y="1447800"/>
            <a:ext cx="5080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3" name="Graphique 22"/>
          <p:cNvGraphicFramePr/>
          <p:nvPr/>
        </p:nvGraphicFramePr>
        <p:xfrm>
          <a:off x="5410200" y="1447800"/>
          <a:ext cx="31242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49476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2" cstate="print"/>
          <a:srcRect l="38333" t="22161" r="37500" b="18744"/>
          <a:stretch>
            <a:fillRect/>
          </a:stretch>
        </p:blipFill>
        <p:spPr bwMode="auto">
          <a:xfrm>
            <a:off x="3733800" y="76199"/>
            <a:ext cx="4953000" cy="6509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0" y="0"/>
            <a:ext cx="3048000" cy="2209800"/>
          </a:xfrm>
          <a:prstGeom prst="rect">
            <a:avLst/>
          </a:prstGeom>
          <a:solidFill>
            <a:srgbClr val="9E6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"/>
          <p:cNvSpPr txBox="1">
            <a:spLocks/>
          </p:cNvSpPr>
          <p:nvPr/>
        </p:nvSpPr>
        <p:spPr>
          <a:xfrm>
            <a:off x="211392" y="135192"/>
            <a:ext cx="2667000" cy="2057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000" b="1" dirty="0" smtClean="0">
                <a:solidFill>
                  <a:schemeClr val="bg1"/>
                </a:solidFill>
              </a:rPr>
              <a:t>Forest plot:</a:t>
            </a:r>
          </a:p>
          <a:p>
            <a:r>
              <a:rPr lang="en-US" sz="4000" b="1" dirty="0">
                <a:solidFill>
                  <a:schemeClr val="bg1"/>
                </a:solidFill>
              </a:rPr>
              <a:t>GRK6P1/</a:t>
            </a:r>
          </a:p>
          <a:p>
            <a:r>
              <a:rPr lang="en-US" sz="4000" b="1" dirty="0">
                <a:solidFill>
                  <a:schemeClr val="bg1"/>
                </a:solidFill>
              </a:rPr>
              <a:t>ZDHHC20</a:t>
            </a:r>
          </a:p>
          <a:p>
            <a:endParaRPr 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476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38750" t="25592" r="35000" b="20483"/>
          <a:stretch>
            <a:fillRect/>
          </a:stretch>
        </p:blipFill>
        <p:spPr bwMode="auto">
          <a:xfrm>
            <a:off x="3048000" y="152400"/>
            <a:ext cx="6096000" cy="6681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ZoneTexte 1"/>
          <p:cNvSpPr txBox="1"/>
          <p:nvPr/>
        </p:nvSpPr>
        <p:spPr>
          <a:xfrm>
            <a:off x="8686800" y="76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/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2878392" cy="1752600"/>
          </a:xfrm>
          <a:prstGeom prst="rect">
            <a:avLst/>
          </a:prstGeom>
          <a:solidFill>
            <a:srgbClr val="9E6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"/>
          <p:cNvSpPr txBox="1">
            <a:spLocks/>
          </p:cNvSpPr>
          <p:nvPr/>
        </p:nvSpPr>
        <p:spPr>
          <a:xfrm>
            <a:off x="211392" y="135192"/>
            <a:ext cx="2667000" cy="1465008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000" b="1" dirty="0" smtClean="0">
                <a:solidFill>
                  <a:schemeClr val="bg1"/>
                </a:solidFill>
              </a:rPr>
              <a:t>Forest plot:</a:t>
            </a:r>
          </a:p>
          <a:p>
            <a:r>
              <a:rPr lang="en-US" sz="4000" b="1" i="1" dirty="0">
                <a:solidFill>
                  <a:schemeClr val="bg1"/>
                </a:solidFill>
              </a:rPr>
              <a:t>FBN2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864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 l="37917" t="30025" r="37916" b="23438"/>
          <a:stretch>
            <a:fillRect/>
          </a:stretch>
        </p:blipFill>
        <p:spPr bwMode="auto">
          <a:xfrm>
            <a:off x="3110895" y="228600"/>
            <a:ext cx="6033105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0" y="0"/>
            <a:ext cx="2878392" cy="1752600"/>
          </a:xfrm>
          <a:prstGeom prst="rect">
            <a:avLst/>
          </a:prstGeom>
          <a:solidFill>
            <a:srgbClr val="9E6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"/>
          <p:cNvSpPr txBox="1">
            <a:spLocks/>
          </p:cNvSpPr>
          <p:nvPr/>
        </p:nvSpPr>
        <p:spPr>
          <a:xfrm>
            <a:off x="211392" y="135192"/>
            <a:ext cx="2667000" cy="1465008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000" b="1" dirty="0" smtClean="0">
                <a:solidFill>
                  <a:schemeClr val="bg1"/>
                </a:solidFill>
              </a:rPr>
              <a:t>Forest plot:</a:t>
            </a:r>
          </a:p>
          <a:p>
            <a:r>
              <a:rPr lang="en-US" sz="4000" b="1" i="1" dirty="0">
                <a:solidFill>
                  <a:schemeClr val="bg1"/>
                </a:solidFill>
              </a:rPr>
              <a:t>FBN2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43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 l="38333" t="40628" r="37500" b="35734"/>
          <a:stretch>
            <a:fillRect/>
          </a:stretch>
        </p:blipFill>
        <p:spPr bwMode="auto">
          <a:xfrm>
            <a:off x="1219200" y="1943100"/>
            <a:ext cx="7665244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0" y="0"/>
            <a:ext cx="2878392" cy="1752600"/>
          </a:xfrm>
          <a:prstGeom prst="rect">
            <a:avLst/>
          </a:prstGeom>
          <a:solidFill>
            <a:srgbClr val="9E6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"/>
          <p:cNvSpPr txBox="1">
            <a:spLocks/>
          </p:cNvSpPr>
          <p:nvPr/>
        </p:nvSpPr>
        <p:spPr>
          <a:xfrm>
            <a:off x="211392" y="135192"/>
            <a:ext cx="2667000" cy="1465008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000" b="1" dirty="0" smtClean="0">
                <a:solidFill>
                  <a:schemeClr val="bg1"/>
                </a:solidFill>
              </a:rPr>
              <a:t>Forest plot:</a:t>
            </a:r>
          </a:p>
          <a:p>
            <a:r>
              <a:rPr lang="en-US" sz="4000" b="1" i="1" dirty="0" smtClean="0">
                <a:solidFill>
                  <a:schemeClr val="bg1"/>
                </a:solidFill>
              </a:rPr>
              <a:t>FRMD1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43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9E6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610599" y="0"/>
            <a:ext cx="533401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990600"/>
            <a:ext cx="9144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5150628" y="3383280"/>
            <a:ext cx="6858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 txBox="1">
            <a:spLocks/>
          </p:cNvSpPr>
          <p:nvPr/>
        </p:nvSpPr>
        <p:spPr>
          <a:xfrm>
            <a:off x="381000" y="152400"/>
            <a:ext cx="7848600" cy="73609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000" b="1" dirty="0" smtClean="0">
                <a:solidFill>
                  <a:schemeClr val="bg1"/>
                </a:solidFill>
              </a:rPr>
              <a:t>Ongoing analyses and future plans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57200" y="1447800"/>
            <a:ext cx="7772400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Analysis of SSBI with and without WMH</a:t>
            </a:r>
          </a:p>
          <a:p>
            <a:pPr marL="342900" indent="-342900">
              <a:spcBef>
                <a:spcPts val="1200"/>
              </a:spcBef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Functional annotation</a:t>
            </a:r>
          </a:p>
          <a:p>
            <a:pPr marL="800100" lvl="1" indent="-3429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ENCODE</a:t>
            </a:r>
          </a:p>
          <a:p>
            <a:pPr marL="800100" lvl="1" indent="-3429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Published + unpublished </a:t>
            </a:r>
            <a:r>
              <a:rPr lang="en-US" sz="2400" dirty="0" err="1" smtClean="0">
                <a:solidFill>
                  <a:schemeClr val="accent4">
                    <a:lumMod val="75000"/>
                  </a:schemeClr>
                </a:solidFill>
              </a:rPr>
              <a:t>eQTL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 databases (A. Johnson)</a:t>
            </a:r>
          </a:p>
          <a:p>
            <a:pPr marL="800100" lvl="1" indent="-342900">
              <a:spcBef>
                <a:spcPts val="6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400" dirty="0" err="1" smtClean="0">
                <a:solidFill>
                  <a:schemeClr val="accent4">
                    <a:lumMod val="75000"/>
                  </a:schemeClr>
                </a:solidFill>
              </a:rPr>
              <a:t>mQTL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 analysis</a:t>
            </a:r>
          </a:p>
        </p:txBody>
      </p:sp>
    </p:spTree>
    <p:extLst>
      <p:ext uri="{BB962C8B-B14F-4D97-AF65-F5344CB8AC3E}">
        <p14:creationId xmlns:p14="http://schemas.microsoft.com/office/powerpoint/2010/main" xmlns="" val="49476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9E6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610599" y="0"/>
            <a:ext cx="533401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990600"/>
            <a:ext cx="9144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5150628" y="3383280"/>
            <a:ext cx="6858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 txBox="1">
            <a:spLocks/>
          </p:cNvSpPr>
          <p:nvPr/>
        </p:nvSpPr>
        <p:spPr>
          <a:xfrm>
            <a:off x="381000" y="152400"/>
            <a:ext cx="7848600" cy="73609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000" b="1" dirty="0" smtClean="0">
                <a:solidFill>
                  <a:schemeClr val="bg1"/>
                </a:solidFill>
              </a:rPr>
              <a:t>Selecting loci for replication  stage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28600" y="1548028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2400" dirty="0" smtClean="0"/>
              <a:t>log10(BF) &gt; 4.5 (association statistics as per MANTRA)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2400" dirty="0" smtClean="0"/>
              <a:t>mean </a:t>
            </a:r>
            <a:r>
              <a:rPr lang="en-US" sz="2400" dirty="0" err="1" smtClean="0"/>
              <a:t>rsq</a:t>
            </a:r>
            <a:r>
              <a:rPr lang="en-US" sz="2400" dirty="0" smtClean="0"/>
              <a:t> &gt; 0.80 (high imputation quality)</a:t>
            </a:r>
            <a:endParaRPr lang="en-US" sz="2400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62000" y="1083625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7030A0"/>
                </a:solidFill>
              </a:rPr>
              <a:t>Parameters to qualify for replication stage</a:t>
            </a:r>
            <a:endParaRPr lang="fr-FR" sz="2800" b="1" dirty="0">
              <a:solidFill>
                <a:srgbClr val="7030A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62000" y="251955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7030A0"/>
                </a:solidFill>
              </a:rPr>
              <a:t>Number of loci qualifying</a:t>
            </a:r>
            <a:endParaRPr lang="fr-FR" sz="2800" b="1" dirty="0">
              <a:solidFill>
                <a:srgbClr val="7030A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28600" y="297675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2400" dirty="0" smtClean="0"/>
              <a:t>6 loci comprising 48 variants</a:t>
            </a:r>
            <a:endParaRPr lang="en-US" sz="2400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62000" y="3545982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7030A0"/>
                </a:solidFill>
              </a:rPr>
              <a:t>For </a:t>
            </a:r>
            <a:r>
              <a:rPr lang="en-US" sz="2800" b="1" i="1" dirty="0" smtClean="0">
                <a:solidFill>
                  <a:srgbClr val="7030A0"/>
                </a:solidFill>
              </a:rPr>
              <a:t>in </a:t>
            </a:r>
            <a:r>
              <a:rPr lang="en-US" sz="2800" b="1" i="1" dirty="0" err="1" smtClean="0">
                <a:solidFill>
                  <a:srgbClr val="7030A0"/>
                </a:solidFill>
              </a:rPr>
              <a:t>silico</a:t>
            </a:r>
            <a:r>
              <a:rPr lang="en-US" sz="2800" b="1" i="1" dirty="0" smtClean="0">
                <a:solidFill>
                  <a:srgbClr val="7030A0"/>
                </a:solidFill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</a:rPr>
              <a:t>look-up</a:t>
            </a:r>
            <a:endParaRPr lang="fr-FR" sz="2800" b="1" dirty="0">
              <a:solidFill>
                <a:srgbClr val="7030A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28600" y="4086585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2400" dirty="0" smtClean="0"/>
              <a:t>All 48 variants from the 6 loci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2400" dirty="0" smtClean="0"/>
              <a:t>If required additional variants for 1000G SNPs not in </a:t>
            </a:r>
            <a:r>
              <a:rPr lang="en-US" sz="2400" dirty="0" err="1" smtClean="0"/>
              <a:t>HapMap</a:t>
            </a:r>
            <a:endParaRPr lang="en-US" sz="2400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762000" y="495300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7030A0"/>
                </a:solidFill>
              </a:rPr>
              <a:t>For</a:t>
            </a:r>
            <a:r>
              <a:rPr lang="en-US" sz="2800" b="1" i="1" dirty="0" smtClean="0">
                <a:solidFill>
                  <a:srgbClr val="7030A0"/>
                </a:solidFill>
              </a:rPr>
              <a:t> de novo </a:t>
            </a:r>
            <a:r>
              <a:rPr lang="en-US" sz="2800" b="1" dirty="0" smtClean="0">
                <a:solidFill>
                  <a:srgbClr val="7030A0"/>
                </a:solidFill>
              </a:rPr>
              <a:t>genotyping</a:t>
            </a:r>
            <a:endParaRPr lang="fr-FR" sz="2800" b="1" dirty="0">
              <a:solidFill>
                <a:srgbClr val="7030A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28600" y="5493603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2400" dirty="0" smtClean="0"/>
              <a:t>The index SNP (lowest P-value) from each of the 6 loci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sz="2400" dirty="0" smtClean="0"/>
              <a:t>If funds available one additional SNP from each loci (log10(BF) &gt; 4.5 &amp; mean </a:t>
            </a:r>
            <a:r>
              <a:rPr lang="en-US" sz="2400" dirty="0" err="1" smtClean="0"/>
              <a:t>rsq</a:t>
            </a:r>
            <a:r>
              <a:rPr lang="en-US" sz="2400" dirty="0" smtClean="0"/>
              <a:t> &gt; 0.80 )</a:t>
            </a:r>
          </a:p>
        </p:txBody>
      </p:sp>
    </p:spTree>
    <p:extLst>
      <p:ext uri="{BB962C8B-B14F-4D97-AF65-F5344CB8AC3E}">
        <p14:creationId xmlns:p14="http://schemas.microsoft.com/office/powerpoint/2010/main" xmlns="" val="49476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50528160"/>
              </p:ext>
            </p:extLst>
          </p:nvPr>
        </p:nvGraphicFramePr>
        <p:xfrm>
          <a:off x="91415" y="1295401"/>
          <a:ext cx="8900184" cy="44449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7036"/>
                <a:gridCol w="1296808"/>
                <a:gridCol w="558583"/>
                <a:gridCol w="571246"/>
                <a:gridCol w="571246"/>
                <a:gridCol w="1526716"/>
                <a:gridCol w="991747"/>
                <a:gridCol w="1315055"/>
                <a:gridCol w="991747"/>
              </a:tblGrid>
              <a:tr h="715659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Locus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Index</a:t>
                      </a:r>
                    </a:p>
                    <a:p>
                      <a:pPr algn="ctr" fontAlgn="b"/>
                      <a:r>
                        <a:rPr lang="en-US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SNP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Chr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MAF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RA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SSBI</a:t>
                      </a:r>
                    </a:p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(No EXT-WMH)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SSBI</a:t>
                      </a:r>
                    </a:p>
                    <a:p>
                      <a:pPr algn="ctr" fontAlgn="b"/>
                      <a:r>
                        <a:rPr lang="en-US" sz="24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(With EXT-WMH)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29134">
                <a:tc v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OR (95% CI)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P-value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OR (95% CI)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P-value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</a:tr>
              <a:tr h="5291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i="1" u="none" strike="noStrike" dirty="0">
                          <a:effectLst/>
                        </a:rPr>
                        <a:t>FBN2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rs39938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0.21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1.18</a:t>
                      </a:r>
                    </a:p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(1.01-1.36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1.14</a:t>
                      </a:r>
                    </a:p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(0.97-1.35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291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i="1" u="none" strike="noStrike" dirty="0">
                          <a:effectLst/>
                        </a:rPr>
                        <a:t>PLEKHG1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rs9371194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0.46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1.12</a:t>
                      </a:r>
                    </a:p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(0.99-1.27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1.23 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1.08-1.4)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0.001</a:t>
                      </a:r>
                    </a:p>
                  </a:txBody>
                  <a:tcPr marL="9525" marR="9525" marT="9525" marB="0" anchor="ctr"/>
                </a:tc>
              </a:tr>
              <a:tr h="5291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i="1" u="none" strike="noStrike" dirty="0">
                          <a:effectLst/>
                        </a:rPr>
                        <a:t>FRMD1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rs75889566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0.08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C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0.75</a:t>
                      </a:r>
                    </a:p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(0.55-1.01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0.54</a:t>
                      </a:r>
                    </a:p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(0.37-0.79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0.001</a:t>
                      </a:r>
                    </a:p>
                  </a:txBody>
                  <a:tcPr marL="9525" marR="9525" marT="9525" marB="0" anchor="ctr"/>
                </a:tc>
              </a:tr>
              <a:tr h="5291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i="1" u="none" strike="noStrike" dirty="0">
                          <a:effectLst/>
                        </a:rPr>
                        <a:t>GRK6P1</a:t>
                      </a:r>
                      <a:r>
                        <a:rPr lang="en-US" sz="1600" i="1" u="none" strike="noStrike" dirty="0" smtClean="0">
                          <a:effectLst/>
                        </a:rPr>
                        <a:t>/</a:t>
                      </a:r>
                    </a:p>
                    <a:p>
                      <a:pPr algn="ctr" fontAlgn="b"/>
                      <a:r>
                        <a:rPr lang="en-US" sz="1600" i="1" u="none" strike="noStrike" dirty="0" smtClean="0">
                          <a:effectLst/>
                        </a:rPr>
                        <a:t>ZDHHC20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rs12583648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0.33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C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1.20</a:t>
                      </a:r>
                    </a:p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(1.04-1.41)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1.28</a:t>
                      </a:r>
                    </a:p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(1.09-1.5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0.002</a:t>
                      </a:r>
                    </a:p>
                  </a:txBody>
                  <a:tcPr marL="9525" marR="9525" marT="9525" marB="0" anchor="ctr"/>
                </a:tc>
              </a:tr>
              <a:tr h="5291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i="1" u="none" strike="noStrike" dirty="0">
                          <a:effectLst/>
                        </a:rPr>
                        <a:t>SV2B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rs74587705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0.03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291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i="1" u="none" strike="noStrike" dirty="0">
                          <a:effectLst/>
                        </a:rPr>
                        <a:t>CALB2</a:t>
                      </a:r>
                      <a:r>
                        <a:rPr lang="en-US" sz="1600" i="1" u="none" strike="noStrike" dirty="0" smtClean="0">
                          <a:effectLst/>
                        </a:rPr>
                        <a:t>/</a:t>
                      </a:r>
                    </a:p>
                    <a:p>
                      <a:pPr algn="ctr" fontAlgn="b"/>
                      <a:r>
                        <a:rPr lang="en-US" sz="1600" i="1" u="none" strike="noStrike" dirty="0" smtClean="0">
                          <a:effectLst/>
                        </a:rPr>
                        <a:t>ZNF23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816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rs12373108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0.17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1.34</a:t>
                      </a:r>
                    </a:p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(1.12-1.6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1.23</a:t>
                      </a:r>
                    </a:p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(1.01-1.49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0.04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9E6C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" name="Rectangle 3"/>
          <p:cNvSpPr/>
          <p:nvPr/>
        </p:nvSpPr>
        <p:spPr>
          <a:xfrm>
            <a:off x="0" y="990600"/>
            <a:ext cx="9144000" cy="914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1"/>
          <p:cNvSpPr txBox="1">
            <a:spLocks/>
          </p:cNvSpPr>
          <p:nvPr/>
        </p:nvSpPr>
        <p:spPr>
          <a:xfrm>
            <a:off x="0" y="152400"/>
            <a:ext cx="9144000" cy="73609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600" b="1" dirty="0" smtClean="0">
                <a:solidFill>
                  <a:schemeClr val="bg1"/>
                </a:solidFill>
              </a:rPr>
              <a:t>6 loci for replication (SSBI stratified for WMH)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04800" y="6096000"/>
            <a:ext cx="883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SSBI no WMH: 636 cases of SSBI without extensive WMH vs 5913 controls with no BI and no WMH</a:t>
            </a:r>
          </a:p>
          <a:p>
            <a:r>
              <a:rPr lang="en-US" sz="1600" dirty="0" smtClean="0"/>
              <a:t>SSBI with WMH: </a:t>
            </a:r>
            <a:r>
              <a:rPr lang="en-US" sz="1600" dirty="0"/>
              <a:t>608 cases of SSBI </a:t>
            </a:r>
            <a:r>
              <a:rPr lang="en-US" sz="1600" dirty="0" smtClean="0"/>
              <a:t>with extensive WMH vs 6511 controls </a:t>
            </a:r>
            <a:r>
              <a:rPr lang="en-US" sz="1600" dirty="0"/>
              <a:t>with no BI and no WMH</a:t>
            </a:r>
          </a:p>
        </p:txBody>
      </p:sp>
    </p:spTree>
    <p:extLst>
      <p:ext uri="{BB962C8B-B14F-4D97-AF65-F5344CB8AC3E}">
        <p14:creationId xmlns:p14="http://schemas.microsoft.com/office/powerpoint/2010/main" xmlns="" val="13231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1.1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3561</TotalTime>
  <Words>2767</Words>
  <Application>Microsoft Office PowerPoint</Application>
  <PresentationFormat>On-screen Show (4:3)</PresentationFormat>
  <Paragraphs>741</Paragraphs>
  <Slides>34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Thème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ganesh</dc:creator>
  <cp:lastModifiedBy>Stephen Bevan</cp:lastModifiedBy>
  <cp:revision>420</cp:revision>
  <dcterms:created xsi:type="dcterms:W3CDTF">2014-03-25T21:53:45Z</dcterms:created>
  <dcterms:modified xsi:type="dcterms:W3CDTF">2014-12-05T16:01:31Z</dcterms:modified>
</cp:coreProperties>
</file>