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1"/>
  </p:notesMasterIdLst>
  <p:sldIdLst>
    <p:sldId id="256" r:id="rId2"/>
    <p:sldId id="313" r:id="rId3"/>
    <p:sldId id="283" r:id="rId4"/>
    <p:sldId id="287" r:id="rId5"/>
    <p:sldId id="259" r:id="rId6"/>
    <p:sldId id="322" r:id="rId7"/>
    <p:sldId id="285" r:id="rId8"/>
    <p:sldId id="320" r:id="rId9"/>
    <p:sldId id="311" r:id="rId10"/>
    <p:sldId id="312" r:id="rId11"/>
    <p:sldId id="323" r:id="rId12"/>
    <p:sldId id="284" r:id="rId13"/>
    <p:sldId id="308" r:id="rId14"/>
    <p:sldId id="316" r:id="rId15"/>
    <p:sldId id="317" r:id="rId16"/>
    <p:sldId id="318" r:id="rId17"/>
    <p:sldId id="319" r:id="rId18"/>
    <p:sldId id="314" r:id="rId19"/>
    <p:sldId id="321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4438"/>
    <a:srgbClr val="281031"/>
    <a:srgbClr val="1F0D26"/>
    <a:srgbClr val="063F26"/>
    <a:srgbClr val="052C1B"/>
    <a:srgbClr val="893754"/>
    <a:srgbClr val="0000CC"/>
    <a:srgbClr val="8F3167"/>
    <a:srgbClr val="AC2073"/>
    <a:srgbClr val="92352E"/>
  </p:clrMru>
  <p:extLst>
    <p:ext uri="{E76CE94A-603C-4142-B9EB-6D1370010A27}">
      <p14:discardImageEditData xmlns:mc="http://schemas.openxmlformats.org/markup-compatibility/2006" xmlns:mv="urn:schemas-microsoft-com:mac:vml" xmlns="" xmlns:p14="http://schemas.microsoft.com/office/powerpoint/2010/main" val="0"/>
    </p:ext>
    <p:ext uri="{D31A062A-798A-4329-ABDD-BBA856620510}">
      <p14:defaultImageDpi xmlns:mc="http://schemas.openxmlformats.org/markup-compatibility/2006" xmlns:mv="urn:schemas-microsoft-com:mac:vml"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9" autoAdjust="0"/>
    <p:restoredTop sz="94660"/>
  </p:normalViewPr>
  <p:slideViewPr>
    <p:cSldViewPr>
      <p:cViewPr varScale="1">
        <p:scale>
          <a:sx n="106" d="100"/>
          <a:sy n="106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iglet.mgh.harvard.edu\newpiglet\ISGC%20Neuroimaging%20Committee\ISGC%20Graphs_14-09-30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4"/>
  <c:chart>
    <c:plotArea>
      <c:layout>
        <c:manualLayout>
          <c:layoutTarget val="inner"/>
          <c:xMode val="edge"/>
          <c:yMode val="edge"/>
          <c:x val="9.2130844755516736E-2"/>
          <c:y val="5.0473457250976218E-2"/>
          <c:w val="0.89089384660250925"/>
          <c:h val="0.84317326500459711"/>
        </c:manualLayout>
      </c:layout>
      <c:barChart>
        <c:barDir val="col"/>
        <c:grouping val="clustered"/>
        <c:ser>
          <c:idx val="0"/>
          <c:order val="0"/>
          <c:cat>
            <c:strRef>
              <c:f>'Total final'!$A$35:$E$35</c:f>
              <c:strCache>
                <c:ptCount val="5"/>
                <c:pt idx="0">
                  <c:v>Total</c:v>
                </c:pt>
                <c:pt idx="1">
                  <c:v>FLAIR</c:v>
                </c:pt>
                <c:pt idx="2">
                  <c:v>DWI</c:v>
                </c:pt>
                <c:pt idx="3">
                  <c:v>GRE/SWI</c:v>
                </c:pt>
                <c:pt idx="4">
                  <c:v>MRA</c:v>
                </c:pt>
              </c:strCache>
            </c:strRef>
          </c:cat>
          <c:val>
            <c:numRef>
              <c:f>'Total final'!$A$36:$E$36</c:f>
              <c:numCache>
                <c:formatCode>General</c:formatCode>
                <c:ptCount val="5"/>
                <c:pt idx="0">
                  <c:v>3319</c:v>
                </c:pt>
                <c:pt idx="1">
                  <c:v>2935</c:v>
                </c:pt>
                <c:pt idx="2">
                  <c:v>2847</c:v>
                </c:pt>
                <c:pt idx="3">
                  <c:v>1842</c:v>
                </c:pt>
                <c:pt idx="4">
                  <c:v>1990</c:v>
                </c:pt>
              </c:numCache>
            </c:numRef>
          </c:val>
        </c:ser>
        <c:axId val="50259456"/>
        <c:axId val="50260992"/>
      </c:barChart>
      <c:catAx>
        <c:axId val="50259456"/>
        <c:scaling>
          <c:orientation val="minMax"/>
        </c:scaling>
        <c:axPos val="b"/>
        <c:tickLblPos val="nextTo"/>
        <c:crossAx val="50260992"/>
        <c:crosses val="autoZero"/>
        <c:auto val="1"/>
        <c:lblAlgn val="ctr"/>
        <c:lblOffset val="100"/>
      </c:catAx>
      <c:valAx>
        <c:axId val="50260992"/>
        <c:scaling>
          <c:orientation val="minMax"/>
        </c:scaling>
        <c:axPos val="l"/>
        <c:majorGridlines/>
        <c:numFmt formatCode="General" sourceLinked="1"/>
        <c:tickLblPos val="nextTo"/>
        <c:crossAx val="5025945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4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FLAIR</c:v>
                </c:pt>
              </c:strCache>
            </c:strRef>
          </c:tx>
          <c:dPt>
            <c:idx val="10"/>
            <c:spPr>
              <a:ln>
                <a:gradFill>
                  <a:gsLst>
                    <a:gs pos="0">
                      <a:srgbClr val="0000CC"/>
                    </a:gs>
                    <a:gs pos="16000">
                      <a:srgbClr val="1F1F1F"/>
                    </a:gs>
                    <a:gs pos="17999">
                      <a:srgbClr val="FFFFFF"/>
                    </a:gs>
                    <a:gs pos="42000">
                      <a:srgbClr val="636363"/>
                    </a:gs>
                    <a:gs pos="53000">
                      <a:srgbClr val="CFCFCF"/>
                    </a:gs>
                    <a:gs pos="66000">
                      <a:srgbClr val="CFCFCF"/>
                    </a:gs>
                    <a:gs pos="75999">
                      <a:srgbClr val="1F1F1F"/>
                    </a:gs>
                    <a:gs pos="78999">
                      <a:srgbClr val="FFFFFF"/>
                    </a:gs>
                    <a:gs pos="100000">
                      <a:srgbClr val="7F7F7F"/>
                    </a:gs>
                  </a:gsLst>
                  <a:lin ang="5400000" scaled="0"/>
                </a:gradFill>
              </a:ln>
            </c:spPr>
          </c:dPt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Val val="1"/>
          </c:dLbls>
          <c:cat>
            <c:strRef>
              <c:f>Sheet1!$A$2:$A$13</c:f>
              <c:strCache>
                <c:ptCount val="12"/>
                <c:pt idx="0">
                  <c:v>Basicmar</c:v>
                </c:pt>
                <c:pt idx="1">
                  <c:v>BRAINS</c:v>
                </c:pt>
                <c:pt idx="2">
                  <c:v>GASROS</c:v>
                </c:pt>
                <c:pt idx="3">
                  <c:v>GCNKSS</c:v>
                </c:pt>
                <c:pt idx="4">
                  <c:v>GEOS</c:v>
                </c:pt>
                <c:pt idx="5">
                  <c:v>Gotenberg</c:v>
                </c:pt>
                <c:pt idx="6">
                  <c:v>Graz</c:v>
                </c:pt>
                <c:pt idx="7">
                  <c:v>ISGS</c:v>
                </c:pt>
                <c:pt idx="8">
                  <c:v>Krakow</c:v>
                </c:pt>
                <c:pt idx="9">
                  <c:v>Leuven</c:v>
                </c:pt>
                <c:pt idx="10">
                  <c:v>Lund</c:v>
                </c:pt>
                <c:pt idx="11">
                  <c:v>MIAMSR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120</c:v>
                </c:pt>
                <c:pt idx="1">
                  <c:v>66</c:v>
                </c:pt>
                <c:pt idx="2">
                  <c:v>469</c:v>
                </c:pt>
                <c:pt idx="3">
                  <c:v>207</c:v>
                </c:pt>
                <c:pt idx="4">
                  <c:v>67</c:v>
                </c:pt>
                <c:pt idx="5">
                  <c:v>203</c:v>
                </c:pt>
                <c:pt idx="6">
                  <c:v>352</c:v>
                </c:pt>
                <c:pt idx="7">
                  <c:v>349</c:v>
                </c:pt>
                <c:pt idx="8">
                  <c:v>210</c:v>
                </c:pt>
                <c:pt idx="9">
                  <c:v>445</c:v>
                </c:pt>
                <c:pt idx="10">
                  <c:v>193</c:v>
                </c:pt>
                <c:pt idx="11">
                  <c:v>254</c:v>
                </c:pt>
              </c:numCache>
            </c:numRef>
          </c:val>
        </c:ser>
        <c:axId val="96369664"/>
        <c:axId val="96391936"/>
      </c:barChart>
      <c:catAx>
        <c:axId val="96369664"/>
        <c:scaling>
          <c:orientation val="minMax"/>
        </c:scaling>
        <c:axPos val="l"/>
        <c:tickLblPos val="nextTo"/>
        <c:crossAx val="96391936"/>
        <c:crosses val="autoZero"/>
        <c:auto val="1"/>
        <c:lblAlgn val="ctr"/>
        <c:lblOffset val="100"/>
      </c:catAx>
      <c:valAx>
        <c:axId val="96391936"/>
        <c:scaling>
          <c:orientation val="minMax"/>
        </c:scaling>
        <c:axPos val="b"/>
        <c:majorGridlines/>
        <c:numFmt formatCode="General" sourceLinked="1"/>
        <c:tickLblPos val="nextTo"/>
        <c:crossAx val="9636966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8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DWI</c:v>
                </c:pt>
              </c:strCache>
            </c:strRef>
          </c:tx>
          <c:spPr>
            <a:solidFill>
              <a:srgbClr val="1C4C47"/>
            </a:solidFill>
          </c:spPr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Val val="1"/>
          </c:dLbls>
          <c:cat>
            <c:strRef>
              <c:f>Sheet1!$A$2:$A$13</c:f>
              <c:strCache>
                <c:ptCount val="12"/>
                <c:pt idx="0">
                  <c:v>Basicmar</c:v>
                </c:pt>
                <c:pt idx="1">
                  <c:v>BRAINS</c:v>
                </c:pt>
                <c:pt idx="2">
                  <c:v>GASROS</c:v>
                </c:pt>
                <c:pt idx="3">
                  <c:v>GCNKSS</c:v>
                </c:pt>
                <c:pt idx="4">
                  <c:v>GEOS</c:v>
                </c:pt>
                <c:pt idx="5">
                  <c:v>Gotenberg</c:v>
                </c:pt>
                <c:pt idx="6">
                  <c:v>Graz</c:v>
                </c:pt>
                <c:pt idx="7">
                  <c:v>ISGS</c:v>
                </c:pt>
                <c:pt idx="8">
                  <c:v>Krakow</c:v>
                </c:pt>
                <c:pt idx="9">
                  <c:v>Leuven</c:v>
                </c:pt>
                <c:pt idx="10">
                  <c:v>Lund</c:v>
                </c:pt>
                <c:pt idx="11">
                  <c:v>MIAMSR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112</c:v>
                </c:pt>
                <c:pt idx="1">
                  <c:v>59</c:v>
                </c:pt>
                <c:pt idx="2">
                  <c:v>473</c:v>
                </c:pt>
                <c:pt idx="3">
                  <c:v>211</c:v>
                </c:pt>
                <c:pt idx="4">
                  <c:v>66</c:v>
                </c:pt>
                <c:pt idx="5">
                  <c:v>214</c:v>
                </c:pt>
                <c:pt idx="6">
                  <c:v>230</c:v>
                </c:pt>
                <c:pt idx="7">
                  <c:v>401</c:v>
                </c:pt>
                <c:pt idx="8">
                  <c:v>180</c:v>
                </c:pt>
                <c:pt idx="9">
                  <c:v>445</c:v>
                </c:pt>
                <c:pt idx="10">
                  <c:v>195</c:v>
                </c:pt>
                <c:pt idx="11">
                  <c:v>261</c:v>
                </c:pt>
              </c:numCache>
            </c:numRef>
          </c:val>
        </c:ser>
        <c:axId val="100970880"/>
        <c:axId val="100972416"/>
      </c:barChart>
      <c:catAx>
        <c:axId val="100970880"/>
        <c:scaling>
          <c:orientation val="minMax"/>
        </c:scaling>
        <c:axPos val="l"/>
        <c:tickLblPos val="nextTo"/>
        <c:crossAx val="100972416"/>
        <c:crosses val="autoZero"/>
        <c:auto val="1"/>
        <c:lblAlgn val="ctr"/>
        <c:lblOffset val="100"/>
      </c:catAx>
      <c:valAx>
        <c:axId val="100972416"/>
        <c:scaling>
          <c:orientation val="minMax"/>
        </c:scaling>
        <c:axPos val="b"/>
        <c:majorGridlines/>
        <c:numFmt formatCode="General" sourceLinked="1"/>
        <c:tickLblPos val="nextTo"/>
        <c:crossAx val="10097088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GRE/SWI</c:v>
                </c:pt>
              </c:strCache>
            </c:strRef>
          </c:tx>
          <c:spPr>
            <a:solidFill>
              <a:srgbClr val="471751"/>
            </a:solidFill>
          </c:spPr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Val val="1"/>
          </c:dLbls>
          <c:cat>
            <c:strRef>
              <c:f>Sheet1!$A$2:$A$14</c:f>
              <c:strCache>
                <c:ptCount val="12"/>
                <c:pt idx="0">
                  <c:v>Basicmar</c:v>
                </c:pt>
                <c:pt idx="1">
                  <c:v>BRAINS</c:v>
                </c:pt>
                <c:pt idx="2">
                  <c:v>GASROS</c:v>
                </c:pt>
                <c:pt idx="3">
                  <c:v>GCNKSS</c:v>
                </c:pt>
                <c:pt idx="4">
                  <c:v>GEOS</c:v>
                </c:pt>
                <c:pt idx="5">
                  <c:v>Gotenberg</c:v>
                </c:pt>
                <c:pt idx="6">
                  <c:v>Graz</c:v>
                </c:pt>
                <c:pt idx="7">
                  <c:v>ISGS</c:v>
                </c:pt>
                <c:pt idx="8">
                  <c:v>Krakow</c:v>
                </c:pt>
                <c:pt idx="9">
                  <c:v>Leuven</c:v>
                </c:pt>
                <c:pt idx="10">
                  <c:v>Lund</c:v>
                </c:pt>
                <c:pt idx="11">
                  <c:v>MIAMSR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116</c:v>
                </c:pt>
                <c:pt idx="1">
                  <c:v>17</c:v>
                </c:pt>
                <c:pt idx="2">
                  <c:v>374</c:v>
                </c:pt>
                <c:pt idx="3">
                  <c:v>80</c:v>
                </c:pt>
                <c:pt idx="4">
                  <c:v>57</c:v>
                </c:pt>
                <c:pt idx="5">
                  <c:v>4</c:v>
                </c:pt>
                <c:pt idx="6">
                  <c:v>144</c:v>
                </c:pt>
                <c:pt idx="7">
                  <c:v>232</c:v>
                </c:pt>
                <c:pt idx="8">
                  <c:v>73</c:v>
                </c:pt>
                <c:pt idx="9">
                  <c:v>424</c:v>
                </c:pt>
                <c:pt idx="10">
                  <c:v>74</c:v>
                </c:pt>
                <c:pt idx="11">
                  <c:v>247</c:v>
                </c:pt>
              </c:numCache>
            </c:numRef>
          </c:val>
        </c:ser>
        <c:axId val="102069760"/>
        <c:axId val="102071296"/>
      </c:barChart>
      <c:catAx>
        <c:axId val="102069760"/>
        <c:scaling>
          <c:orientation val="minMax"/>
        </c:scaling>
        <c:axPos val="l"/>
        <c:tickLblPos val="nextTo"/>
        <c:crossAx val="102071296"/>
        <c:crosses val="autoZero"/>
        <c:auto val="1"/>
        <c:lblAlgn val="ctr"/>
        <c:lblOffset val="100"/>
      </c:catAx>
      <c:valAx>
        <c:axId val="102071296"/>
        <c:scaling>
          <c:orientation val="minMax"/>
        </c:scaling>
        <c:axPos val="b"/>
        <c:majorGridlines/>
        <c:numFmt formatCode="General" sourceLinked="1"/>
        <c:tickLblPos val="nextTo"/>
        <c:crossAx val="102069760"/>
        <c:crosses val="autoZero"/>
        <c:crossBetween val="between"/>
      </c:valAx>
    </c:plotArea>
    <c:plotVisOnly val="1"/>
    <c:dispBlanksAs val="gap"/>
  </c:chart>
  <c:spPr>
    <a:ln>
      <a:solidFill>
        <a:srgbClr val="471751"/>
      </a:solidFill>
    </a:ln>
  </c:spPr>
  <c:txPr>
    <a:bodyPr/>
    <a:lstStyle/>
    <a:p>
      <a:pPr>
        <a:defRPr sz="18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MRA</c:v>
                </c:pt>
              </c:strCache>
            </c:strRef>
          </c:tx>
          <c:spPr>
            <a:solidFill>
              <a:srgbClr val="0B5D5B"/>
            </a:solidFill>
          </c:spPr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Val val="1"/>
          </c:dLbls>
          <c:cat>
            <c:strRef>
              <c:f>Sheet1!$A$2:$A$13</c:f>
              <c:strCache>
                <c:ptCount val="12"/>
                <c:pt idx="0">
                  <c:v>Basicmar</c:v>
                </c:pt>
                <c:pt idx="1">
                  <c:v>BRAINS</c:v>
                </c:pt>
                <c:pt idx="2">
                  <c:v>GASROS</c:v>
                </c:pt>
                <c:pt idx="3">
                  <c:v>GCNKSS</c:v>
                </c:pt>
                <c:pt idx="4">
                  <c:v>GEOS</c:v>
                </c:pt>
                <c:pt idx="5">
                  <c:v>Gotenberg</c:v>
                </c:pt>
                <c:pt idx="6">
                  <c:v>Graz</c:v>
                </c:pt>
                <c:pt idx="7">
                  <c:v>ISGS</c:v>
                </c:pt>
                <c:pt idx="8">
                  <c:v>Krakow</c:v>
                </c:pt>
                <c:pt idx="9">
                  <c:v>Leuven</c:v>
                </c:pt>
                <c:pt idx="10">
                  <c:v>Lund</c:v>
                </c:pt>
                <c:pt idx="11">
                  <c:v>MIAMSR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22</c:v>
                </c:pt>
                <c:pt idx="2">
                  <c:v>265</c:v>
                </c:pt>
                <c:pt idx="3">
                  <c:v>135</c:v>
                </c:pt>
                <c:pt idx="4">
                  <c:v>45</c:v>
                </c:pt>
                <c:pt idx="5">
                  <c:v>238</c:v>
                </c:pt>
                <c:pt idx="6">
                  <c:v>104</c:v>
                </c:pt>
                <c:pt idx="7">
                  <c:v>331</c:v>
                </c:pt>
                <c:pt idx="8">
                  <c:v>165</c:v>
                </c:pt>
                <c:pt idx="9">
                  <c:v>422</c:v>
                </c:pt>
                <c:pt idx="10">
                  <c:v>14</c:v>
                </c:pt>
                <c:pt idx="11">
                  <c:v>249</c:v>
                </c:pt>
              </c:numCache>
            </c:numRef>
          </c:val>
        </c:ser>
        <c:axId val="102115968"/>
        <c:axId val="102117760"/>
      </c:barChart>
      <c:catAx>
        <c:axId val="102115968"/>
        <c:scaling>
          <c:orientation val="minMax"/>
        </c:scaling>
        <c:axPos val="l"/>
        <c:tickLblPos val="nextTo"/>
        <c:crossAx val="102117760"/>
        <c:crosses val="autoZero"/>
        <c:auto val="1"/>
        <c:lblAlgn val="ctr"/>
        <c:lblOffset val="100"/>
      </c:catAx>
      <c:valAx>
        <c:axId val="102117760"/>
        <c:scaling>
          <c:orientation val="minMax"/>
        </c:scaling>
        <c:axPos val="b"/>
        <c:majorGridlines/>
        <c:numFmt formatCode="General" sourceLinked="1"/>
        <c:tickLblPos val="nextTo"/>
        <c:crossAx val="10211596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95B0BD-97ED-EB47-9F4E-9CBB7C9FE90F}" type="doc">
      <dgm:prSet loTypeId="urn:microsoft.com/office/officeart/2005/8/layout/chevron2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26058F-39D8-CF41-B9E1-BF55A018DF20}">
      <dgm:prSet phldrT="[Text]"/>
      <dgm:spPr>
        <a:solidFill>
          <a:schemeClr val="tx2">
            <a:lumMod val="50000"/>
            <a:lumOff val="50000"/>
          </a:schemeClr>
        </a:solidFill>
      </dgm:spPr>
      <dgm:t>
        <a:bodyPr/>
        <a:lstStyle/>
        <a:p>
          <a:endParaRPr lang="en-US" dirty="0" smtClean="0">
            <a:solidFill>
              <a:srgbClr val="000000"/>
            </a:solidFill>
          </a:endParaRPr>
        </a:p>
      </dgm:t>
    </dgm:pt>
    <dgm:pt modelId="{7C20D5BD-5E7E-8A45-B1C3-7C342A3B4EEF}" type="parTrans" cxnId="{57BD5050-8EB9-7144-AFA4-D436A8132743}">
      <dgm:prSet/>
      <dgm:spPr/>
      <dgm:t>
        <a:bodyPr/>
        <a:lstStyle/>
        <a:p>
          <a:endParaRPr lang="en-US"/>
        </a:p>
      </dgm:t>
    </dgm:pt>
    <dgm:pt modelId="{FBC931D3-2132-A14F-B147-4B6C663B12F5}" type="sibTrans" cxnId="{57BD5050-8EB9-7144-AFA4-D436A8132743}">
      <dgm:prSet/>
      <dgm:spPr/>
      <dgm:t>
        <a:bodyPr/>
        <a:lstStyle/>
        <a:p>
          <a:endParaRPr lang="en-US"/>
        </a:p>
      </dgm:t>
    </dgm:pt>
    <dgm:pt modelId="{BA436E12-3E64-404C-9A7C-118EC08B0E35}">
      <dgm:prSet phldrT="[Text]"/>
      <dgm:spPr>
        <a:solidFill>
          <a:schemeClr val="tx2">
            <a:lumMod val="65000"/>
            <a:lumOff val="35000"/>
          </a:schemeClr>
        </a:solidFill>
      </dgm:spPr>
      <dgm:t>
        <a:bodyPr/>
        <a:lstStyle/>
        <a:p>
          <a:endParaRPr lang="en-US" dirty="0">
            <a:solidFill>
              <a:srgbClr val="000000"/>
            </a:solidFill>
          </a:endParaRPr>
        </a:p>
      </dgm:t>
    </dgm:pt>
    <dgm:pt modelId="{58275AA0-DE21-464A-8CF9-41C144687E62}" type="parTrans" cxnId="{98B2ACF0-A5A4-DA49-869B-C24DF3ED01DD}">
      <dgm:prSet/>
      <dgm:spPr/>
      <dgm:t>
        <a:bodyPr/>
        <a:lstStyle/>
        <a:p>
          <a:endParaRPr lang="en-US"/>
        </a:p>
      </dgm:t>
    </dgm:pt>
    <dgm:pt modelId="{A767DCDA-D1DF-4A4E-AE48-04064F3477BE}" type="sibTrans" cxnId="{98B2ACF0-A5A4-DA49-869B-C24DF3ED01DD}">
      <dgm:prSet/>
      <dgm:spPr/>
      <dgm:t>
        <a:bodyPr/>
        <a:lstStyle/>
        <a:p>
          <a:endParaRPr lang="en-US"/>
        </a:p>
      </dgm:t>
    </dgm:pt>
    <dgm:pt modelId="{520EADAB-D2F0-7640-B1AC-0270B42E3B54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endParaRPr lang="en-US" dirty="0">
            <a:solidFill>
              <a:srgbClr val="000000"/>
            </a:solidFill>
          </a:endParaRPr>
        </a:p>
      </dgm:t>
    </dgm:pt>
    <dgm:pt modelId="{BD0F67C6-9634-7941-B9FE-2488A310D097}" type="parTrans" cxnId="{E3CF0396-CF5C-7E4F-A681-D10FA677299B}">
      <dgm:prSet/>
      <dgm:spPr/>
      <dgm:t>
        <a:bodyPr/>
        <a:lstStyle/>
        <a:p>
          <a:endParaRPr lang="en-US"/>
        </a:p>
      </dgm:t>
    </dgm:pt>
    <dgm:pt modelId="{B890DBC7-0031-3D46-B88F-C2575CBFDA7C}" type="sibTrans" cxnId="{E3CF0396-CF5C-7E4F-A681-D10FA677299B}">
      <dgm:prSet/>
      <dgm:spPr/>
      <dgm:t>
        <a:bodyPr/>
        <a:lstStyle/>
        <a:p>
          <a:endParaRPr lang="en-US"/>
        </a:p>
      </dgm:t>
    </dgm:pt>
    <dgm:pt modelId="{6F9824AB-3F0E-0849-A8B7-9DADD1185B48}">
      <dgm:prSet/>
      <dgm:spPr>
        <a:solidFill>
          <a:schemeClr val="tx2">
            <a:lumMod val="85000"/>
            <a:lumOff val="15000"/>
          </a:schemeClr>
        </a:solidFill>
      </dgm:spPr>
      <dgm:t>
        <a:bodyPr/>
        <a:lstStyle/>
        <a:p>
          <a:endParaRPr lang="en-US" dirty="0">
            <a:solidFill>
              <a:srgbClr val="000000"/>
            </a:solidFill>
          </a:endParaRPr>
        </a:p>
      </dgm:t>
    </dgm:pt>
    <dgm:pt modelId="{FFB19069-C6C6-9A4F-A8DC-E6031C82992E}" type="parTrans" cxnId="{FF10A254-262F-8044-A6C3-DFE46607934B}">
      <dgm:prSet/>
      <dgm:spPr/>
      <dgm:t>
        <a:bodyPr/>
        <a:lstStyle/>
        <a:p>
          <a:endParaRPr lang="en-US"/>
        </a:p>
      </dgm:t>
    </dgm:pt>
    <dgm:pt modelId="{940F45E3-50EE-0146-BAF0-EEBABEBEA4F1}" type="sibTrans" cxnId="{FF10A254-262F-8044-A6C3-DFE46607934B}">
      <dgm:prSet/>
      <dgm:spPr/>
      <dgm:t>
        <a:bodyPr/>
        <a:lstStyle/>
        <a:p>
          <a:endParaRPr lang="en-US"/>
        </a:p>
      </dgm:t>
    </dgm:pt>
    <dgm:pt modelId="{A0421403-6AAC-824D-8F34-4B4F0FC78FCC}">
      <dgm:prSet/>
      <dgm:spPr>
        <a:solidFill>
          <a:schemeClr val="tx2">
            <a:lumMod val="95000"/>
            <a:lumOff val="5000"/>
          </a:schemeClr>
        </a:solidFill>
      </dgm:spPr>
      <dgm:t>
        <a:bodyPr/>
        <a:lstStyle/>
        <a:p>
          <a:endParaRPr lang="en-US" dirty="0">
            <a:solidFill>
              <a:srgbClr val="000000"/>
            </a:solidFill>
          </a:endParaRPr>
        </a:p>
      </dgm:t>
    </dgm:pt>
    <dgm:pt modelId="{0C578DCE-A4BE-CC43-8712-6ED94FB77BE7}" type="parTrans" cxnId="{783D2376-0612-2449-BC3E-8B43B40DE526}">
      <dgm:prSet/>
      <dgm:spPr/>
      <dgm:t>
        <a:bodyPr/>
        <a:lstStyle/>
        <a:p>
          <a:endParaRPr lang="en-US"/>
        </a:p>
      </dgm:t>
    </dgm:pt>
    <dgm:pt modelId="{C6D69CA1-7EDB-694A-8F0C-B4ABA395ED0C}" type="sibTrans" cxnId="{783D2376-0612-2449-BC3E-8B43B40DE526}">
      <dgm:prSet/>
      <dgm:spPr/>
      <dgm:t>
        <a:bodyPr/>
        <a:lstStyle/>
        <a:p>
          <a:endParaRPr lang="en-US"/>
        </a:p>
      </dgm:t>
    </dgm:pt>
    <dgm:pt modelId="{59410F23-2BA9-2145-8307-9060A94D2E5F}">
      <dgm:prSet/>
      <dgm:spPr/>
      <dgm:t>
        <a:bodyPr/>
        <a:lstStyle/>
        <a:p>
          <a:r>
            <a:rPr lang="en-US" smtClean="0">
              <a:solidFill>
                <a:srgbClr val="000000"/>
              </a:solidFill>
            </a:rPr>
            <a:t>MRI from collaborating SiGN site</a:t>
          </a:r>
          <a:endParaRPr lang="en-US"/>
        </a:p>
      </dgm:t>
    </dgm:pt>
    <dgm:pt modelId="{3947238C-2DD5-134D-AF64-9396CFC39D14}" type="parTrans" cxnId="{976C71FE-34BA-8343-87A8-4771E4DED29C}">
      <dgm:prSet/>
      <dgm:spPr/>
      <dgm:t>
        <a:bodyPr/>
        <a:lstStyle/>
        <a:p>
          <a:endParaRPr lang="en-US"/>
        </a:p>
      </dgm:t>
    </dgm:pt>
    <dgm:pt modelId="{B1017A38-D538-3147-83BC-9EAD29D09882}" type="sibTrans" cxnId="{976C71FE-34BA-8343-87A8-4771E4DED29C}">
      <dgm:prSet/>
      <dgm:spPr/>
      <dgm:t>
        <a:bodyPr/>
        <a:lstStyle/>
        <a:p>
          <a:endParaRPr lang="en-US"/>
        </a:p>
      </dgm:t>
    </dgm:pt>
    <dgm:pt modelId="{1CBAAD36-A5F6-8446-A64A-DC47962058DB}">
      <dgm:prSet/>
      <dgm:spPr/>
      <dgm:t>
        <a:bodyPr/>
        <a:lstStyle/>
        <a:p>
          <a:r>
            <a:rPr lang="en-US" smtClean="0">
              <a:solidFill>
                <a:srgbClr val="000000"/>
              </a:solidFill>
            </a:rPr>
            <a:t>SiGN neuroimaging repository</a:t>
          </a:r>
          <a:endParaRPr lang="en-US"/>
        </a:p>
      </dgm:t>
    </dgm:pt>
    <dgm:pt modelId="{CD10BC86-C4CD-804D-B025-7A11AA72A5AF}" type="parTrans" cxnId="{704E7FCD-8272-7D43-81FC-EF2081E69166}">
      <dgm:prSet/>
      <dgm:spPr/>
      <dgm:t>
        <a:bodyPr/>
        <a:lstStyle/>
        <a:p>
          <a:endParaRPr lang="en-US"/>
        </a:p>
      </dgm:t>
    </dgm:pt>
    <dgm:pt modelId="{6FBB691F-563E-BE4A-9DF0-E483974E433A}" type="sibTrans" cxnId="{704E7FCD-8272-7D43-81FC-EF2081E69166}">
      <dgm:prSet/>
      <dgm:spPr/>
      <dgm:t>
        <a:bodyPr/>
        <a:lstStyle/>
        <a:p>
          <a:endParaRPr lang="en-US"/>
        </a:p>
      </dgm:t>
    </dgm:pt>
    <dgm:pt modelId="{24170572-55E8-E14C-A49D-F81F37A01BE1}">
      <dgm:prSet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XNAT interface (automated segmentation)</a:t>
          </a:r>
          <a:endParaRPr lang="en-US" dirty="0"/>
        </a:p>
      </dgm:t>
    </dgm:pt>
    <dgm:pt modelId="{1364CEE4-CA98-9C43-9602-F9B0A8E23420}" type="parTrans" cxnId="{C0C3BB54-84EC-D745-93E2-CCEE395B7853}">
      <dgm:prSet/>
      <dgm:spPr/>
      <dgm:t>
        <a:bodyPr/>
        <a:lstStyle/>
        <a:p>
          <a:endParaRPr lang="en-US"/>
        </a:p>
      </dgm:t>
    </dgm:pt>
    <dgm:pt modelId="{54EF7CC6-0BCB-4142-824B-B1342718E027}" type="sibTrans" cxnId="{C0C3BB54-84EC-D745-93E2-CCEE395B7853}">
      <dgm:prSet/>
      <dgm:spPr/>
      <dgm:t>
        <a:bodyPr/>
        <a:lstStyle/>
        <a:p>
          <a:endParaRPr lang="en-US"/>
        </a:p>
      </dgm:t>
    </dgm:pt>
    <dgm:pt modelId="{363A0252-1F31-1B4B-AC62-D13E7AFE683F}">
      <dgm:prSet/>
      <dgm:spPr/>
      <dgm:t>
        <a:bodyPr/>
        <a:lstStyle/>
        <a:p>
          <a:r>
            <a:rPr lang="en-US" smtClean="0">
              <a:solidFill>
                <a:srgbClr val="000000"/>
              </a:solidFill>
            </a:rPr>
            <a:t>MRI traits extracted and data submitted</a:t>
          </a:r>
          <a:endParaRPr lang="en-US"/>
        </a:p>
      </dgm:t>
    </dgm:pt>
    <dgm:pt modelId="{0AC73B12-CAFC-3B40-97A3-804E89FB6F5E}" type="parTrans" cxnId="{65CDEE23-6FFF-8743-8C80-169D28D6E5E2}">
      <dgm:prSet/>
      <dgm:spPr/>
      <dgm:t>
        <a:bodyPr/>
        <a:lstStyle/>
        <a:p>
          <a:endParaRPr lang="en-US"/>
        </a:p>
      </dgm:t>
    </dgm:pt>
    <dgm:pt modelId="{C0693D07-A5E1-DA47-86E0-450EE6F61D86}" type="sibTrans" cxnId="{65CDEE23-6FFF-8743-8C80-169D28D6E5E2}">
      <dgm:prSet/>
      <dgm:spPr/>
      <dgm:t>
        <a:bodyPr/>
        <a:lstStyle/>
        <a:p>
          <a:endParaRPr lang="en-US"/>
        </a:p>
      </dgm:t>
    </dgm:pt>
    <dgm:pt modelId="{6CB3B6E3-663E-664C-944F-2E044D568CDC}">
      <dgm:prSet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MRI-Genetics interface exploration</a:t>
          </a:r>
          <a:endParaRPr lang="en-US" dirty="0"/>
        </a:p>
      </dgm:t>
    </dgm:pt>
    <dgm:pt modelId="{74C1CC20-A549-1847-A9CB-3323F7B63D26}" type="parTrans" cxnId="{535FC64E-3222-F944-A8F0-551B1458B721}">
      <dgm:prSet/>
      <dgm:spPr/>
      <dgm:t>
        <a:bodyPr/>
        <a:lstStyle/>
        <a:p>
          <a:endParaRPr lang="en-US"/>
        </a:p>
      </dgm:t>
    </dgm:pt>
    <dgm:pt modelId="{A5D44D3E-D5E6-774A-91C9-E9D6A491F3ED}" type="sibTrans" cxnId="{535FC64E-3222-F944-A8F0-551B1458B721}">
      <dgm:prSet/>
      <dgm:spPr/>
      <dgm:t>
        <a:bodyPr/>
        <a:lstStyle/>
        <a:p>
          <a:endParaRPr lang="en-US"/>
        </a:p>
      </dgm:t>
    </dgm:pt>
    <dgm:pt modelId="{1EAD046A-077E-F74B-BB0E-ED3CA55A1AA4}" type="pres">
      <dgm:prSet presAssocID="{9C95B0BD-97ED-EB47-9F4E-9CBB7C9FE90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BB84025-4E94-6044-BDF1-3CD8C2E1A7F8}" type="pres">
      <dgm:prSet presAssocID="{8526058F-39D8-CF41-B9E1-BF55A018DF20}" presName="composite" presStyleCnt="0"/>
      <dgm:spPr/>
    </dgm:pt>
    <dgm:pt modelId="{6E89A5E5-73FF-7146-8130-8ABEEBEEDED7}" type="pres">
      <dgm:prSet presAssocID="{8526058F-39D8-CF41-B9E1-BF55A018DF20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E97A37-144C-2147-B559-E65CC599B2FF}" type="pres">
      <dgm:prSet presAssocID="{8526058F-39D8-CF41-B9E1-BF55A018DF20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C64FFB-0B6A-2844-AFC8-1ECDF9B18D7C}" type="pres">
      <dgm:prSet presAssocID="{FBC931D3-2132-A14F-B147-4B6C663B12F5}" presName="sp" presStyleCnt="0"/>
      <dgm:spPr/>
    </dgm:pt>
    <dgm:pt modelId="{DCF41557-9821-9E47-B080-BF2F55A8BA71}" type="pres">
      <dgm:prSet presAssocID="{BA436E12-3E64-404C-9A7C-118EC08B0E35}" presName="composite" presStyleCnt="0"/>
      <dgm:spPr/>
    </dgm:pt>
    <dgm:pt modelId="{D0FD9042-9600-B244-A5EC-7A9FF5E2CC0F}" type="pres">
      <dgm:prSet presAssocID="{BA436E12-3E64-404C-9A7C-118EC08B0E35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76EA6A-1BF8-D342-9C3D-02152BE1F2F8}" type="pres">
      <dgm:prSet presAssocID="{BA436E12-3E64-404C-9A7C-118EC08B0E35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3AC24F-617B-9E48-B16F-C6040EC7A1F3}" type="pres">
      <dgm:prSet presAssocID="{A767DCDA-D1DF-4A4E-AE48-04064F3477BE}" presName="sp" presStyleCnt="0"/>
      <dgm:spPr/>
    </dgm:pt>
    <dgm:pt modelId="{7DFBAD15-AABC-1E4B-B1FD-B5948D46526B}" type="pres">
      <dgm:prSet presAssocID="{520EADAB-D2F0-7640-B1AC-0270B42E3B54}" presName="composite" presStyleCnt="0"/>
      <dgm:spPr/>
    </dgm:pt>
    <dgm:pt modelId="{2EDCF810-0A43-0641-8613-7C4C4EFFEFF2}" type="pres">
      <dgm:prSet presAssocID="{520EADAB-D2F0-7640-B1AC-0270B42E3B54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2B7FE-7D3E-A944-9C5E-C4A60337504B}" type="pres">
      <dgm:prSet presAssocID="{520EADAB-D2F0-7640-B1AC-0270B42E3B54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25FAE4-2B01-8644-9506-87C39AC956DF}" type="pres">
      <dgm:prSet presAssocID="{B890DBC7-0031-3D46-B88F-C2575CBFDA7C}" presName="sp" presStyleCnt="0"/>
      <dgm:spPr/>
    </dgm:pt>
    <dgm:pt modelId="{266F141B-9DA0-2940-A0C7-E9D84C6375DE}" type="pres">
      <dgm:prSet presAssocID="{6F9824AB-3F0E-0849-A8B7-9DADD1185B48}" presName="composite" presStyleCnt="0"/>
      <dgm:spPr/>
    </dgm:pt>
    <dgm:pt modelId="{226930F2-BE84-2D4D-B542-B342361A1992}" type="pres">
      <dgm:prSet presAssocID="{6F9824AB-3F0E-0849-A8B7-9DADD1185B48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C55D90-527A-384B-A491-FFA1D9D35FED}" type="pres">
      <dgm:prSet presAssocID="{6F9824AB-3F0E-0849-A8B7-9DADD1185B48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33D658-B546-1F4A-9B62-0A1AD2DCA34C}" type="pres">
      <dgm:prSet presAssocID="{940F45E3-50EE-0146-BAF0-EEBABEBEA4F1}" presName="sp" presStyleCnt="0"/>
      <dgm:spPr/>
    </dgm:pt>
    <dgm:pt modelId="{0BD1A28B-CCD4-A045-AC3A-EE7A14129C36}" type="pres">
      <dgm:prSet presAssocID="{A0421403-6AAC-824D-8F34-4B4F0FC78FCC}" presName="composite" presStyleCnt="0"/>
      <dgm:spPr/>
    </dgm:pt>
    <dgm:pt modelId="{E7400C22-5CAD-B841-981D-074C14567484}" type="pres">
      <dgm:prSet presAssocID="{A0421403-6AAC-824D-8F34-4B4F0FC78FCC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B19FC2-F938-2446-9057-6760D1A489B7}" type="pres">
      <dgm:prSet presAssocID="{A0421403-6AAC-824D-8F34-4B4F0FC78FCC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83D2376-0612-2449-BC3E-8B43B40DE526}" srcId="{9C95B0BD-97ED-EB47-9F4E-9CBB7C9FE90F}" destId="{A0421403-6AAC-824D-8F34-4B4F0FC78FCC}" srcOrd="4" destOrd="0" parTransId="{0C578DCE-A4BE-CC43-8712-6ED94FB77BE7}" sibTransId="{C6D69CA1-7EDB-694A-8F0C-B4ABA395ED0C}"/>
    <dgm:cxn modelId="{976C71FE-34BA-8343-87A8-4771E4DED29C}" srcId="{8526058F-39D8-CF41-B9E1-BF55A018DF20}" destId="{59410F23-2BA9-2145-8307-9060A94D2E5F}" srcOrd="0" destOrd="0" parTransId="{3947238C-2DD5-134D-AF64-9396CFC39D14}" sibTransId="{B1017A38-D538-3147-83BC-9EAD29D09882}"/>
    <dgm:cxn modelId="{FF10A254-262F-8044-A6C3-DFE46607934B}" srcId="{9C95B0BD-97ED-EB47-9F4E-9CBB7C9FE90F}" destId="{6F9824AB-3F0E-0849-A8B7-9DADD1185B48}" srcOrd="3" destOrd="0" parTransId="{FFB19069-C6C6-9A4F-A8DC-E6031C82992E}" sibTransId="{940F45E3-50EE-0146-BAF0-EEBABEBEA4F1}"/>
    <dgm:cxn modelId="{2CA6B0AC-F0A6-FF4E-9CCC-69DD97E14916}" type="presOf" srcId="{8526058F-39D8-CF41-B9E1-BF55A018DF20}" destId="{6E89A5E5-73FF-7146-8130-8ABEEBEEDED7}" srcOrd="0" destOrd="0" presId="urn:microsoft.com/office/officeart/2005/8/layout/chevron2"/>
    <dgm:cxn modelId="{C0C3BB54-84EC-D745-93E2-CCEE395B7853}" srcId="{520EADAB-D2F0-7640-B1AC-0270B42E3B54}" destId="{24170572-55E8-E14C-A49D-F81F37A01BE1}" srcOrd="0" destOrd="0" parTransId="{1364CEE4-CA98-9C43-9602-F9B0A8E23420}" sibTransId="{54EF7CC6-0BCB-4142-824B-B1342718E027}"/>
    <dgm:cxn modelId="{98B2ACF0-A5A4-DA49-869B-C24DF3ED01DD}" srcId="{9C95B0BD-97ED-EB47-9F4E-9CBB7C9FE90F}" destId="{BA436E12-3E64-404C-9A7C-118EC08B0E35}" srcOrd="1" destOrd="0" parTransId="{58275AA0-DE21-464A-8CF9-41C144687E62}" sibTransId="{A767DCDA-D1DF-4A4E-AE48-04064F3477BE}"/>
    <dgm:cxn modelId="{535FC64E-3222-F944-A8F0-551B1458B721}" srcId="{A0421403-6AAC-824D-8F34-4B4F0FC78FCC}" destId="{6CB3B6E3-663E-664C-944F-2E044D568CDC}" srcOrd="0" destOrd="0" parTransId="{74C1CC20-A549-1847-A9CB-3323F7B63D26}" sibTransId="{A5D44D3E-D5E6-774A-91C9-E9D6A491F3ED}"/>
    <dgm:cxn modelId="{65CDEE23-6FFF-8743-8C80-169D28D6E5E2}" srcId="{6F9824AB-3F0E-0849-A8B7-9DADD1185B48}" destId="{363A0252-1F31-1B4B-AC62-D13E7AFE683F}" srcOrd="0" destOrd="0" parTransId="{0AC73B12-CAFC-3B40-97A3-804E89FB6F5E}" sibTransId="{C0693D07-A5E1-DA47-86E0-450EE6F61D86}"/>
    <dgm:cxn modelId="{DEA95CD0-62F5-CF45-B6BE-477F75B6538D}" type="presOf" srcId="{1CBAAD36-A5F6-8446-A64A-DC47962058DB}" destId="{7076EA6A-1BF8-D342-9C3D-02152BE1F2F8}" srcOrd="0" destOrd="0" presId="urn:microsoft.com/office/officeart/2005/8/layout/chevron2"/>
    <dgm:cxn modelId="{57BD5050-8EB9-7144-AFA4-D436A8132743}" srcId="{9C95B0BD-97ED-EB47-9F4E-9CBB7C9FE90F}" destId="{8526058F-39D8-CF41-B9E1-BF55A018DF20}" srcOrd="0" destOrd="0" parTransId="{7C20D5BD-5E7E-8A45-B1C3-7C342A3B4EEF}" sibTransId="{FBC931D3-2132-A14F-B147-4B6C663B12F5}"/>
    <dgm:cxn modelId="{B7ADAA6D-F586-B348-8FBE-27BB9C558DAB}" type="presOf" srcId="{6F9824AB-3F0E-0849-A8B7-9DADD1185B48}" destId="{226930F2-BE84-2D4D-B542-B342361A1992}" srcOrd="0" destOrd="0" presId="urn:microsoft.com/office/officeart/2005/8/layout/chevron2"/>
    <dgm:cxn modelId="{79759BAB-7BA7-6C48-944E-44118C3115C1}" type="presOf" srcId="{363A0252-1F31-1B4B-AC62-D13E7AFE683F}" destId="{E7C55D90-527A-384B-A491-FFA1D9D35FED}" srcOrd="0" destOrd="0" presId="urn:microsoft.com/office/officeart/2005/8/layout/chevron2"/>
    <dgm:cxn modelId="{2C5F36E2-4273-3C4E-AF60-358530591B71}" type="presOf" srcId="{9C95B0BD-97ED-EB47-9F4E-9CBB7C9FE90F}" destId="{1EAD046A-077E-F74B-BB0E-ED3CA55A1AA4}" srcOrd="0" destOrd="0" presId="urn:microsoft.com/office/officeart/2005/8/layout/chevron2"/>
    <dgm:cxn modelId="{E1C1AA6F-BAB7-5B42-9B32-4CCE4812EFC8}" type="presOf" srcId="{59410F23-2BA9-2145-8307-9060A94D2E5F}" destId="{21E97A37-144C-2147-B559-E65CC599B2FF}" srcOrd="0" destOrd="0" presId="urn:microsoft.com/office/officeart/2005/8/layout/chevron2"/>
    <dgm:cxn modelId="{AFA43517-DE52-3346-9673-74A0067281DA}" type="presOf" srcId="{BA436E12-3E64-404C-9A7C-118EC08B0E35}" destId="{D0FD9042-9600-B244-A5EC-7A9FF5E2CC0F}" srcOrd="0" destOrd="0" presId="urn:microsoft.com/office/officeart/2005/8/layout/chevron2"/>
    <dgm:cxn modelId="{240559C8-91D2-4C49-8A9F-CD307A71C6E0}" type="presOf" srcId="{24170572-55E8-E14C-A49D-F81F37A01BE1}" destId="{76F2B7FE-7D3E-A944-9C5E-C4A60337504B}" srcOrd="0" destOrd="0" presId="urn:microsoft.com/office/officeart/2005/8/layout/chevron2"/>
    <dgm:cxn modelId="{803FBE9F-4C4E-BB4C-9D05-9A821C28B068}" type="presOf" srcId="{520EADAB-D2F0-7640-B1AC-0270B42E3B54}" destId="{2EDCF810-0A43-0641-8613-7C4C4EFFEFF2}" srcOrd="0" destOrd="0" presId="urn:microsoft.com/office/officeart/2005/8/layout/chevron2"/>
    <dgm:cxn modelId="{E3CF0396-CF5C-7E4F-A681-D10FA677299B}" srcId="{9C95B0BD-97ED-EB47-9F4E-9CBB7C9FE90F}" destId="{520EADAB-D2F0-7640-B1AC-0270B42E3B54}" srcOrd="2" destOrd="0" parTransId="{BD0F67C6-9634-7941-B9FE-2488A310D097}" sibTransId="{B890DBC7-0031-3D46-B88F-C2575CBFDA7C}"/>
    <dgm:cxn modelId="{9153D295-25D4-1448-A6FA-716BEDA7FE01}" type="presOf" srcId="{6CB3B6E3-663E-664C-944F-2E044D568CDC}" destId="{C5B19FC2-F938-2446-9057-6760D1A489B7}" srcOrd="0" destOrd="0" presId="urn:microsoft.com/office/officeart/2005/8/layout/chevron2"/>
    <dgm:cxn modelId="{704E7FCD-8272-7D43-81FC-EF2081E69166}" srcId="{BA436E12-3E64-404C-9A7C-118EC08B0E35}" destId="{1CBAAD36-A5F6-8446-A64A-DC47962058DB}" srcOrd="0" destOrd="0" parTransId="{CD10BC86-C4CD-804D-B025-7A11AA72A5AF}" sibTransId="{6FBB691F-563E-BE4A-9DF0-E483974E433A}"/>
    <dgm:cxn modelId="{4F848570-55E3-1647-A433-F244E0396E35}" type="presOf" srcId="{A0421403-6AAC-824D-8F34-4B4F0FC78FCC}" destId="{E7400C22-5CAD-B841-981D-074C14567484}" srcOrd="0" destOrd="0" presId="urn:microsoft.com/office/officeart/2005/8/layout/chevron2"/>
    <dgm:cxn modelId="{00E80653-92B4-C84A-894A-673F2CD2CF3C}" type="presParOf" srcId="{1EAD046A-077E-F74B-BB0E-ED3CA55A1AA4}" destId="{7BB84025-4E94-6044-BDF1-3CD8C2E1A7F8}" srcOrd="0" destOrd="0" presId="urn:microsoft.com/office/officeart/2005/8/layout/chevron2"/>
    <dgm:cxn modelId="{559C79FE-E28D-5C49-9DEA-F2BECA597D3D}" type="presParOf" srcId="{7BB84025-4E94-6044-BDF1-3CD8C2E1A7F8}" destId="{6E89A5E5-73FF-7146-8130-8ABEEBEEDED7}" srcOrd="0" destOrd="0" presId="urn:microsoft.com/office/officeart/2005/8/layout/chevron2"/>
    <dgm:cxn modelId="{497053CF-8EC9-A64F-BCCA-0FE6D1596B75}" type="presParOf" srcId="{7BB84025-4E94-6044-BDF1-3CD8C2E1A7F8}" destId="{21E97A37-144C-2147-B559-E65CC599B2FF}" srcOrd="1" destOrd="0" presId="urn:microsoft.com/office/officeart/2005/8/layout/chevron2"/>
    <dgm:cxn modelId="{AF914CB0-2659-9B49-BC70-D8228923CE79}" type="presParOf" srcId="{1EAD046A-077E-F74B-BB0E-ED3CA55A1AA4}" destId="{CBC64FFB-0B6A-2844-AFC8-1ECDF9B18D7C}" srcOrd="1" destOrd="0" presId="urn:microsoft.com/office/officeart/2005/8/layout/chevron2"/>
    <dgm:cxn modelId="{69C539FD-CC7F-D74B-88B3-1DB8D4FFFD0F}" type="presParOf" srcId="{1EAD046A-077E-F74B-BB0E-ED3CA55A1AA4}" destId="{DCF41557-9821-9E47-B080-BF2F55A8BA71}" srcOrd="2" destOrd="0" presId="urn:microsoft.com/office/officeart/2005/8/layout/chevron2"/>
    <dgm:cxn modelId="{E4747830-7FC3-5E4C-8FBA-13DD501CCD72}" type="presParOf" srcId="{DCF41557-9821-9E47-B080-BF2F55A8BA71}" destId="{D0FD9042-9600-B244-A5EC-7A9FF5E2CC0F}" srcOrd="0" destOrd="0" presId="urn:microsoft.com/office/officeart/2005/8/layout/chevron2"/>
    <dgm:cxn modelId="{ECD35692-2506-4045-8B09-4DF44A1A1621}" type="presParOf" srcId="{DCF41557-9821-9E47-B080-BF2F55A8BA71}" destId="{7076EA6A-1BF8-D342-9C3D-02152BE1F2F8}" srcOrd="1" destOrd="0" presId="urn:microsoft.com/office/officeart/2005/8/layout/chevron2"/>
    <dgm:cxn modelId="{3A828727-27AE-0A49-911C-ACD53B4B4257}" type="presParOf" srcId="{1EAD046A-077E-F74B-BB0E-ED3CA55A1AA4}" destId="{393AC24F-617B-9E48-B16F-C6040EC7A1F3}" srcOrd="3" destOrd="0" presId="urn:microsoft.com/office/officeart/2005/8/layout/chevron2"/>
    <dgm:cxn modelId="{D772EAB6-3BFF-8046-85D2-CB98F9DB29BD}" type="presParOf" srcId="{1EAD046A-077E-F74B-BB0E-ED3CA55A1AA4}" destId="{7DFBAD15-AABC-1E4B-B1FD-B5948D46526B}" srcOrd="4" destOrd="0" presId="urn:microsoft.com/office/officeart/2005/8/layout/chevron2"/>
    <dgm:cxn modelId="{BB3C15FB-A368-6043-B6C3-ADC139B63485}" type="presParOf" srcId="{7DFBAD15-AABC-1E4B-B1FD-B5948D46526B}" destId="{2EDCF810-0A43-0641-8613-7C4C4EFFEFF2}" srcOrd="0" destOrd="0" presId="urn:microsoft.com/office/officeart/2005/8/layout/chevron2"/>
    <dgm:cxn modelId="{B48B32FE-E799-1F42-AE47-4DF53EFE734F}" type="presParOf" srcId="{7DFBAD15-AABC-1E4B-B1FD-B5948D46526B}" destId="{76F2B7FE-7D3E-A944-9C5E-C4A60337504B}" srcOrd="1" destOrd="0" presId="urn:microsoft.com/office/officeart/2005/8/layout/chevron2"/>
    <dgm:cxn modelId="{69A595B5-1C28-8041-AF34-C6670763583D}" type="presParOf" srcId="{1EAD046A-077E-F74B-BB0E-ED3CA55A1AA4}" destId="{E625FAE4-2B01-8644-9506-87C39AC956DF}" srcOrd="5" destOrd="0" presId="urn:microsoft.com/office/officeart/2005/8/layout/chevron2"/>
    <dgm:cxn modelId="{8667AB0E-AF1B-554D-9F93-0B325C8506D8}" type="presParOf" srcId="{1EAD046A-077E-F74B-BB0E-ED3CA55A1AA4}" destId="{266F141B-9DA0-2940-A0C7-E9D84C6375DE}" srcOrd="6" destOrd="0" presId="urn:microsoft.com/office/officeart/2005/8/layout/chevron2"/>
    <dgm:cxn modelId="{618ED2B7-5486-B14B-A0D1-B1EDF06EE4E5}" type="presParOf" srcId="{266F141B-9DA0-2940-A0C7-E9D84C6375DE}" destId="{226930F2-BE84-2D4D-B542-B342361A1992}" srcOrd="0" destOrd="0" presId="urn:microsoft.com/office/officeart/2005/8/layout/chevron2"/>
    <dgm:cxn modelId="{2EC35ECA-9786-944F-89CE-A52E5B6E914F}" type="presParOf" srcId="{266F141B-9DA0-2940-A0C7-E9D84C6375DE}" destId="{E7C55D90-527A-384B-A491-FFA1D9D35FED}" srcOrd="1" destOrd="0" presId="urn:microsoft.com/office/officeart/2005/8/layout/chevron2"/>
    <dgm:cxn modelId="{8F77D190-9D23-644B-8F01-0556D89E7F93}" type="presParOf" srcId="{1EAD046A-077E-F74B-BB0E-ED3CA55A1AA4}" destId="{AC33D658-B546-1F4A-9B62-0A1AD2DCA34C}" srcOrd="7" destOrd="0" presId="urn:microsoft.com/office/officeart/2005/8/layout/chevron2"/>
    <dgm:cxn modelId="{D7EFCFC8-B0FC-7A4A-B4C3-A0180D751DB5}" type="presParOf" srcId="{1EAD046A-077E-F74B-BB0E-ED3CA55A1AA4}" destId="{0BD1A28B-CCD4-A045-AC3A-EE7A14129C36}" srcOrd="8" destOrd="0" presId="urn:microsoft.com/office/officeart/2005/8/layout/chevron2"/>
    <dgm:cxn modelId="{35EF0CE1-4B84-DB47-9933-5FB290539993}" type="presParOf" srcId="{0BD1A28B-CCD4-A045-AC3A-EE7A14129C36}" destId="{E7400C22-5CAD-B841-981D-074C14567484}" srcOrd="0" destOrd="0" presId="urn:microsoft.com/office/officeart/2005/8/layout/chevron2"/>
    <dgm:cxn modelId="{F98B9702-7B14-7D44-917F-CE5AEAB45029}" type="presParOf" srcId="{0BD1A28B-CCD4-A045-AC3A-EE7A14129C36}" destId="{C5B19FC2-F938-2446-9057-6760D1A489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E89A5E5-73FF-7146-8130-8ABEEBEEDED7}">
      <dsp:nvSpPr>
        <dsp:cNvPr id="0" name=""/>
        <dsp:cNvSpPr/>
      </dsp:nvSpPr>
      <dsp:spPr>
        <a:xfrm rot="5400000">
          <a:off x="-149834" y="152032"/>
          <a:ext cx="998894" cy="699225"/>
        </a:xfrm>
        <a:prstGeom prst="chevron">
          <a:avLst/>
        </a:prstGeom>
        <a:solidFill>
          <a:schemeClr val="tx2">
            <a:lumMod val="50000"/>
            <a:lumOff val="5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 smtClean="0">
            <a:solidFill>
              <a:srgbClr val="000000"/>
            </a:solidFill>
          </a:endParaRPr>
        </a:p>
      </dsp:txBody>
      <dsp:txXfrm rot="5400000">
        <a:off x="-149834" y="152032"/>
        <a:ext cx="998894" cy="699225"/>
      </dsp:txXfrm>
    </dsp:sp>
    <dsp:sp modelId="{21E97A37-144C-2147-B559-E65CC599B2FF}">
      <dsp:nvSpPr>
        <dsp:cNvPr id="0" name=""/>
        <dsp:cNvSpPr/>
      </dsp:nvSpPr>
      <dsp:spPr>
        <a:xfrm rot="5400000">
          <a:off x="4139772" y="-3438347"/>
          <a:ext cx="649281" cy="753037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smtClean="0">
              <a:solidFill>
                <a:srgbClr val="000000"/>
              </a:solidFill>
            </a:rPr>
            <a:t>MRI from collaborating SiGN site</a:t>
          </a:r>
          <a:endParaRPr lang="en-US" sz="3200" kern="1200"/>
        </a:p>
      </dsp:txBody>
      <dsp:txXfrm rot="5400000">
        <a:off x="4139772" y="-3438347"/>
        <a:ext cx="649281" cy="7530374"/>
      </dsp:txXfrm>
    </dsp:sp>
    <dsp:sp modelId="{D0FD9042-9600-B244-A5EC-7A9FF5E2CC0F}">
      <dsp:nvSpPr>
        <dsp:cNvPr id="0" name=""/>
        <dsp:cNvSpPr/>
      </dsp:nvSpPr>
      <dsp:spPr>
        <a:xfrm rot="5400000">
          <a:off x="-149834" y="1032700"/>
          <a:ext cx="998894" cy="699225"/>
        </a:xfrm>
        <a:prstGeom prst="chevron">
          <a:avLst/>
        </a:prstGeom>
        <a:solidFill>
          <a:schemeClr val="tx2">
            <a:lumMod val="65000"/>
            <a:lumOff val="3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>
            <a:solidFill>
              <a:srgbClr val="000000"/>
            </a:solidFill>
          </a:endParaRPr>
        </a:p>
      </dsp:txBody>
      <dsp:txXfrm rot="5400000">
        <a:off x="-149834" y="1032700"/>
        <a:ext cx="998894" cy="699225"/>
      </dsp:txXfrm>
    </dsp:sp>
    <dsp:sp modelId="{7076EA6A-1BF8-D342-9C3D-02152BE1F2F8}">
      <dsp:nvSpPr>
        <dsp:cNvPr id="0" name=""/>
        <dsp:cNvSpPr/>
      </dsp:nvSpPr>
      <dsp:spPr>
        <a:xfrm rot="5400000">
          <a:off x="4139772" y="-2557679"/>
          <a:ext cx="649281" cy="753037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smtClean="0">
              <a:solidFill>
                <a:srgbClr val="000000"/>
              </a:solidFill>
            </a:rPr>
            <a:t>SiGN neuroimaging repository</a:t>
          </a:r>
          <a:endParaRPr lang="en-US" sz="3200" kern="1200"/>
        </a:p>
      </dsp:txBody>
      <dsp:txXfrm rot="5400000">
        <a:off x="4139772" y="-2557679"/>
        <a:ext cx="649281" cy="7530374"/>
      </dsp:txXfrm>
    </dsp:sp>
    <dsp:sp modelId="{2EDCF810-0A43-0641-8613-7C4C4EFFEFF2}">
      <dsp:nvSpPr>
        <dsp:cNvPr id="0" name=""/>
        <dsp:cNvSpPr/>
      </dsp:nvSpPr>
      <dsp:spPr>
        <a:xfrm rot="5400000">
          <a:off x="-149834" y="1913368"/>
          <a:ext cx="998894" cy="699225"/>
        </a:xfrm>
        <a:prstGeom prst="chevron">
          <a:avLst/>
        </a:prstGeom>
        <a:solidFill>
          <a:schemeClr val="tx2">
            <a:lumMod val="75000"/>
            <a:lumOff val="2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>
            <a:solidFill>
              <a:srgbClr val="000000"/>
            </a:solidFill>
          </a:endParaRPr>
        </a:p>
      </dsp:txBody>
      <dsp:txXfrm rot="5400000">
        <a:off x="-149834" y="1913368"/>
        <a:ext cx="998894" cy="699225"/>
      </dsp:txXfrm>
    </dsp:sp>
    <dsp:sp modelId="{76F2B7FE-7D3E-A944-9C5E-C4A60337504B}">
      <dsp:nvSpPr>
        <dsp:cNvPr id="0" name=""/>
        <dsp:cNvSpPr/>
      </dsp:nvSpPr>
      <dsp:spPr>
        <a:xfrm rot="5400000">
          <a:off x="4139772" y="-1677012"/>
          <a:ext cx="649281" cy="753037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solidFill>
                <a:srgbClr val="000000"/>
              </a:solidFill>
            </a:rPr>
            <a:t>XNAT interface (automated segmentation)</a:t>
          </a:r>
          <a:endParaRPr lang="en-US" sz="3200" kern="1200" dirty="0"/>
        </a:p>
      </dsp:txBody>
      <dsp:txXfrm rot="5400000">
        <a:off x="4139772" y="-1677012"/>
        <a:ext cx="649281" cy="7530374"/>
      </dsp:txXfrm>
    </dsp:sp>
    <dsp:sp modelId="{226930F2-BE84-2D4D-B542-B342361A1992}">
      <dsp:nvSpPr>
        <dsp:cNvPr id="0" name=""/>
        <dsp:cNvSpPr/>
      </dsp:nvSpPr>
      <dsp:spPr>
        <a:xfrm rot="5400000">
          <a:off x="-149834" y="2794036"/>
          <a:ext cx="998894" cy="699225"/>
        </a:xfrm>
        <a:prstGeom prst="chevron">
          <a:avLst/>
        </a:prstGeom>
        <a:solidFill>
          <a:schemeClr val="tx2">
            <a:lumMod val="85000"/>
            <a:lumOff val="1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>
            <a:solidFill>
              <a:srgbClr val="000000"/>
            </a:solidFill>
          </a:endParaRPr>
        </a:p>
      </dsp:txBody>
      <dsp:txXfrm rot="5400000">
        <a:off x="-149834" y="2794036"/>
        <a:ext cx="998894" cy="699225"/>
      </dsp:txXfrm>
    </dsp:sp>
    <dsp:sp modelId="{E7C55D90-527A-384B-A491-FFA1D9D35FED}">
      <dsp:nvSpPr>
        <dsp:cNvPr id="0" name=""/>
        <dsp:cNvSpPr/>
      </dsp:nvSpPr>
      <dsp:spPr>
        <a:xfrm rot="5400000">
          <a:off x="4139772" y="-796344"/>
          <a:ext cx="649281" cy="753037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smtClean="0">
              <a:solidFill>
                <a:srgbClr val="000000"/>
              </a:solidFill>
            </a:rPr>
            <a:t>MRI traits extracted and data submitted</a:t>
          </a:r>
          <a:endParaRPr lang="en-US" sz="3200" kern="1200"/>
        </a:p>
      </dsp:txBody>
      <dsp:txXfrm rot="5400000">
        <a:off x="4139772" y="-796344"/>
        <a:ext cx="649281" cy="7530374"/>
      </dsp:txXfrm>
    </dsp:sp>
    <dsp:sp modelId="{E7400C22-5CAD-B841-981D-074C14567484}">
      <dsp:nvSpPr>
        <dsp:cNvPr id="0" name=""/>
        <dsp:cNvSpPr/>
      </dsp:nvSpPr>
      <dsp:spPr>
        <a:xfrm rot="5400000">
          <a:off x="-149834" y="3674704"/>
          <a:ext cx="998894" cy="699225"/>
        </a:xfrm>
        <a:prstGeom prst="chevron">
          <a:avLst/>
        </a:prstGeom>
        <a:solidFill>
          <a:schemeClr val="tx2">
            <a:lumMod val="95000"/>
            <a:lumOff val="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>
            <a:solidFill>
              <a:srgbClr val="000000"/>
            </a:solidFill>
          </a:endParaRPr>
        </a:p>
      </dsp:txBody>
      <dsp:txXfrm rot="5400000">
        <a:off x="-149834" y="3674704"/>
        <a:ext cx="998894" cy="699225"/>
      </dsp:txXfrm>
    </dsp:sp>
    <dsp:sp modelId="{C5B19FC2-F938-2446-9057-6760D1A489B7}">
      <dsp:nvSpPr>
        <dsp:cNvPr id="0" name=""/>
        <dsp:cNvSpPr/>
      </dsp:nvSpPr>
      <dsp:spPr>
        <a:xfrm rot="5400000">
          <a:off x="4139772" y="84323"/>
          <a:ext cx="649281" cy="753037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solidFill>
                <a:srgbClr val="000000"/>
              </a:solidFill>
            </a:rPr>
            <a:t>MRI-Genetics interface exploration</a:t>
          </a:r>
          <a:endParaRPr lang="en-US" sz="3200" kern="1200" dirty="0"/>
        </a:p>
      </dsp:txBody>
      <dsp:txXfrm rot="5400000">
        <a:off x="4139772" y="84323"/>
        <a:ext cx="649281" cy="75303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09DD5A9-0F40-4116-B883-0AB15103EE0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2775893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54681E-A51B-4BA9-B492-EA5F12969C9D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0F5214-D7AC-4DCE-962D-55C0830BB27C}" type="slidenum">
              <a:rPr lang="en-US"/>
              <a:pPr/>
              <a:t>7</a:t>
            </a:fld>
            <a:endParaRPr lang="en-US"/>
          </a:p>
        </p:txBody>
      </p:sp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656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3453346-EA43-465B-8990-BB5F034487C5}" type="slidenum">
              <a:rPr lang="en-US" sz="1200">
                <a:latin typeface="Arial" charset="0"/>
                <a:ea typeface="MS PGothic" pitchFamily="34" charset="-128"/>
              </a:rPr>
              <a:pPr algn="r"/>
              <a:t>7</a:t>
            </a:fld>
            <a:endParaRPr lang="en-US" sz="1200">
              <a:latin typeface="Arial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9230A-C67F-49D6-B070-1B5F8CC8517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312287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BB60A7-B678-4B3F-8702-B7FF902F6E3F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126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638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8D6A9D6-83BC-4B14-8A4A-DD20D828594E}" type="slidenum">
              <a:rPr lang="en-US" sz="1200">
                <a:latin typeface="+mn-lt"/>
              </a:rPr>
              <a:pPr algn="r">
                <a:defRPr/>
              </a:pPr>
              <a:t>18</a:t>
            </a:fld>
            <a:endParaRPr lang="en-US" sz="1200">
              <a:latin typeface="+mn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6E4FA3-31FD-43F6-9578-5CA336063E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86ED6-2F0F-47C5-9D92-CBE1EEA7F2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1588BF-22B4-4A8C-9953-B4C268E4DC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EB2489-7850-4876-9F7C-AD18CC804C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9C8D5-F68E-4946-A982-1BB5A1B6CF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DCDA72-A581-4997-9BA9-19F32C129A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D689C-C0FB-40C9-B021-F70615F0AB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A5036C-CE43-402E-90FB-A2035E1D5E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982FB-011F-46BB-A4EC-DC2BCEDF83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2C9E3B-EA43-4C29-B406-0CC36FB067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731F82-5CDD-4C70-8FEA-EAC21C2B1F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1FA5E91-B74A-47B6-AC0E-7A72210287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600191F-38B2-47E5-9BF5-A42086EE56C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p.greenwichmeantime.com/time-zone/australia/map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google.com/url?sa=i&amp;rct=j&amp;q=map+of+europe&amp;source=images&amp;cd=&amp;cad=rja&amp;docid=8Pr82gsUJjQgAM&amp;tbnid=9qFjs4SEmTyJqM:&amp;ved=0CAQQjB0&amp;url=http://www.infoplease.com/atlas/europe.html&amp;ei=l3hlUfi_Aq_D4APr6oCIBg&amp;bvm=bv.44990110,d.dmg&amp;psig=AFQjCNH8Xv8FipUE148r4Pi8MfiiJ4hWCQ&amp;ust=1365690900861484" TargetMode="External"/><Relationship Id="rId5" Type="http://schemas.openxmlformats.org/officeDocument/2006/relationships/hyperlink" Target="http://commons.wikimedia.org/wiki/File:Map_of_USA_showing_state_names.png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ROST:Users:rost:Desktop:MRI-GENIE_submission:PROTECTION%20OF%20HUMAN%20SUBJECTS_20141030_submit.docx!OLE_LINK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828800"/>
            <a:ext cx="9144000" cy="1470025"/>
          </a:xfrm>
        </p:spPr>
        <p:txBody>
          <a:bodyPr/>
          <a:lstStyle/>
          <a:p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Trebuchet MS"/>
              </a:rPr>
              <a:t>Neuroimaging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Trebuchet MS"/>
              </a:rPr>
              <a:t> Working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Trebuchet MS"/>
              </a:rPr>
              <a:t>Group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Trebuchet MS"/>
              </a:rPr>
              <a:t/>
            </a:r>
            <a:b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Trebuchet MS"/>
              </a:rPr>
            </a:b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Trebuchet MS"/>
              </a:rPr>
              <a:t>Update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Trebuchet M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4343400"/>
            <a:ext cx="8305800" cy="1752600"/>
          </a:xfrm>
        </p:spPr>
        <p:txBody>
          <a:bodyPr/>
          <a:lstStyle/>
          <a:p>
            <a:endParaRPr lang="en-US" dirty="0" smtClean="0">
              <a:latin typeface="Trebuchet MS"/>
            </a:endParaRPr>
          </a:p>
          <a:p>
            <a:r>
              <a:rPr lang="fr-FR" dirty="0" smtClean="0">
                <a:latin typeface="Trebuchet MS"/>
              </a:rPr>
              <a:t>Natalia S. Rost, MD, MPH</a:t>
            </a:r>
          </a:p>
          <a:p>
            <a:r>
              <a:rPr lang="fr-FR" sz="2800" dirty="0" smtClean="0">
                <a:latin typeface="Trebuchet MS"/>
              </a:rPr>
              <a:t>ISGC Workshop - Paris, France</a:t>
            </a:r>
          </a:p>
          <a:p>
            <a:r>
              <a:rPr lang="fr-FR" sz="2400" dirty="0" smtClean="0">
                <a:latin typeface="Trebuchet MS"/>
              </a:rPr>
              <a:t>November 6</a:t>
            </a:r>
            <a:r>
              <a:rPr lang="fr-FR" sz="2400" baseline="30000" dirty="0" smtClean="0">
                <a:latin typeface="Trebuchet MS"/>
              </a:rPr>
              <a:t>th</a:t>
            </a:r>
            <a:r>
              <a:rPr lang="fr-FR" sz="2400" dirty="0" smtClean="0">
                <a:latin typeface="Trebuchet MS"/>
              </a:rPr>
              <a:t> 2014</a:t>
            </a:r>
            <a:endParaRPr lang="en-US" sz="2400" dirty="0">
              <a:latin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3200" b="1" dirty="0" err="1" smtClean="0">
                <a:solidFill>
                  <a:srgbClr val="161645"/>
                </a:solidFill>
                <a:latin typeface="Trebuchet MS"/>
                <a:cs typeface="Trebuchet MS"/>
              </a:rPr>
              <a:t>Neuroimaging</a:t>
            </a:r>
            <a:r>
              <a:rPr lang="en-US" sz="3200" b="1" dirty="0" smtClean="0">
                <a:solidFill>
                  <a:srgbClr val="161645"/>
                </a:solidFill>
                <a:latin typeface="Trebuchet MS"/>
                <a:cs typeface="Trebuchet MS"/>
              </a:rPr>
              <a:t> Group Members (Oct 2015)</a:t>
            </a:r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95400"/>
            <a:ext cx="4572000" cy="4525963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Trebuchet MS"/>
                <a:cs typeface="Trebuchet MS"/>
              </a:rPr>
              <a:t>21 members (12  institutes)</a:t>
            </a:r>
          </a:p>
          <a:p>
            <a:pPr lvl="1" eaLnBrk="1" hangingPunct="1"/>
            <a:r>
              <a:rPr lang="en-US" sz="1800" dirty="0" smtClean="0">
                <a:latin typeface="Trebuchet MS"/>
                <a:cs typeface="Trebuchet MS"/>
              </a:rPr>
              <a:t>Imperial College of London</a:t>
            </a:r>
          </a:p>
          <a:p>
            <a:pPr lvl="1" eaLnBrk="1" hangingPunct="1"/>
            <a:r>
              <a:rPr lang="en-US" sz="1800" dirty="0" smtClean="0">
                <a:latin typeface="Trebuchet MS"/>
                <a:cs typeface="Trebuchet MS"/>
              </a:rPr>
              <a:t>University of Leuven</a:t>
            </a:r>
          </a:p>
          <a:p>
            <a:pPr lvl="1" eaLnBrk="1" hangingPunct="1"/>
            <a:r>
              <a:rPr lang="en-US" sz="1800" dirty="0" smtClean="0">
                <a:latin typeface="Trebuchet MS"/>
                <a:cs typeface="Trebuchet MS"/>
              </a:rPr>
              <a:t>University of Rostock</a:t>
            </a:r>
          </a:p>
          <a:p>
            <a:pPr lvl="1" eaLnBrk="1" hangingPunct="1"/>
            <a:r>
              <a:rPr lang="en-US" sz="1800" dirty="0" smtClean="0">
                <a:latin typeface="Trebuchet MS"/>
                <a:cs typeface="Trebuchet MS"/>
              </a:rPr>
              <a:t>Medical University of Graz</a:t>
            </a:r>
          </a:p>
          <a:p>
            <a:pPr lvl="1" eaLnBrk="1" hangingPunct="1"/>
            <a:r>
              <a:rPr lang="en-US" sz="1800" dirty="0" smtClean="0">
                <a:latin typeface="Trebuchet MS"/>
                <a:cs typeface="Trebuchet MS"/>
              </a:rPr>
              <a:t>Mass General Hospital </a:t>
            </a:r>
          </a:p>
          <a:p>
            <a:pPr lvl="1" eaLnBrk="1" hangingPunct="1"/>
            <a:r>
              <a:rPr lang="en-US" sz="1800" dirty="0" smtClean="0">
                <a:latin typeface="Trebuchet MS"/>
                <a:cs typeface="Trebuchet MS"/>
              </a:rPr>
              <a:t>University of Edinburgh </a:t>
            </a:r>
          </a:p>
          <a:p>
            <a:pPr lvl="1" eaLnBrk="1" hangingPunct="1"/>
            <a:r>
              <a:rPr lang="en-US" sz="1800" dirty="0" smtClean="0">
                <a:latin typeface="Trebuchet MS"/>
                <a:cs typeface="Trebuchet MS"/>
              </a:rPr>
              <a:t>University of Gothenburg</a:t>
            </a:r>
          </a:p>
          <a:p>
            <a:pPr lvl="1"/>
            <a:r>
              <a:rPr lang="en-US" sz="1800" dirty="0" smtClean="0">
                <a:latin typeface="Trebuchet MS"/>
                <a:cs typeface="Trebuchet MS"/>
              </a:rPr>
              <a:t>University of Cambridge</a:t>
            </a:r>
          </a:p>
          <a:p>
            <a:pPr lvl="1"/>
            <a:r>
              <a:rPr lang="en-US" sz="1800" dirty="0" smtClean="0">
                <a:latin typeface="Trebuchet MS"/>
                <a:cs typeface="Trebuchet MS"/>
              </a:rPr>
              <a:t>Hospital del Mar (IMIM)</a:t>
            </a:r>
          </a:p>
          <a:p>
            <a:pPr lvl="1"/>
            <a:r>
              <a:rPr lang="en-US" sz="1800" i="1" dirty="0" smtClean="0">
                <a:latin typeface="Trebuchet MS"/>
                <a:cs typeface="Trebuchet MS"/>
              </a:rPr>
              <a:t>University of Newcastle*</a:t>
            </a:r>
          </a:p>
          <a:p>
            <a:pPr lvl="1"/>
            <a:r>
              <a:rPr lang="en-US" sz="1800" i="1" dirty="0" smtClean="0">
                <a:latin typeface="Trebuchet MS"/>
                <a:cs typeface="Trebuchet MS"/>
              </a:rPr>
              <a:t>University of North Carolina*</a:t>
            </a:r>
          </a:p>
          <a:p>
            <a:pPr lvl="1" eaLnBrk="1" hangingPunct="1"/>
            <a:r>
              <a:rPr lang="en-US" sz="1800" i="1" dirty="0" smtClean="0">
                <a:latin typeface="Trebuchet MS"/>
                <a:cs typeface="Trebuchet MS"/>
              </a:rPr>
              <a:t>University of Utah*</a:t>
            </a:r>
          </a:p>
          <a:p>
            <a:pPr eaLnBrk="1" hangingPunct="1"/>
            <a:endParaRPr lang="en-US" sz="2400" dirty="0" smtClean="0">
              <a:latin typeface="Trebuchet MS"/>
              <a:cs typeface="Trebuchet MS"/>
            </a:endParaRPr>
          </a:p>
        </p:txBody>
      </p:sp>
      <p:pic>
        <p:nvPicPr>
          <p:cNvPr id="4100" name="Picture 5" descr="Europ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447800"/>
            <a:ext cx="4014528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Line 8"/>
          <p:cNvSpPr>
            <a:spLocks noChangeShapeType="1"/>
          </p:cNvSpPr>
          <p:nvPr/>
        </p:nvSpPr>
        <p:spPr bwMode="auto">
          <a:xfrm flipV="1">
            <a:off x="5722779" y="2685643"/>
            <a:ext cx="152400" cy="228600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>
              <a:latin typeface="Trebuchet MS"/>
              <a:cs typeface="Trebuchet MS"/>
            </a:endParaRPr>
          </a:p>
        </p:txBody>
      </p:sp>
      <p:sp>
        <p:nvSpPr>
          <p:cNvPr id="4102" name="Line 10"/>
          <p:cNvSpPr>
            <a:spLocks noChangeShapeType="1"/>
          </p:cNvSpPr>
          <p:nvPr/>
        </p:nvSpPr>
        <p:spPr bwMode="auto">
          <a:xfrm flipH="1" flipV="1">
            <a:off x="5343331" y="2457062"/>
            <a:ext cx="252413" cy="138113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>
              <a:latin typeface="Trebuchet MS"/>
              <a:cs typeface="Trebuchet MS"/>
            </a:endParaRPr>
          </a:p>
        </p:txBody>
      </p:sp>
      <p:sp>
        <p:nvSpPr>
          <p:cNvPr id="4103" name="Line 11"/>
          <p:cNvSpPr>
            <a:spLocks noChangeShapeType="1"/>
          </p:cNvSpPr>
          <p:nvPr/>
        </p:nvSpPr>
        <p:spPr bwMode="auto">
          <a:xfrm flipH="1" flipV="1">
            <a:off x="6326152" y="2943788"/>
            <a:ext cx="4763" cy="257175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>
              <a:latin typeface="Trebuchet MS"/>
              <a:cs typeface="Trebuchet MS"/>
            </a:endParaRPr>
          </a:p>
        </p:txBody>
      </p:sp>
      <p:sp>
        <p:nvSpPr>
          <p:cNvPr id="4104" name="Line 12"/>
          <p:cNvSpPr>
            <a:spLocks noChangeShapeType="1"/>
          </p:cNvSpPr>
          <p:nvPr/>
        </p:nvSpPr>
        <p:spPr bwMode="auto">
          <a:xfrm flipH="1" flipV="1">
            <a:off x="5982476" y="2485055"/>
            <a:ext cx="304800" cy="76200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>
              <a:latin typeface="Trebuchet MS"/>
              <a:cs typeface="Trebuchet MS"/>
            </a:endParaRPr>
          </a:p>
        </p:txBody>
      </p:sp>
      <p:sp>
        <p:nvSpPr>
          <p:cNvPr id="4105" name="Line 13"/>
          <p:cNvSpPr>
            <a:spLocks noChangeShapeType="1"/>
          </p:cNvSpPr>
          <p:nvPr/>
        </p:nvSpPr>
        <p:spPr bwMode="auto">
          <a:xfrm flipH="1" flipV="1">
            <a:off x="5934269" y="2592352"/>
            <a:ext cx="228600" cy="228600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>
              <a:latin typeface="Trebuchet MS"/>
              <a:cs typeface="Trebuchet MS"/>
            </a:endParaRPr>
          </a:p>
        </p:txBody>
      </p:sp>
      <p:sp>
        <p:nvSpPr>
          <p:cNvPr id="4106" name="Line 16"/>
          <p:cNvSpPr>
            <a:spLocks noChangeShapeType="1"/>
          </p:cNvSpPr>
          <p:nvPr/>
        </p:nvSpPr>
        <p:spPr bwMode="auto">
          <a:xfrm flipH="1">
            <a:off x="5982476" y="2999793"/>
            <a:ext cx="0" cy="304800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>
              <a:latin typeface="Trebuchet MS"/>
              <a:cs typeface="Trebuchet MS"/>
            </a:endParaRPr>
          </a:p>
        </p:txBody>
      </p:sp>
      <p:pic>
        <p:nvPicPr>
          <p:cNvPr id="4107" name="Picture 18" descr="Map_of_USA_showing_state_nam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4495800"/>
            <a:ext cx="2676918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8" name="Line 20"/>
          <p:cNvSpPr>
            <a:spLocks noChangeShapeType="1"/>
          </p:cNvSpPr>
          <p:nvPr/>
        </p:nvSpPr>
        <p:spPr bwMode="auto">
          <a:xfrm flipV="1">
            <a:off x="6705600" y="4876800"/>
            <a:ext cx="228600" cy="76200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>
              <a:latin typeface="Trebuchet MS"/>
              <a:cs typeface="Trebuchet MS"/>
            </a:endParaRPr>
          </a:p>
        </p:txBody>
      </p:sp>
      <p:sp>
        <p:nvSpPr>
          <p:cNvPr id="4109" name="Text Box 21"/>
          <p:cNvSpPr txBox="1">
            <a:spLocks noChangeArrowheads="1"/>
          </p:cNvSpPr>
          <p:nvPr/>
        </p:nvSpPr>
        <p:spPr bwMode="auto">
          <a:xfrm>
            <a:off x="4038600" y="6172200"/>
            <a:ext cx="31908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600" dirty="0">
                <a:latin typeface="Trebuchet MS"/>
                <a:cs typeface="Trebuchet MS"/>
              </a:rPr>
              <a:t>Image </a:t>
            </a:r>
            <a:r>
              <a:rPr lang="en-US" sz="600" dirty="0" err="1">
                <a:latin typeface="Trebuchet MS"/>
                <a:cs typeface="Trebuchet MS"/>
              </a:rPr>
              <a:t>courtsey</a:t>
            </a:r>
            <a:r>
              <a:rPr lang="en-US" sz="600" dirty="0">
                <a:latin typeface="Trebuchet MS"/>
                <a:cs typeface="Trebuchet MS"/>
              </a:rPr>
              <a:t> of </a:t>
            </a:r>
            <a:r>
              <a:rPr lang="en-US" sz="600" dirty="0">
                <a:latin typeface="Trebuchet MS"/>
                <a:cs typeface="Trebuchet MS"/>
                <a:hlinkClick r:id="rId5"/>
              </a:rPr>
              <a:t>commons.wikimedia.org</a:t>
            </a:r>
            <a:r>
              <a:rPr lang="en-US" sz="600" dirty="0">
                <a:latin typeface="Trebuchet MS"/>
                <a:cs typeface="Trebuchet MS"/>
              </a:rPr>
              <a:t>  </a:t>
            </a:r>
          </a:p>
        </p:txBody>
      </p:sp>
      <p:sp>
        <p:nvSpPr>
          <p:cNvPr id="4110" name="Text Box 22"/>
          <p:cNvSpPr txBox="1">
            <a:spLocks noChangeArrowheads="1"/>
          </p:cNvSpPr>
          <p:nvPr/>
        </p:nvSpPr>
        <p:spPr bwMode="auto">
          <a:xfrm>
            <a:off x="5029200" y="3962400"/>
            <a:ext cx="3048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600" dirty="0">
                <a:latin typeface="Trebuchet MS"/>
                <a:cs typeface="Trebuchet MS"/>
              </a:rPr>
              <a:t>Image </a:t>
            </a:r>
            <a:r>
              <a:rPr lang="en-US" sz="600" dirty="0" err="1">
                <a:latin typeface="Trebuchet MS"/>
                <a:cs typeface="Trebuchet MS"/>
              </a:rPr>
              <a:t>courtsey</a:t>
            </a:r>
            <a:r>
              <a:rPr lang="en-US" sz="600" dirty="0">
                <a:latin typeface="Trebuchet MS"/>
                <a:cs typeface="Trebuchet MS"/>
              </a:rPr>
              <a:t> of</a:t>
            </a:r>
            <a:r>
              <a:rPr lang="en-US" sz="600" dirty="0">
                <a:latin typeface="Trebuchet MS"/>
                <a:cs typeface="Trebuchet MS"/>
                <a:hlinkClick r:id="rId6"/>
              </a:rPr>
              <a:t>www.infoplease.com</a:t>
            </a:r>
            <a:r>
              <a:rPr lang="en-US" sz="600" dirty="0">
                <a:latin typeface="Trebuchet MS"/>
                <a:cs typeface="Trebuchet MS"/>
              </a:rPr>
              <a:t>  </a:t>
            </a:r>
          </a:p>
        </p:txBody>
      </p:sp>
      <p:sp>
        <p:nvSpPr>
          <p:cNvPr id="4111" name="Text Box 23"/>
          <p:cNvSpPr txBox="1">
            <a:spLocks noChangeArrowheads="1"/>
          </p:cNvSpPr>
          <p:nvPr/>
        </p:nvSpPr>
        <p:spPr bwMode="auto">
          <a:xfrm>
            <a:off x="0" y="6491288"/>
            <a:ext cx="42068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i="1" dirty="0">
                <a:latin typeface="Trebuchet MS"/>
                <a:cs typeface="Trebuchet MS"/>
              </a:rPr>
              <a:t>Courtesy of Lisa Cloonan, BA</a:t>
            </a:r>
          </a:p>
        </p:txBody>
      </p:sp>
      <p:sp>
        <p:nvSpPr>
          <p:cNvPr id="4112" name="Line 16"/>
          <p:cNvSpPr>
            <a:spLocks noChangeShapeType="1"/>
          </p:cNvSpPr>
          <p:nvPr/>
        </p:nvSpPr>
        <p:spPr bwMode="auto">
          <a:xfrm flipH="1">
            <a:off x="5762237" y="3613678"/>
            <a:ext cx="0" cy="304800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>
              <a:latin typeface="Trebuchet MS"/>
              <a:cs typeface="Trebuchet MS"/>
            </a:endParaRPr>
          </a:p>
        </p:txBody>
      </p:sp>
      <p:sp>
        <p:nvSpPr>
          <p:cNvPr id="18" name="Line 20"/>
          <p:cNvSpPr>
            <a:spLocks noChangeShapeType="1"/>
          </p:cNvSpPr>
          <p:nvPr/>
        </p:nvSpPr>
        <p:spPr bwMode="auto">
          <a:xfrm flipV="1">
            <a:off x="4876800" y="5105400"/>
            <a:ext cx="228600" cy="76200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>
              <a:latin typeface="Trebuchet MS"/>
              <a:cs typeface="Trebuchet MS"/>
            </a:endParaRPr>
          </a:p>
        </p:txBody>
      </p:sp>
      <p:sp>
        <p:nvSpPr>
          <p:cNvPr id="19" name="Line 20"/>
          <p:cNvSpPr>
            <a:spLocks noChangeShapeType="1"/>
          </p:cNvSpPr>
          <p:nvPr/>
        </p:nvSpPr>
        <p:spPr bwMode="auto">
          <a:xfrm flipV="1">
            <a:off x="6400800" y="5334000"/>
            <a:ext cx="228600" cy="76200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>
              <a:latin typeface="Trebuchet MS"/>
              <a:cs typeface="Trebuchet MS"/>
            </a:endParaRPr>
          </a:p>
        </p:txBody>
      </p:sp>
      <p:pic>
        <p:nvPicPr>
          <p:cNvPr id="23554" name="Picture 2" descr="http://wwp.greenwichmeantime.com/time-zone/australia/map/_derived/index.htm_txt_australia-map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25640" y="4358640"/>
            <a:ext cx="1951264" cy="182118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7010400" y="6324600"/>
            <a:ext cx="19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latin typeface="Trebuchet MS"/>
                <a:cs typeface="Trebuchet MS"/>
              </a:rPr>
              <a:t>Image </a:t>
            </a:r>
            <a:r>
              <a:rPr lang="en-US" sz="600" dirty="0" err="1" smtClean="0">
                <a:latin typeface="Trebuchet MS"/>
                <a:cs typeface="Trebuchet MS"/>
              </a:rPr>
              <a:t>courtsey</a:t>
            </a:r>
            <a:r>
              <a:rPr lang="en-US" sz="600" dirty="0" smtClean="0">
                <a:latin typeface="Trebuchet MS"/>
                <a:cs typeface="Trebuchet MS"/>
              </a:rPr>
              <a:t> of  </a:t>
            </a:r>
            <a:r>
              <a:rPr lang="en-US" sz="600" dirty="0" smtClean="0">
                <a:latin typeface="Trebuchet MS"/>
                <a:cs typeface="Trebuchet MS"/>
                <a:hlinkClick r:id="rId8"/>
              </a:rPr>
              <a:t>wwp.greenwichmeantime.com/</a:t>
            </a:r>
            <a:endParaRPr lang="en-US" sz="600" dirty="0">
              <a:latin typeface="Trebuchet MS"/>
              <a:cs typeface="Trebuchet MS"/>
            </a:endParaRPr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 flipV="1">
            <a:off x="8869680" y="5501640"/>
            <a:ext cx="228600" cy="76200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sz="4000" b="1" dirty="0">
                <a:solidFill>
                  <a:srgbClr val="161645"/>
                </a:solidFill>
                <a:latin typeface="Trebuchet MS"/>
                <a:cs typeface="Trebuchet MS"/>
              </a:rPr>
              <a:t>Overall goals of the group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143000"/>
            <a:ext cx="84582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>
                <a:latin typeface="Trebuchet MS"/>
                <a:cs typeface="Trebuchet MS"/>
              </a:rPr>
              <a:t>To assess the full potential for genetic discovery of the </a:t>
            </a:r>
            <a:r>
              <a:rPr lang="en-US" sz="2000" dirty="0" err="1">
                <a:latin typeface="Trebuchet MS"/>
                <a:cs typeface="Trebuchet MS"/>
              </a:rPr>
              <a:t>neuroimaging</a:t>
            </a:r>
            <a:r>
              <a:rPr lang="en-US" sz="2000" dirty="0">
                <a:latin typeface="Trebuchet MS"/>
                <a:cs typeface="Trebuchet MS"/>
              </a:rPr>
              <a:t> data available through the participating ISGC sites</a:t>
            </a:r>
          </a:p>
          <a:p>
            <a:pPr>
              <a:lnSpc>
                <a:spcPct val="90000"/>
              </a:lnSpc>
            </a:pPr>
            <a:endParaRPr lang="en-US" sz="2000" dirty="0">
              <a:latin typeface="Trebuchet MS"/>
              <a:cs typeface="Trebuchet MS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latin typeface="Trebuchet MS"/>
                <a:cs typeface="Trebuchet MS"/>
              </a:rPr>
              <a:t>Harmonize the </a:t>
            </a:r>
            <a:r>
              <a:rPr lang="en-US" sz="2000" dirty="0" err="1">
                <a:latin typeface="Trebuchet MS"/>
                <a:cs typeface="Trebuchet MS"/>
              </a:rPr>
              <a:t>neuroimaging</a:t>
            </a:r>
            <a:r>
              <a:rPr lang="en-US" sz="2000" dirty="0">
                <a:latin typeface="Trebuchet MS"/>
                <a:cs typeface="Trebuchet MS"/>
              </a:rPr>
              <a:t> phenotypic datasets in relation to the genotypic and clinical data</a:t>
            </a:r>
            <a:r>
              <a:rPr lang="en-US" sz="2000" dirty="0" smtClean="0">
                <a:latin typeface="Trebuchet MS"/>
                <a:cs typeface="Trebuchet MS"/>
              </a:rPr>
              <a:t> in order to </a:t>
            </a:r>
            <a:r>
              <a:rPr lang="en-US" sz="2000" dirty="0">
                <a:latin typeface="Trebuchet MS"/>
                <a:cs typeface="Trebuchet MS"/>
              </a:rPr>
              <a:t>facilitate future analyses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dirty="0">
              <a:latin typeface="Trebuchet MS"/>
              <a:cs typeface="Trebuchet MS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latin typeface="Trebuchet MS"/>
                <a:cs typeface="Trebuchet MS"/>
              </a:rPr>
              <a:t>Expedite and properly power the ongoing analyses (e.g., WMH GWAS)</a:t>
            </a:r>
          </a:p>
          <a:p>
            <a:pPr lvl="1">
              <a:lnSpc>
                <a:spcPct val="90000"/>
              </a:lnSpc>
            </a:pPr>
            <a:endParaRPr lang="en-US" sz="2000" dirty="0">
              <a:latin typeface="Trebuchet MS"/>
              <a:cs typeface="Trebuchet MS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latin typeface="Trebuchet MS"/>
                <a:cs typeface="Trebuchet MS"/>
              </a:rPr>
              <a:t>Facilitate future analyses of </a:t>
            </a:r>
            <a:r>
              <a:rPr lang="en-US" sz="2000" dirty="0" err="1">
                <a:latin typeface="Trebuchet MS"/>
                <a:cs typeface="Trebuchet MS"/>
              </a:rPr>
              <a:t>neuroimaging</a:t>
            </a:r>
            <a:r>
              <a:rPr lang="en-US" sz="2000" dirty="0">
                <a:latin typeface="Trebuchet MS"/>
                <a:cs typeface="Trebuchet MS"/>
              </a:rPr>
              <a:t> phenotypes (DWI size, </a:t>
            </a:r>
            <a:r>
              <a:rPr lang="en-US" sz="2000" dirty="0" err="1">
                <a:latin typeface="Trebuchet MS"/>
                <a:cs typeface="Trebuchet MS"/>
              </a:rPr>
              <a:t>CMBs</a:t>
            </a:r>
            <a:r>
              <a:rPr lang="en-US" sz="2000" dirty="0">
                <a:latin typeface="Trebuchet MS"/>
                <a:cs typeface="Trebuchet MS"/>
              </a:rPr>
              <a:t>, angiography)</a:t>
            </a:r>
          </a:p>
          <a:p>
            <a:pPr lvl="1">
              <a:lnSpc>
                <a:spcPct val="90000"/>
              </a:lnSpc>
            </a:pPr>
            <a:endParaRPr lang="en-US" sz="2000" dirty="0">
              <a:latin typeface="Trebuchet MS"/>
              <a:cs typeface="Trebuchet MS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latin typeface="Trebuchet MS"/>
                <a:cs typeface="Trebuchet MS"/>
              </a:rPr>
              <a:t>Develop </a:t>
            </a:r>
            <a:r>
              <a:rPr lang="en-US" sz="2000" dirty="0" err="1">
                <a:latin typeface="Trebuchet MS"/>
                <a:cs typeface="Trebuchet MS"/>
              </a:rPr>
              <a:t>neuroimaging</a:t>
            </a:r>
            <a:r>
              <a:rPr lang="en-US" sz="2000" dirty="0">
                <a:latin typeface="Trebuchet MS"/>
                <a:cs typeface="Trebuchet MS"/>
              </a:rPr>
              <a:t> phenotype assessment standards for future genetic and genomic studies in stroke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dirty="0">
              <a:latin typeface="Trebuchet MS"/>
              <a:cs typeface="Trebuchet MS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latin typeface="Trebuchet MS"/>
                <a:cs typeface="Trebuchet MS"/>
              </a:rPr>
              <a:t>Foster collaborations for future genetic discovery in stroke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Trebuchet MS"/>
                <a:cs typeface="Trebuchet MS"/>
              </a:rPr>
              <a:t>facilitate future ISGC publications/ grant applications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161645"/>
                </a:solidFill>
                <a:latin typeface="Trebuchet MS"/>
                <a:cs typeface="Trebuchet MS"/>
              </a:rPr>
              <a:t>NINDS-</a:t>
            </a:r>
            <a:r>
              <a:rPr lang="en-US" b="1" dirty="0" err="1">
                <a:solidFill>
                  <a:srgbClr val="161645"/>
                </a:solidFill>
                <a:latin typeface="Trebuchet MS"/>
                <a:cs typeface="Trebuchet MS"/>
              </a:rPr>
              <a:t>SiGN</a:t>
            </a:r>
            <a:r>
              <a:rPr lang="en-US" b="1" dirty="0">
                <a:solidFill>
                  <a:srgbClr val="161645"/>
                </a:solidFill>
                <a:latin typeface="Trebuchet MS"/>
                <a:cs typeface="Trebuchet MS"/>
              </a:rPr>
              <a:t> MRI Repository </a:t>
            </a:r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2092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Site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 of </a:t>
                      </a:r>
                      <a:r>
                        <a:rPr lang="en-US" baseline="0" dirty="0" smtClean="0"/>
                        <a:t>contributed </a:t>
                      </a:r>
                      <a:r>
                        <a:rPr lang="en-US" dirty="0" smtClean="0"/>
                        <a:t> scans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BASIC MAR (IMIM)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124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BRAINS (Imperial)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70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GASROS (MGH)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542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GCNKSS (Cincinnati)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245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GEOS (U Maryland)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76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Gothenburg (Sweden)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401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Graz (Austria)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373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ISGS-SWISS (Mayo –UVA)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425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Krakow (Poland)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224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Leuven (Belgium)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448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Lund (Sweden)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195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MIAMISR (USA)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262</a:t>
                      </a:r>
                      <a:endParaRPr lang="en-US" sz="2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620000" y="6477000"/>
            <a:ext cx="10668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00CC"/>
                </a:solidFill>
                <a:latin typeface="Trebuchet MS"/>
                <a:cs typeface="Trebuchet MS"/>
              </a:rPr>
              <a:t>n=3385</a:t>
            </a:r>
          </a:p>
          <a:p>
            <a:pPr algn="ctr"/>
            <a:endParaRPr lang="en-US" sz="1600" b="1" dirty="0">
              <a:solidFill>
                <a:srgbClr val="0000CC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161645"/>
                </a:solidFill>
                <a:latin typeface="Trebuchet MS"/>
                <a:cs typeface="Trebuchet MS"/>
              </a:rPr>
              <a:t>Projects: completed and ongoing</a:t>
            </a:r>
            <a:endParaRPr lang="en-US" sz="4000" b="1" dirty="0">
              <a:solidFill>
                <a:srgbClr val="161645"/>
              </a:solidFill>
              <a:latin typeface="Trebuchet MS"/>
              <a:cs typeface="Trebuchet MS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05800" cy="5410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2"/>
              <a:buChar char="ü"/>
            </a:pPr>
            <a:r>
              <a:rPr lang="en-US" sz="2400" dirty="0" smtClean="0">
                <a:latin typeface="Trebuchet MS"/>
                <a:cs typeface="Trebuchet MS"/>
              </a:rPr>
              <a:t>Recommendations to the ISGC Protocols and Standards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>
                <a:latin typeface="Trebuchet MS"/>
                <a:cs typeface="Trebuchet MS"/>
              </a:rPr>
              <a:t> </a:t>
            </a:r>
          </a:p>
          <a:p>
            <a:pPr>
              <a:lnSpc>
                <a:spcPct val="90000"/>
              </a:lnSpc>
              <a:buFont typeface="Wingdings" charset="2"/>
              <a:buChar char="ü"/>
            </a:pPr>
            <a:r>
              <a:rPr lang="en-US" sz="2400" dirty="0" smtClean="0">
                <a:latin typeface="Trebuchet MS"/>
                <a:cs typeface="Trebuchet MS"/>
              </a:rPr>
              <a:t>WMH measurements harmonization pilot study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Trebuchet MS"/>
                <a:cs typeface="Trebuchet MS"/>
              </a:rPr>
              <a:t>volumetric vs. ordinal WMH (LADIS) grading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>
                <a:latin typeface="Trebuchet MS"/>
                <a:cs typeface="Trebuchet MS"/>
              </a:rPr>
              <a:t>WMH ratings were consistent among the readers (ICC=0.82)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>
                <a:latin typeface="Trebuchet MS"/>
                <a:cs typeface="Trebuchet MS"/>
              </a:rPr>
              <a:t>Range of </a:t>
            </a:r>
            <a:r>
              <a:rPr lang="en-US" sz="1800" dirty="0" err="1" smtClean="0">
                <a:latin typeface="Trebuchet MS"/>
                <a:cs typeface="Trebuchet MS"/>
              </a:rPr>
              <a:t>κ</a:t>
            </a:r>
            <a:r>
              <a:rPr lang="en-US" sz="1800" dirty="0" smtClean="0">
                <a:latin typeface="Trebuchet MS"/>
                <a:cs typeface="Trebuchet MS"/>
              </a:rPr>
              <a:t> between any two readers =  (0.755 - 0.93)</a:t>
            </a:r>
          </a:p>
          <a:p>
            <a:pPr lvl="2">
              <a:lnSpc>
                <a:spcPct val="90000"/>
              </a:lnSpc>
              <a:buNone/>
            </a:pPr>
            <a:endParaRPr lang="en-US" sz="2800" dirty="0" smtClean="0">
              <a:latin typeface="Trebuchet MS"/>
              <a:cs typeface="Trebuchet MS"/>
            </a:endParaRPr>
          </a:p>
          <a:p>
            <a:pPr>
              <a:lnSpc>
                <a:spcPct val="90000"/>
              </a:lnSpc>
              <a:buFont typeface="Wingdings" charset="2"/>
              <a:buChar char="q"/>
            </a:pPr>
            <a:r>
              <a:rPr lang="en-US" sz="2400" dirty="0" smtClean="0">
                <a:latin typeface="Trebuchet MS"/>
                <a:cs typeface="Trebuchet MS"/>
              </a:rPr>
              <a:t>Genetics of posterior circulation stroke 	</a:t>
            </a:r>
          </a:p>
          <a:p>
            <a:pPr lvl="1">
              <a:lnSpc>
                <a:spcPct val="90000"/>
              </a:lnSpc>
              <a:buFont typeface="Arial"/>
              <a:buChar char="•"/>
            </a:pPr>
            <a:r>
              <a:rPr lang="en-US" sz="2000" dirty="0" smtClean="0">
                <a:latin typeface="Trebuchet MS"/>
                <a:cs typeface="Trebuchet MS"/>
              </a:rPr>
              <a:t>Leads: </a:t>
            </a:r>
            <a:r>
              <a:rPr lang="en-US" sz="2000" dirty="0" err="1" smtClean="0">
                <a:latin typeface="Trebuchet MS"/>
                <a:cs typeface="Trebuchet MS"/>
              </a:rPr>
              <a:t>Petrea</a:t>
            </a:r>
            <a:r>
              <a:rPr lang="en-US" sz="2000" dirty="0" smtClean="0">
                <a:latin typeface="Trebuchet MS"/>
                <a:cs typeface="Trebuchet MS"/>
              </a:rPr>
              <a:t> </a:t>
            </a:r>
            <a:r>
              <a:rPr lang="en-US" sz="2000" dirty="0" err="1" smtClean="0">
                <a:latin typeface="Trebuchet MS"/>
                <a:cs typeface="Trebuchet MS"/>
              </a:rPr>
              <a:t>Frid</a:t>
            </a:r>
            <a:r>
              <a:rPr lang="en-US" sz="2000" dirty="0" smtClean="0">
                <a:latin typeface="Trebuchet MS"/>
                <a:cs typeface="Trebuchet MS"/>
              </a:rPr>
              <a:t>, Arne Lindgren, </a:t>
            </a:r>
            <a:r>
              <a:rPr lang="en-US" sz="2000" dirty="0" err="1" smtClean="0">
                <a:latin typeface="Trebuchet MS"/>
                <a:cs typeface="Trebuchet MS"/>
              </a:rPr>
              <a:t>Jesper</a:t>
            </a:r>
            <a:r>
              <a:rPr lang="en-US" sz="2000" dirty="0" smtClean="0">
                <a:latin typeface="Trebuchet MS"/>
                <a:cs typeface="Trebuchet MS"/>
              </a:rPr>
              <a:t> </a:t>
            </a:r>
            <a:r>
              <a:rPr lang="en-US" sz="2000" dirty="0" err="1" smtClean="0">
                <a:latin typeface="Trebuchet MS"/>
                <a:cs typeface="Trebuchet MS"/>
              </a:rPr>
              <a:t>Petersson</a:t>
            </a:r>
            <a:endParaRPr lang="en-US" sz="2000" dirty="0" smtClean="0">
              <a:latin typeface="Trebuchet MS"/>
              <a:cs typeface="Trebuchet MS"/>
            </a:endParaRPr>
          </a:p>
          <a:p>
            <a:pPr lvl="1">
              <a:lnSpc>
                <a:spcPct val="90000"/>
              </a:lnSpc>
              <a:buFont typeface="Arial"/>
              <a:buChar char="•"/>
            </a:pPr>
            <a:endParaRPr lang="en-US" sz="2800" dirty="0" smtClean="0">
              <a:latin typeface="Trebuchet MS"/>
              <a:cs typeface="Trebuchet MS"/>
            </a:endParaRPr>
          </a:p>
          <a:p>
            <a:pPr>
              <a:lnSpc>
                <a:spcPct val="90000"/>
              </a:lnSpc>
              <a:buFont typeface="Wingdings" charset="2"/>
              <a:buChar char="q"/>
            </a:pPr>
            <a:r>
              <a:rPr lang="en-US" sz="2400" dirty="0" smtClean="0">
                <a:latin typeface="Trebuchet MS"/>
                <a:cs typeface="Trebuchet MS"/>
              </a:rPr>
              <a:t>Preliminary ordinal WMH GWAS (SIFAP) (</a:t>
            </a:r>
            <a:r>
              <a:rPr lang="en-US" sz="2000" dirty="0" smtClean="0">
                <a:latin typeface="Trebuchet MS"/>
                <a:cs typeface="Trebuchet MS"/>
              </a:rPr>
              <a:t>lead: AK Giese)</a:t>
            </a:r>
          </a:p>
          <a:p>
            <a:pPr>
              <a:lnSpc>
                <a:spcPct val="90000"/>
              </a:lnSpc>
              <a:buFont typeface="Wingdings" charset="2"/>
              <a:buChar char="q"/>
            </a:pPr>
            <a:endParaRPr lang="en-US" sz="2400" dirty="0" smtClean="0">
              <a:latin typeface="Trebuchet MS"/>
              <a:cs typeface="Trebuchet MS"/>
            </a:endParaRPr>
          </a:p>
          <a:p>
            <a:pPr>
              <a:lnSpc>
                <a:spcPct val="90000"/>
              </a:lnSpc>
              <a:buFont typeface="Wingdings" charset="2"/>
              <a:buChar char="q"/>
            </a:pPr>
            <a:r>
              <a:rPr lang="en-US" sz="2400" dirty="0" smtClean="0">
                <a:latin typeface="Trebuchet MS"/>
                <a:cs typeface="Trebuchet MS"/>
              </a:rPr>
              <a:t>GWAS of MRI phenotypes in stroke </a:t>
            </a:r>
            <a:r>
              <a:rPr lang="en-US" sz="2000" dirty="0" smtClean="0">
                <a:latin typeface="Trebuchet MS"/>
                <a:cs typeface="Trebuchet MS"/>
              </a:rPr>
              <a:t>(lead: Natalia Rost)</a:t>
            </a:r>
          </a:p>
          <a:p>
            <a:pPr lvl="1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latin typeface="Trebuchet MS"/>
                <a:cs typeface="Trebuchet MS"/>
              </a:rPr>
              <a:t>MRI-GENIE grant (NIH/NINDS, submitted Nov 5, 2014)</a:t>
            </a:r>
            <a:endParaRPr lang="en-US" dirty="0" smtClean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algn="l"/>
            <a:r>
              <a:rPr lang="en-US" sz="4000" b="1" dirty="0" smtClean="0">
                <a:solidFill>
                  <a:srgbClr val="FF0000"/>
                </a:solidFill>
                <a:latin typeface="Trebuchet MS"/>
                <a:cs typeface="Trebuchet MS"/>
              </a:rPr>
              <a:t>MRI</a:t>
            </a:r>
            <a:r>
              <a:rPr lang="en-US" sz="4000" b="1" dirty="0" smtClean="0">
                <a:latin typeface="Trebuchet MS"/>
                <a:cs typeface="Trebuchet MS"/>
              </a:rPr>
              <a:t>-</a:t>
            </a:r>
            <a:r>
              <a:rPr lang="en-US" sz="4000" b="1" dirty="0" err="1" smtClean="0">
                <a:solidFill>
                  <a:srgbClr val="FF0000"/>
                </a:solidFill>
                <a:latin typeface="Trebuchet MS"/>
                <a:cs typeface="Trebuchet MS"/>
              </a:rPr>
              <a:t>GEN</a:t>
            </a:r>
            <a:r>
              <a:rPr lang="en-US" sz="4000" b="1" dirty="0" err="1" smtClean="0">
                <a:latin typeface="Trebuchet MS"/>
                <a:cs typeface="Trebuchet MS"/>
              </a:rPr>
              <a:t>etics</a:t>
            </a:r>
            <a:r>
              <a:rPr lang="en-US" sz="4000" b="1" dirty="0" smtClean="0">
                <a:latin typeface="Trebuchet MS"/>
                <a:cs typeface="Trebuchet MS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Trebuchet MS"/>
                <a:cs typeface="Trebuchet MS"/>
              </a:rPr>
              <a:t>I</a:t>
            </a:r>
            <a:r>
              <a:rPr lang="en-US" sz="4000" b="1" dirty="0" smtClean="0">
                <a:latin typeface="Trebuchet MS"/>
                <a:cs typeface="Trebuchet MS"/>
              </a:rPr>
              <a:t>nterface </a:t>
            </a:r>
            <a:r>
              <a:rPr lang="en-US" sz="4000" b="1" dirty="0" smtClean="0">
                <a:solidFill>
                  <a:srgbClr val="FF0000"/>
                </a:solidFill>
                <a:latin typeface="Trebuchet MS"/>
                <a:cs typeface="Trebuchet MS"/>
              </a:rPr>
              <a:t>E</a:t>
            </a:r>
            <a:r>
              <a:rPr lang="en-US" sz="4000" b="1" dirty="0" smtClean="0">
                <a:latin typeface="Trebuchet MS"/>
                <a:cs typeface="Trebuchet MS"/>
              </a:rPr>
              <a:t>xploration: 			</a:t>
            </a:r>
            <a:r>
              <a:rPr lang="en-US" sz="4000" b="1" dirty="0" smtClean="0">
                <a:solidFill>
                  <a:srgbClr val="FF0000"/>
                </a:solidFill>
                <a:latin typeface="Trebuchet MS"/>
                <a:cs typeface="Trebuchet MS"/>
              </a:rPr>
              <a:t>MRI-GENIE </a:t>
            </a:r>
            <a:r>
              <a:rPr lang="en-US" sz="4000" b="1" dirty="0" smtClean="0">
                <a:latin typeface="Trebuchet MS"/>
                <a:cs typeface="Trebuchet MS"/>
              </a:rPr>
              <a:t>study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5029200"/>
          </a:xfrm>
        </p:spPr>
        <p:txBody>
          <a:bodyPr/>
          <a:lstStyle/>
          <a:p>
            <a:r>
              <a:rPr lang="en-US" sz="1800" b="1" dirty="0" smtClean="0">
                <a:latin typeface="Trebuchet MS"/>
                <a:cs typeface="Trebuchet MS"/>
              </a:rPr>
              <a:t>Aim 1: </a:t>
            </a:r>
            <a:r>
              <a:rPr lang="en-US" sz="1800" dirty="0" smtClean="0">
                <a:latin typeface="Trebuchet MS"/>
                <a:cs typeface="Trebuchet MS"/>
              </a:rPr>
              <a:t>To develop, validate, and implement a novel, fully automated, high-throughput multimodal clinical MRI analysis pipeline</a:t>
            </a:r>
          </a:p>
          <a:p>
            <a:endParaRPr lang="en-US" sz="1800" dirty="0" smtClean="0">
              <a:latin typeface="Trebuchet MS"/>
              <a:cs typeface="Trebuchet MS"/>
            </a:endParaRPr>
          </a:p>
          <a:p>
            <a:r>
              <a:rPr lang="en-US" sz="1800" b="1" dirty="0" smtClean="0">
                <a:latin typeface="Trebuchet MS"/>
                <a:cs typeface="Trebuchet MS"/>
              </a:rPr>
              <a:t>Aim 2: </a:t>
            </a:r>
            <a:r>
              <a:rPr lang="en-US" sz="1800" dirty="0" smtClean="0">
                <a:latin typeface="Trebuchet MS"/>
                <a:cs typeface="Trebuchet MS"/>
              </a:rPr>
              <a:t>To exhaustively phenotype the existing </a:t>
            </a:r>
            <a:r>
              <a:rPr lang="en-US" sz="1800" dirty="0" err="1" smtClean="0">
                <a:latin typeface="Trebuchet MS"/>
                <a:cs typeface="Trebuchet MS"/>
              </a:rPr>
              <a:t>SiGN</a:t>
            </a:r>
            <a:r>
              <a:rPr lang="en-US" sz="1800" dirty="0" smtClean="0">
                <a:latin typeface="Trebuchet MS"/>
                <a:cs typeface="Trebuchet MS"/>
              </a:rPr>
              <a:t>/ISGC MRI scans for acute and chronic MRI-based </a:t>
            </a:r>
            <a:r>
              <a:rPr lang="en-US" sz="1800" dirty="0" err="1" smtClean="0">
                <a:latin typeface="Trebuchet MS"/>
                <a:cs typeface="Trebuchet MS"/>
              </a:rPr>
              <a:t>cerebrovascular</a:t>
            </a:r>
            <a:r>
              <a:rPr lang="en-US" sz="1800" dirty="0" smtClean="0">
                <a:latin typeface="Trebuchet MS"/>
                <a:cs typeface="Trebuchet MS"/>
              </a:rPr>
              <a:t> traits, and to quantify the effect of these radiographic phenotypes on functional outcomes after stroke </a:t>
            </a:r>
          </a:p>
          <a:p>
            <a:pPr lvl="1"/>
            <a:r>
              <a:rPr lang="en-US" sz="1400" dirty="0" smtClean="0">
                <a:latin typeface="Trebuchet MS"/>
                <a:cs typeface="Trebuchet MS"/>
              </a:rPr>
              <a:t>1</a:t>
            </a:r>
            <a:r>
              <a:rPr lang="en-US" sz="1400" baseline="30000" dirty="0" smtClean="0">
                <a:latin typeface="Trebuchet MS"/>
                <a:cs typeface="Trebuchet MS"/>
              </a:rPr>
              <a:t>0</a:t>
            </a:r>
            <a:r>
              <a:rPr lang="en-US" sz="1400" dirty="0" smtClean="0">
                <a:latin typeface="Trebuchet MS"/>
                <a:cs typeface="Trebuchet MS"/>
              </a:rPr>
              <a:t>: </a:t>
            </a:r>
            <a:r>
              <a:rPr lang="en-US" sz="1400" dirty="0" err="1" smtClean="0">
                <a:latin typeface="Trebuchet MS"/>
                <a:cs typeface="Trebuchet MS"/>
              </a:rPr>
              <a:t>WMHv</a:t>
            </a:r>
            <a:r>
              <a:rPr lang="en-US" sz="1400" dirty="0" smtClean="0">
                <a:latin typeface="Trebuchet MS"/>
                <a:cs typeface="Trebuchet MS"/>
              </a:rPr>
              <a:t> and </a:t>
            </a:r>
            <a:r>
              <a:rPr lang="en-US" sz="1400" dirty="0" err="1" smtClean="0">
                <a:latin typeface="Trebuchet MS"/>
                <a:cs typeface="Trebuchet MS"/>
              </a:rPr>
              <a:t>DWIv</a:t>
            </a:r>
            <a:endParaRPr lang="en-US" sz="1400" dirty="0" smtClean="0">
              <a:latin typeface="Trebuchet MS"/>
              <a:cs typeface="Trebuchet MS"/>
            </a:endParaRPr>
          </a:p>
          <a:p>
            <a:pPr lvl="1"/>
            <a:r>
              <a:rPr lang="en-US" sz="1400" dirty="0" smtClean="0">
                <a:latin typeface="Trebuchet MS"/>
                <a:cs typeface="Trebuchet MS"/>
              </a:rPr>
              <a:t>2</a:t>
            </a:r>
            <a:r>
              <a:rPr lang="en-US" sz="1400" baseline="30000" dirty="0" smtClean="0">
                <a:latin typeface="Trebuchet MS"/>
                <a:cs typeface="Trebuchet MS"/>
              </a:rPr>
              <a:t>0</a:t>
            </a:r>
            <a:r>
              <a:rPr lang="en-US" sz="1400" dirty="0" smtClean="0">
                <a:latin typeface="Trebuchet MS"/>
                <a:cs typeface="Trebuchet MS"/>
              </a:rPr>
              <a:t> MRI traits</a:t>
            </a:r>
          </a:p>
          <a:p>
            <a:pPr lvl="1"/>
            <a:r>
              <a:rPr lang="en-US" sz="1400" dirty="0" smtClean="0">
                <a:latin typeface="Trebuchet MS"/>
                <a:cs typeface="Trebuchet MS"/>
              </a:rPr>
              <a:t>Joint analysis of infarct size/location</a:t>
            </a:r>
          </a:p>
          <a:p>
            <a:pPr lvl="1"/>
            <a:r>
              <a:rPr lang="en-US" sz="1400" dirty="0" smtClean="0">
                <a:latin typeface="Trebuchet MS"/>
                <a:cs typeface="Trebuchet MS"/>
              </a:rPr>
              <a:t>WMH severity by CCS and other novel stroke subtype categories (</a:t>
            </a:r>
            <a:r>
              <a:rPr lang="en-US" sz="1400" dirty="0" err="1" smtClean="0">
                <a:latin typeface="Trebuchet MS"/>
                <a:cs typeface="Trebuchet MS"/>
              </a:rPr>
              <a:t>lacunar</a:t>
            </a:r>
            <a:r>
              <a:rPr lang="en-US" sz="1400" dirty="0" smtClean="0">
                <a:latin typeface="Trebuchet MS"/>
                <a:cs typeface="Trebuchet MS"/>
              </a:rPr>
              <a:t> vs. non-</a:t>
            </a:r>
            <a:r>
              <a:rPr lang="en-US" sz="1400" dirty="0" err="1" smtClean="0">
                <a:latin typeface="Trebuchet MS"/>
                <a:cs typeface="Trebuchet MS"/>
              </a:rPr>
              <a:t>lacunar</a:t>
            </a:r>
            <a:r>
              <a:rPr lang="en-US" sz="1400" dirty="0" smtClean="0">
                <a:latin typeface="Trebuchet MS"/>
                <a:cs typeface="Trebuchet MS"/>
              </a:rPr>
              <a:t>)</a:t>
            </a:r>
          </a:p>
          <a:p>
            <a:pPr lvl="1"/>
            <a:endParaRPr lang="en-US" sz="1400" dirty="0" smtClean="0">
              <a:latin typeface="Trebuchet MS"/>
              <a:cs typeface="Trebuchet MS"/>
            </a:endParaRPr>
          </a:p>
          <a:p>
            <a:r>
              <a:rPr lang="en-US" sz="1800" b="1" dirty="0" smtClean="0">
                <a:latin typeface="Trebuchet MS"/>
                <a:cs typeface="Trebuchet MS"/>
              </a:rPr>
              <a:t>Aim 3: </a:t>
            </a:r>
            <a:r>
              <a:rPr lang="en-US" sz="1800" dirty="0" smtClean="0">
                <a:latin typeface="Trebuchet MS"/>
                <a:cs typeface="Trebuchet MS"/>
              </a:rPr>
              <a:t>To discover genetic variants associated with acute and chronic MRI-based </a:t>
            </a:r>
            <a:r>
              <a:rPr lang="en-US" sz="1800" dirty="0" err="1" smtClean="0">
                <a:latin typeface="Trebuchet MS"/>
                <a:cs typeface="Trebuchet MS"/>
              </a:rPr>
              <a:t>cerebrovascular</a:t>
            </a:r>
            <a:r>
              <a:rPr lang="en-US" sz="1800" dirty="0" smtClean="0">
                <a:latin typeface="Trebuchet MS"/>
                <a:cs typeface="Trebuchet MS"/>
              </a:rPr>
              <a:t> traits</a:t>
            </a:r>
          </a:p>
          <a:p>
            <a:pPr lvl="1"/>
            <a:r>
              <a:rPr lang="en-US" sz="1400" dirty="0" smtClean="0"/>
              <a:t>heritability of </a:t>
            </a:r>
            <a:r>
              <a:rPr lang="en-US" sz="1400" dirty="0" err="1" smtClean="0"/>
              <a:t>DWIv</a:t>
            </a:r>
            <a:r>
              <a:rPr lang="en-US" sz="1400" dirty="0" smtClean="0"/>
              <a:t> and </a:t>
            </a:r>
            <a:r>
              <a:rPr lang="en-US" sz="1400" dirty="0" err="1" smtClean="0"/>
              <a:t>WMHv</a:t>
            </a:r>
            <a:r>
              <a:rPr lang="en-US" sz="1400" dirty="0" smtClean="0"/>
              <a:t>, overall and by stroke subtype</a:t>
            </a:r>
          </a:p>
          <a:p>
            <a:pPr lvl="1"/>
            <a:r>
              <a:rPr lang="en-US" sz="1400" dirty="0" smtClean="0"/>
              <a:t>common and rare genetic loci associated with variation in </a:t>
            </a:r>
            <a:r>
              <a:rPr lang="en-US" sz="1400" dirty="0" err="1" smtClean="0"/>
              <a:t>DWIv</a:t>
            </a:r>
            <a:r>
              <a:rPr lang="en-US" sz="1400" dirty="0" smtClean="0"/>
              <a:t> and </a:t>
            </a:r>
            <a:r>
              <a:rPr lang="en-US" sz="1400" dirty="0" err="1" smtClean="0"/>
              <a:t>WMHv</a:t>
            </a:r>
            <a:endParaRPr lang="en-US" sz="1400" dirty="0" smtClean="0"/>
          </a:p>
          <a:p>
            <a:pPr lvl="1"/>
            <a:r>
              <a:rPr lang="en-US" sz="1400" dirty="0" smtClean="0"/>
              <a:t>shared contribution to MRI traits and post-stroke outcome</a:t>
            </a:r>
          </a:p>
          <a:p>
            <a:pPr lvl="1"/>
            <a:endParaRPr lang="en-US" sz="14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161645"/>
                </a:solidFill>
                <a:latin typeface="Trebuchet MS"/>
                <a:cs typeface="Trebuchet MS"/>
              </a:rPr>
              <a:t>Clinical MRI trait analysis pipeline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274638"/>
            <a:ext cx="84582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161645"/>
                </a:solidFill>
                <a:latin typeface="Trebuchet MS"/>
                <a:cs typeface="Trebuchet MS"/>
              </a:rPr>
              <a:t>Aim 1: MR analysis pipeline feasibility</a:t>
            </a:r>
            <a:endParaRPr lang="en-US" sz="3600" b="1" dirty="0">
              <a:solidFill>
                <a:srgbClr val="161645"/>
              </a:solidFill>
              <a:latin typeface="Trebuchet MS"/>
              <a:cs typeface="Trebuchet M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 smtClean="0">
                <a:latin typeface="Trebuchet MS"/>
                <a:cs typeface="Trebuchet MS"/>
              </a:rPr>
              <a:t>Sridharan</a:t>
            </a:r>
            <a:r>
              <a:rPr lang="en-US" sz="2000" dirty="0" smtClean="0">
                <a:latin typeface="Trebuchet MS"/>
                <a:cs typeface="Trebuchet MS"/>
              </a:rPr>
              <a:t> R, </a:t>
            </a:r>
            <a:r>
              <a:rPr lang="en-US" sz="2000" dirty="0" err="1" smtClean="0">
                <a:latin typeface="Trebuchet MS"/>
                <a:cs typeface="Trebuchet MS"/>
              </a:rPr>
              <a:t>Dalca</a:t>
            </a:r>
            <a:r>
              <a:rPr lang="en-US" sz="2000" dirty="0" smtClean="0">
                <a:latin typeface="Trebuchet MS"/>
                <a:cs typeface="Trebuchet MS"/>
              </a:rPr>
              <a:t> A, Fitzpatrick K, </a:t>
            </a:r>
            <a:r>
              <a:rPr lang="en-US" sz="2000" dirty="0" err="1" smtClean="0">
                <a:latin typeface="Trebuchet MS"/>
                <a:cs typeface="Trebuchet MS"/>
              </a:rPr>
              <a:t>Cloonan</a:t>
            </a:r>
            <a:r>
              <a:rPr lang="en-US" sz="2000" dirty="0" smtClean="0">
                <a:latin typeface="Trebuchet MS"/>
                <a:cs typeface="Trebuchet MS"/>
              </a:rPr>
              <a:t> L, </a:t>
            </a:r>
            <a:r>
              <a:rPr lang="en-US" sz="2000" dirty="0" err="1" smtClean="0">
                <a:latin typeface="Trebuchet MS"/>
                <a:cs typeface="Trebuchet MS"/>
              </a:rPr>
              <a:t>Kanakis</a:t>
            </a:r>
            <a:r>
              <a:rPr lang="en-US" sz="2000" dirty="0" smtClean="0">
                <a:latin typeface="Trebuchet MS"/>
                <a:cs typeface="Trebuchet MS"/>
              </a:rPr>
              <a:t> A, Wu O, </a:t>
            </a:r>
            <a:r>
              <a:rPr lang="en-US" sz="2000" dirty="0" err="1" smtClean="0">
                <a:latin typeface="Trebuchet MS"/>
                <a:cs typeface="Trebuchet MS"/>
              </a:rPr>
              <a:t>Furie</a:t>
            </a:r>
            <a:r>
              <a:rPr lang="en-US" sz="2000" dirty="0" smtClean="0">
                <a:latin typeface="Trebuchet MS"/>
                <a:cs typeface="Trebuchet MS"/>
              </a:rPr>
              <a:t> KL, </a:t>
            </a:r>
            <a:r>
              <a:rPr lang="en-US" sz="2000" dirty="0" err="1" smtClean="0">
                <a:latin typeface="Trebuchet MS"/>
                <a:cs typeface="Trebuchet MS"/>
              </a:rPr>
              <a:t>Rosand</a:t>
            </a:r>
            <a:r>
              <a:rPr lang="en-US" sz="2000" dirty="0" smtClean="0">
                <a:latin typeface="Trebuchet MS"/>
                <a:cs typeface="Trebuchet MS"/>
              </a:rPr>
              <a:t> J, Rost NS, </a:t>
            </a:r>
            <a:r>
              <a:rPr lang="en-US" sz="2000" dirty="0" err="1" smtClean="0">
                <a:latin typeface="Trebuchet MS"/>
                <a:cs typeface="Trebuchet MS"/>
              </a:rPr>
              <a:t>Golland</a:t>
            </a:r>
            <a:r>
              <a:rPr lang="en-US" sz="2000" dirty="0" smtClean="0">
                <a:latin typeface="Trebuchet MS"/>
                <a:cs typeface="Trebuchet MS"/>
              </a:rPr>
              <a:t> P. Quantification and analysis of large multimodal clinical image studies: application to stroke. </a:t>
            </a:r>
            <a:r>
              <a:rPr lang="en-US" sz="2000" i="1" dirty="0" smtClean="0">
                <a:latin typeface="Trebuchet MS"/>
                <a:cs typeface="Trebuchet MS"/>
              </a:rPr>
              <a:t>In Proc. MICCAI 2013. </a:t>
            </a:r>
          </a:p>
          <a:p>
            <a:pPr>
              <a:buNone/>
            </a:pPr>
            <a:endParaRPr lang="en-US" sz="2000" dirty="0" smtClean="0">
              <a:latin typeface="Trebuchet MS"/>
              <a:cs typeface="Trebuchet MS"/>
            </a:endParaRPr>
          </a:p>
          <a:p>
            <a:r>
              <a:rPr lang="en-US" sz="2000" dirty="0" err="1" smtClean="0">
                <a:latin typeface="Trebuchet MS"/>
                <a:cs typeface="Trebuchet MS"/>
              </a:rPr>
              <a:t>Dalca</a:t>
            </a:r>
            <a:r>
              <a:rPr lang="en-US" sz="2000" dirty="0" smtClean="0">
                <a:latin typeface="Trebuchet MS"/>
                <a:cs typeface="Trebuchet MS"/>
              </a:rPr>
              <a:t> A, </a:t>
            </a:r>
            <a:r>
              <a:rPr lang="en-US" sz="2000" dirty="0" err="1" smtClean="0">
                <a:latin typeface="Trebuchet MS"/>
                <a:cs typeface="Trebuchet MS"/>
              </a:rPr>
              <a:t>Sridharan</a:t>
            </a:r>
            <a:r>
              <a:rPr lang="en-US" sz="2000" dirty="0" smtClean="0">
                <a:latin typeface="Trebuchet MS"/>
                <a:cs typeface="Trebuchet MS"/>
              </a:rPr>
              <a:t> R, Fitzpatrick K, </a:t>
            </a:r>
            <a:r>
              <a:rPr lang="en-US" sz="2000" dirty="0" err="1" smtClean="0">
                <a:latin typeface="Trebuchet MS"/>
                <a:cs typeface="Trebuchet MS"/>
              </a:rPr>
              <a:t>Cloonan</a:t>
            </a:r>
            <a:r>
              <a:rPr lang="en-US" sz="2000" dirty="0" smtClean="0">
                <a:latin typeface="Trebuchet MS"/>
                <a:cs typeface="Trebuchet MS"/>
              </a:rPr>
              <a:t> L, </a:t>
            </a:r>
            <a:r>
              <a:rPr lang="en-US" sz="2000" dirty="0" err="1" smtClean="0">
                <a:latin typeface="Trebuchet MS"/>
                <a:cs typeface="Trebuchet MS"/>
              </a:rPr>
              <a:t>Kanakis</a:t>
            </a:r>
            <a:r>
              <a:rPr lang="en-US" sz="2000" dirty="0" smtClean="0">
                <a:latin typeface="Trebuchet MS"/>
                <a:cs typeface="Trebuchet MS"/>
              </a:rPr>
              <a:t> A, Wu O, </a:t>
            </a:r>
            <a:r>
              <a:rPr lang="en-US" sz="2000" dirty="0" err="1" smtClean="0">
                <a:latin typeface="Trebuchet MS"/>
                <a:cs typeface="Trebuchet MS"/>
              </a:rPr>
              <a:t>Furie</a:t>
            </a:r>
            <a:r>
              <a:rPr lang="en-US" sz="2000" dirty="0" smtClean="0">
                <a:latin typeface="Trebuchet MS"/>
                <a:cs typeface="Trebuchet MS"/>
              </a:rPr>
              <a:t> KL, </a:t>
            </a:r>
            <a:r>
              <a:rPr lang="en-US" sz="2000" dirty="0" err="1" smtClean="0">
                <a:latin typeface="Trebuchet MS"/>
                <a:cs typeface="Trebuchet MS"/>
              </a:rPr>
              <a:t>Rosand</a:t>
            </a:r>
            <a:r>
              <a:rPr lang="en-US" sz="2000" dirty="0" smtClean="0">
                <a:latin typeface="Trebuchet MS"/>
                <a:cs typeface="Trebuchet MS"/>
              </a:rPr>
              <a:t> J, Rost NS, </a:t>
            </a:r>
            <a:r>
              <a:rPr lang="en-US" sz="2000" dirty="0" err="1" smtClean="0">
                <a:latin typeface="Trebuchet MS"/>
                <a:cs typeface="Trebuchet MS"/>
              </a:rPr>
              <a:t>Golland</a:t>
            </a:r>
            <a:r>
              <a:rPr lang="en-US" sz="2000" dirty="0" smtClean="0">
                <a:latin typeface="Trebuchet MS"/>
                <a:cs typeface="Trebuchet MS"/>
              </a:rPr>
              <a:t> P. Segmentation of </a:t>
            </a:r>
            <a:r>
              <a:rPr lang="en-US" sz="2000" dirty="0" err="1" smtClean="0">
                <a:latin typeface="Trebuchet MS"/>
                <a:cs typeface="Trebuchet MS"/>
              </a:rPr>
              <a:t>cerebrovascular</a:t>
            </a:r>
            <a:r>
              <a:rPr lang="en-US" sz="2000" dirty="0" smtClean="0">
                <a:latin typeface="Trebuchet MS"/>
                <a:cs typeface="Trebuchet MS"/>
              </a:rPr>
              <a:t> pathologies in stroke patients with spatial and shape priors. </a:t>
            </a:r>
            <a:r>
              <a:rPr lang="en-US" sz="2000" i="1" dirty="0" smtClean="0">
                <a:latin typeface="Trebuchet MS"/>
                <a:cs typeface="Trebuchet MS"/>
              </a:rPr>
              <a:t>In Proc. MICCAI 2014. </a:t>
            </a:r>
          </a:p>
          <a:p>
            <a:endParaRPr lang="en-US" sz="2000" i="1" dirty="0" smtClean="0">
              <a:latin typeface="Trebuchet MS"/>
              <a:cs typeface="Trebuchet MS"/>
            </a:endParaRPr>
          </a:p>
          <a:p>
            <a:r>
              <a:rPr lang="en-US" sz="2000" dirty="0" err="1" smtClean="0">
                <a:latin typeface="Trebuchet MS"/>
                <a:cs typeface="Trebuchet MS"/>
              </a:rPr>
              <a:t>Dalca</a:t>
            </a:r>
            <a:r>
              <a:rPr lang="en-US" sz="2000" dirty="0" smtClean="0">
                <a:latin typeface="Trebuchet MS"/>
                <a:cs typeface="Trebuchet MS"/>
              </a:rPr>
              <a:t> A, </a:t>
            </a:r>
            <a:r>
              <a:rPr lang="en-US" sz="2000" dirty="0" err="1" smtClean="0">
                <a:latin typeface="Trebuchet MS"/>
                <a:cs typeface="Trebuchet MS"/>
              </a:rPr>
              <a:t>Sridharan</a:t>
            </a:r>
            <a:r>
              <a:rPr lang="en-US" sz="2000" dirty="0" smtClean="0">
                <a:latin typeface="Trebuchet MS"/>
                <a:cs typeface="Trebuchet MS"/>
              </a:rPr>
              <a:t> R, Rost NS, </a:t>
            </a:r>
            <a:r>
              <a:rPr lang="en-US" sz="2000" dirty="0" err="1" smtClean="0">
                <a:latin typeface="Trebuchet MS"/>
                <a:cs typeface="Trebuchet MS"/>
              </a:rPr>
              <a:t>Golland</a:t>
            </a:r>
            <a:r>
              <a:rPr lang="en-US" sz="2000" dirty="0" smtClean="0">
                <a:latin typeface="Trebuchet MS"/>
                <a:cs typeface="Trebuchet MS"/>
              </a:rPr>
              <a:t> P. </a:t>
            </a:r>
            <a:r>
              <a:rPr lang="en-US" sz="2000" dirty="0" err="1" smtClean="0">
                <a:latin typeface="Trebuchet MS"/>
                <a:cs typeface="Trebuchet MS"/>
              </a:rPr>
              <a:t>Tipix</a:t>
            </a:r>
            <a:r>
              <a:rPr lang="en-US" sz="2000" dirty="0" smtClean="0">
                <a:latin typeface="Trebuchet MS"/>
                <a:cs typeface="Trebuchet MS"/>
              </a:rPr>
              <a:t>: Rapid visualization of large image collections. </a:t>
            </a:r>
            <a:r>
              <a:rPr lang="en-US" sz="2000" i="1" dirty="0" smtClean="0">
                <a:latin typeface="Trebuchet MS"/>
                <a:cs typeface="Trebuchet MS"/>
              </a:rPr>
              <a:t>In Proc. MICCAI Workshop on Interactive Medical Image Computing, 2014.</a:t>
            </a:r>
            <a:endParaRPr lang="en-US" sz="20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1" y="2819400"/>
            <a:ext cx="3657600" cy="39164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161645"/>
                </a:solidFill>
                <a:latin typeface="Trebuchet MS"/>
                <a:cs typeface="Trebuchet MS"/>
              </a:rPr>
              <a:t>Volumetric MRI analysis: full pipeline</a:t>
            </a:r>
            <a:endParaRPr lang="en-US" sz="3200" b="1" dirty="0">
              <a:solidFill>
                <a:srgbClr val="161645"/>
              </a:solidFill>
              <a:latin typeface="Trebuchet MS"/>
              <a:cs typeface="Trebuchet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81600" y="4038600"/>
            <a:ext cx="2678552" cy="8925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en-US" dirty="0" smtClean="0">
                <a:latin typeface="Trebuchet MS"/>
                <a:cs typeface="Trebuchet MS"/>
              </a:rPr>
              <a:t>WMH</a:t>
            </a:r>
          </a:p>
          <a:p>
            <a:pPr lvl="1"/>
            <a:r>
              <a:rPr lang="en-US" sz="1600" dirty="0" smtClean="0">
                <a:latin typeface="Trebuchet MS"/>
                <a:cs typeface="Trebuchet MS"/>
              </a:rPr>
              <a:t>Other </a:t>
            </a:r>
            <a:r>
              <a:rPr lang="en-US" sz="1600" dirty="0" err="1" smtClean="0">
                <a:latin typeface="Trebuchet MS"/>
                <a:cs typeface="Trebuchet MS"/>
              </a:rPr>
              <a:t>hyperintensities</a:t>
            </a:r>
            <a:endParaRPr lang="en-US" sz="1600" dirty="0" smtClean="0">
              <a:latin typeface="Trebuchet MS"/>
              <a:cs typeface="Trebuchet MS"/>
            </a:endParaRPr>
          </a:p>
          <a:p>
            <a:pPr lvl="1"/>
            <a:r>
              <a:rPr lang="en-US" dirty="0">
                <a:latin typeface="Trebuchet MS"/>
                <a:cs typeface="Trebuchet MS"/>
              </a:rPr>
              <a:t>Acute </a:t>
            </a:r>
            <a:r>
              <a:rPr lang="en-US" dirty="0" smtClean="0">
                <a:latin typeface="Trebuchet MS"/>
                <a:cs typeface="Trebuchet MS"/>
              </a:rPr>
              <a:t>stroke</a:t>
            </a:r>
            <a:endParaRPr lang="en-US" dirty="0">
              <a:latin typeface="Trebuchet MS"/>
              <a:cs typeface="Trebuchet M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0" y="4191000"/>
            <a:ext cx="255746" cy="132602"/>
          </a:xfrm>
          <a:prstGeom prst="rect">
            <a:avLst/>
          </a:prstGeom>
          <a:solidFill>
            <a:srgbClr val="00F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/>
              <a:cs typeface="Trebuchet M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334000" y="4648200"/>
            <a:ext cx="255746" cy="13260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/>
              <a:cs typeface="Trebuchet M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334000" y="4419600"/>
            <a:ext cx="255746" cy="132602"/>
          </a:xfrm>
          <a:prstGeom prst="rect">
            <a:avLst/>
          </a:prstGeom>
          <a:solidFill>
            <a:srgbClr val="007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/>
              <a:cs typeface="Trebuchet MS"/>
            </a:endParaRPr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990600"/>
            <a:ext cx="7115175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4472942" y="6324600"/>
            <a:ext cx="46710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rebuchet MS"/>
                <a:cs typeface="Trebuchet MS"/>
              </a:rPr>
              <a:t>MGH-MIT Computer Science &amp; Artificial Intelligence Lab </a:t>
            </a:r>
            <a:endParaRPr lang="en-US" sz="14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18254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161645"/>
                </a:solidFill>
                <a:latin typeface="Trebuchet MS"/>
                <a:cs typeface="Trebuchet MS"/>
              </a:rPr>
              <a:t>Segmentation of </a:t>
            </a:r>
            <a:r>
              <a:rPr lang="en-US" sz="2800" b="1" dirty="0" err="1" smtClean="0">
                <a:solidFill>
                  <a:srgbClr val="161645"/>
                </a:solidFill>
                <a:latin typeface="Trebuchet MS"/>
                <a:cs typeface="Trebuchet MS"/>
              </a:rPr>
              <a:t>Cerebrovascular</a:t>
            </a:r>
            <a:r>
              <a:rPr lang="en-US" sz="2800" b="1" dirty="0" smtClean="0">
                <a:solidFill>
                  <a:srgbClr val="161645"/>
                </a:solidFill>
                <a:latin typeface="Trebuchet MS"/>
                <a:cs typeface="Trebuchet MS"/>
              </a:rPr>
              <a:t> Pathologies in Stroke Patients with Spatial and Shape Priors</a:t>
            </a:r>
            <a:endParaRPr lang="en-US" sz="2800" b="1" dirty="0">
              <a:solidFill>
                <a:srgbClr val="161645"/>
              </a:solidFill>
              <a:latin typeface="Trebuchet MS"/>
              <a:cs typeface="Trebuchet MS"/>
            </a:endParaRPr>
          </a:p>
        </p:txBody>
      </p:sp>
      <p:pic>
        <p:nvPicPr>
          <p:cNvPr id="6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209800"/>
            <a:ext cx="3961585" cy="3124200"/>
          </a:xfrm>
          <a:prstGeom prst="rect">
            <a:avLst/>
          </a:prstGeom>
        </p:spPr>
      </p:pic>
      <p:pic>
        <p:nvPicPr>
          <p:cNvPr id="7" name="Content Placeholder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81000" y="2057400"/>
            <a:ext cx="3597999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791200" y="6477000"/>
            <a:ext cx="3416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 err="1" smtClean="0">
                <a:latin typeface="Trebuchet MS"/>
                <a:cs typeface="Trebuchet MS"/>
              </a:rPr>
              <a:t>Dalca</a:t>
            </a:r>
            <a:r>
              <a:rPr lang="en-US" sz="1400" i="1" dirty="0" smtClean="0">
                <a:latin typeface="Trebuchet MS"/>
                <a:cs typeface="Trebuchet MS"/>
              </a:rPr>
              <a:t> A et al. In Proc. MICCAI 2014.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6550223"/>
            <a:ext cx="46710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rebuchet MS"/>
                <a:cs typeface="Trebuchet MS"/>
              </a:rPr>
              <a:t>MGH-MIT Computer Science &amp; Artificial Intelligence Lab </a:t>
            </a:r>
            <a:endParaRPr lang="en-US" sz="14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161645"/>
                </a:solidFill>
                <a:latin typeface="Trebuchet MS"/>
                <a:cs typeface="Trebuchet MS"/>
              </a:rPr>
              <a:t>Aim 2: MRI-GENIE MRI traits</a:t>
            </a:r>
            <a:endParaRPr lang="en-US" sz="4000" b="1" dirty="0">
              <a:solidFill>
                <a:srgbClr val="161645"/>
              </a:solidFill>
              <a:latin typeface="Trebuchet MS"/>
              <a:cs typeface="Trebuchet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82000" cy="5410200"/>
          </a:xfrm>
        </p:spPr>
        <p:txBody>
          <a:bodyPr/>
          <a:lstStyle/>
          <a:p>
            <a:r>
              <a:rPr lang="en-US" sz="1800" b="1" dirty="0" smtClean="0">
                <a:latin typeface="Trebuchet MS"/>
                <a:cs typeface="Trebuchet MS"/>
              </a:rPr>
              <a:t>DWI: </a:t>
            </a:r>
          </a:p>
          <a:p>
            <a:pPr lvl="1">
              <a:buFont typeface="Wingdings" charset="2"/>
              <a:buChar char="q"/>
            </a:pPr>
            <a:r>
              <a:rPr lang="en-US" sz="1400" dirty="0" smtClean="0">
                <a:latin typeface="Trebuchet MS"/>
                <a:cs typeface="Trebuchet MS"/>
              </a:rPr>
              <a:t>acute infarct location (hemisphere, vascular territory, cortical, </a:t>
            </a:r>
            <a:r>
              <a:rPr lang="en-US" sz="1400" dirty="0" err="1" smtClean="0">
                <a:latin typeface="Trebuchet MS"/>
                <a:cs typeface="Trebuchet MS"/>
              </a:rPr>
              <a:t>subcortical</a:t>
            </a:r>
            <a:r>
              <a:rPr lang="en-US" sz="1400" dirty="0" smtClean="0">
                <a:latin typeface="Trebuchet MS"/>
                <a:cs typeface="Trebuchet MS"/>
              </a:rPr>
              <a:t>, watershed) </a:t>
            </a:r>
          </a:p>
          <a:p>
            <a:pPr lvl="1">
              <a:buFont typeface="Wingdings" charset="2"/>
              <a:buChar char="q"/>
            </a:pPr>
            <a:r>
              <a:rPr lang="en-US" sz="1400" dirty="0" smtClean="0">
                <a:latin typeface="Trebuchet MS"/>
                <a:cs typeface="Trebuchet MS"/>
              </a:rPr>
              <a:t>single vs. multiple acute infarct lesions</a:t>
            </a:r>
          </a:p>
          <a:p>
            <a:pPr lvl="1">
              <a:buFont typeface="Wingdings" charset="2"/>
              <a:buChar char="q"/>
            </a:pPr>
            <a:r>
              <a:rPr lang="en-US" sz="1400" dirty="0" smtClean="0">
                <a:latin typeface="Trebuchet MS"/>
                <a:cs typeface="Trebuchet MS"/>
              </a:rPr>
              <a:t>MRI-based stroke subtypes (e.g., single symptomatic </a:t>
            </a:r>
            <a:r>
              <a:rPr lang="en-US" sz="1400" dirty="0" err="1" smtClean="0">
                <a:latin typeface="Trebuchet MS"/>
                <a:cs typeface="Trebuchet MS"/>
              </a:rPr>
              <a:t>lacune</a:t>
            </a:r>
            <a:r>
              <a:rPr lang="en-US" sz="1400" dirty="0" smtClean="0">
                <a:latin typeface="Trebuchet MS"/>
                <a:cs typeface="Trebuchet MS"/>
              </a:rPr>
              <a:t>)</a:t>
            </a:r>
          </a:p>
          <a:p>
            <a:pPr lvl="1"/>
            <a:endParaRPr lang="en-US" sz="1400" dirty="0" smtClean="0">
              <a:latin typeface="Trebuchet MS"/>
              <a:cs typeface="Trebuchet MS"/>
            </a:endParaRPr>
          </a:p>
          <a:p>
            <a:r>
              <a:rPr lang="en-US" sz="1800" b="1" dirty="0" smtClean="0">
                <a:latin typeface="Trebuchet MS"/>
                <a:cs typeface="Trebuchet MS"/>
              </a:rPr>
              <a:t>T2 FLAIR: </a:t>
            </a:r>
          </a:p>
          <a:p>
            <a:pPr lvl="1">
              <a:buFont typeface="Wingdings" charset="2"/>
              <a:buChar char="q"/>
            </a:pPr>
            <a:r>
              <a:rPr lang="en-US" sz="1400" dirty="0" smtClean="0">
                <a:latin typeface="Trebuchet MS"/>
                <a:cs typeface="Trebuchet MS"/>
              </a:rPr>
              <a:t>evidence of </a:t>
            </a:r>
            <a:r>
              <a:rPr lang="en-US" sz="1400" dirty="0" err="1" smtClean="0">
                <a:latin typeface="Trebuchet MS"/>
                <a:cs typeface="Trebuchet MS"/>
              </a:rPr>
              <a:t>subacute</a:t>
            </a:r>
            <a:r>
              <a:rPr lang="en-US" sz="1400" dirty="0" smtClean="0">
                <a:latin typeface="Trebuchet MS"/>
                <a:cs typeface="Trebuchet MS"/>
              </a:rPr>
              <a:t>/chronic infarcts/SBI</a:t>
            </a:r>
          </a:p>
          <a:p>
            <a:pPr lvl="1">
              <a:buFont typeface="Wingdings" charset="2"/>
              <a:buChar char="q"/>
            </a:pPr>
            <a:r>
              <a:rPr lang="en-US" sz="1400" dirty="0" smtClean="0">
                <a:latin typeface="Trebuchet MS"/>
                <a:cs typeface="Trebuchet MS"/>
              </a:rPr>
              <a:t>SVD subtypes</a:t>
            </a:r>
          </a:p>
          <a:p>
            <a:pPr lvl="1">
              <a:buFont typeface="Wingdings" charset="2"/>
              <a:buChar char="q"/>
            </a:pPr>
            <a:r>
              <a:rPr lang="en-US" sz="1400" dirty="0" smtClean="0">
                <a:latin typeface="Trebuchet MS"/>
                <a:cs typeface="Trebuchet MS"/>
              </a:rPr>
              <a:t>WMH severity grade scored on </a:t>
            </a:r>
            <a:r>
              <a:rPr lang="en-US" sz="1400" dirty="0" err="1" smtClean="0">
                <a:latin typeface="Trebuchet MS"/>
                <a:cs typeface="Trebuchet MS"/>
              </a:rPr>
              <a:t>Fazekas</a:t>
            </a:r>
            <a:r>
              <a:rPr lang="en-US" sz="1400" dirty="0" smtClean="0">
                <a:latin typeface="Trebuchet MS"/>
                <a:cs typeface="Trebuchet MS"/>
              </a:rPr>
              <a:t> scale</a:t>
            </a:r>
          </a:p>
          <a:p>
            <a:pPr lvl="1"/>
            <a:endParaRPr lang="en-US" sz="1400" dirty="0" smtClean="0">
              <a:latin typeface="Trebuchet MS"/>
              <a:cs typeface="Trebuchet MS"/>
            </a:endParaRPr>
          </a:p>
          <a:p>
            <a:r>
              <a:rPr lang="en-US" sz="1800" b="1" dirty="0" smtClean="0">
                <a:latin typeface="Trebuchet MS"/>
                <a:cs typeface="Trebuchet MS"/>
              </a:rPr>
              <a:t>GRE/SWI: </a:t>
            </a:r>
          </a:p>
          <a:p>
            <a:pPr lvl="1">
              <a:buFont typeface="Wingdings" charset="2"/>
              <a:buChar char="q"/>
            </a:pPr>
            <a:r>
              <a:rPr lang="en-US" sz="1400" dirty="0" smtClean="0">
                <a:latin typeface="Trebuchet MS"/>
                <a:cs typeface="Trebuchet MS"/>
              </a:rPr>
              <a:t>CMB count</a:t>
            </a:r>
          </a:p>
          <a:p>
            <a:pPr lvl="1">
              <a:buFont typeface="Wingdings" charset="2"/>
              <a:buChar char="q"/>
            </a:pPr>
            <a:r>
              <a:rPr lang="en-US" sz="1400" dirty="0" smtClean="0">
                <a:latin typeface="Trebuchet MS"/>
                <a:cs typeface="Trebuchet MS"/>
              </a:rPr>
              <a:t>CMB location (lobar vs. deep)</a:t>
            </a:r>
          </a:p>
          <a:p>
            <a:pPr lvl="1">
              <a:buFont typeface="Wingdings" charset="2"/>
              <a:buChar char="q"/>
            </a:pPr>
            <a:r>
              <a:rPr lang="en-US" sz="1400" dirty="0" err="1" smtClean="0">
                <a:latin typeface="Trebuchet MS"/>
                <a:cs typeface="Trebuchet MS"/>
              </a:rPr>
              <a:t>macrohemorrhages</a:t>
            </a:r>
            <a:r>
              <a:rPr lang="en-US" sz="1400" dirty="0" smtClean="0">
                <a:latin typeface="Trebuchet MS"/>
                <a:cs typeface="Trebuchet MS"/>
              </a:rPr>
              <a:t>, including hemorrhagic infarct transformation </a:t>
            </a:r>
          </a:p>
          <a:p>
            <a:pPr lvl="1"/>
            <a:endParaRPr lang="en-US" sz="1400" dirty="0" smtClean="0">
              <a:latin typeface="Trebuchet MS"/>
              <a:cs typeface="Trebuchet MS"/>
            </a:endParaRPr>
          </a:p>
          <a:p>
            <a:r>
              <a:rPr lang="en-US" sz="1800" b="1" dirty="0" smtClean="0">
                <a:latin typeface="Trebuchet MS"/>
                <a:cs typeface="Trebuchet MS"/>
              </a:rPr>
              <a:t>MRA:</a:t>
            </a:r>
          </a:p>
          <a:p>
            <a:pPr lvl="1">
              <a:buFont typeface="Wingdings" charset="2"/>
              <a:buChar char="q"/>
            </a:pPr>
            <a:r>
              <a:rPr lang="en-US" sz="1400" dirty="0" smtClean="0">
                <a:latin typeface="Trebuchet MS"/>
                <a:cs typeface="Trebuchet MS"/>
              </a:rPr>
              <a:t>level of arterial occlusion (MCA, ACA, PCA 1/2/3; VA or BA; or small/penetrator vessel)</a:t>
            </a:r>
          </a:p>
          <a:p>
            <a:pPr lvl="1">
              <a:buFont typeface="Wingdings" charset="2"/>
              <a:buChar char="q"/>
            </a:pPr>
            <a:r>
              <a:rPr lang="en-US" sz="1400" dirty="0" err="1" smtClean="0">
                <a:latin typeface="Trebuchet MS"/>
                <a:cs typeface="Trebuchet MS"/>
              </a:rPr>
              <a:t>leptomeningeal</a:t>
            </a:r>
            <a:r>
              <a:rPr lang="en-US" sz="1400" dirty="0" smtClean="0">
                <a:latin typeface="Trebuchet MS"/>
                <a:cs typeface="Trebuchet MS"/>
              </a:rPr>
              <a:t> collaterals grade</a:t>
            </a:r>
          </a:p>
          <a:p>
            <a:pPr lvl="1">
              <a:buFont typeface="Wingdings" charset="2"/>
              <a:buChar char="q"/>
            </a:pPr>
            <a:r>
              <a:rPr lang="en-US" sz="1400" dirty="0" smtClean="0">
                <a:latin typeface="Trebuchet MS"/>
                <a:cs typeface="Trebuchet MS"/>
              </a:rPr>
              <a:t> evidence of significant </a:t>
            </a:r>
            <a:r>
              <a:rPr lang="en-US" sz="1400" dirty="0" err="1" smtClean="0">
                <a:latin typeface="Trebuchet MS"/>
                <a:cs typeface="Trebuchet MS"/>
              </a:rPr>
              <a:t>extracranial</a:t>
            </a:r>
            <a:r>
              <a:rPr lang="en-US" sz="1400" dirty="0" smtClean="0">
                <a:latin typeface="Trebuchet MS"/>
                <a:cs typeface="Trebuchet MS"/>
              </a:rPr>
              <a:t> or intracranial large artery </a:t>
            </a:r>
            <a:r>
              <a:rPr lang="en-US" sz="1400" dirty="0" err="1" smtClean="0">
                <a:latin typeface="Trebuchet MS"/>
                <a:cs typeface="Trebuchet MS"/>
              </a:rPr>
              <a:t>stenosis</a:t>
            </a:r>
            <a:endParaRPr lang="en-US" sz="14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n-US" sz="4000" b="1" dirty="0">
                <a:solidFill>
                  <a:srgbClr val="161645"/>
                </a:solidFill>
                <a:latin typeface="Trebuchet MS"/>
                <a:cs typeface="Trebuchet MS"/>
              </a:rPr>
              <a:t>Individual MRI QC and folder annotation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b="1" dirty="0" smtClean="0">
                <a:solidFill>
                  <a:srgbClr val="161645"/>
                </a:solidFill>
                <a:latin typeface="Trebuchet MS"/>
                <a:cs typeface="Trebuchet MS"/>
              </a:rPr>
              <a:t>Final QC data: MRI sequences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447800" y="6242447"/>
            <a:ext cx="10668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rgbClr val="0000CC"/>
                </a:solidFill>
                <a:latin typeface="Trebuchet MS"/>
                <a:cs typeface="Trebuchet MS"/>
              </a:rPr>
              <a:t>n=3385</a:t>
            </a:r>
          </a:p>
          <a:p>
            <a:pPr algn="ctr"/>
            <a:endParaRPr lang="en-US" sz="1600" b="1" dirty="0">
              <a:solidFill>
                <a:srgbClr val="0000CC"/>
              </a:solidFill>
              <a:latin typeface="Trebuchet MS"/>
              <a:cs typeface="Trebuchet MS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971800" y="6242447"/>
            <a:ext cx="9906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rgbClr val="0000CC"/>
                </a:solidFill>
                <a:latin typeface="Trebuchet MS"/>
                <a:cs typeface="Trebuchet MS"/>
              </a:rPr>
              <a:t>n=2935</a:t>
            </a:r>
          </a:p>
          <a:p>
            <a:pPr algn="ctr"/>
            <a:endParaRPr lang="en-US" sz="1600" b="1" dirty="0">
              <a:solidFill>
                <a:srgbClr val="0000CC"/>
              </a:solidFill>
              <a:latin typeface="Trebuchet MS"/>
              <a:cs typeface="Trebuchet MS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4495800" y="6248400"/>
            <a:ext cx="1066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00CC"/>
                </a:solidFill>
                <a:latin typeface="Trebuchet MS"/>
                <a:cs typeface="Trebuchet MS"/>
              </a:rPr>
              <a:t>n=2847</a:t>
            </a:r>
            <a:endParaRPr lang="en-US" b="1" dirty="0">
              <a:solidFill>
                <a:srgbClr val="0000CC"/>
              </a:solidFill>
              <a:latin typeface="Trebuchet MS"/>
              <a:cs typeface="Trebuchet MS"/>
            </a:endParaRP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5867400" y="6248400"/>
            <a:ext cx="1143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00CC"/>
                </a:solidFill>
                <a:latin typeface="Trebuchet MS"/>
                <a:cs typeface="Trebuchet MS"/>
              </a:rPr>
              <a:t>n=1842</a:t>
            </a:r>
            <a:endParaRPr lang="en-US" b="1" dirty="0">
              <a:solidFill>
                <a:srgbClr val="0000CC"/>
              </a:solidFill>
              <a:latin typeface="Trebuchet MS"/>
              <a:cs typeface="Trebuchet MS"/>
            </a:endParaRP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7315200" y="6248400"/>
            <a:ext cx="990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rgbClr val="0000CC"/>
                </a:solidFill>
                <a:latin typeface="Trebuchet MS"/>
                <a:cs typeface="Trebuchet MS"/>
              </a:rPr>
              <a:t>n=1990</a:t>
            </a:r>
            <a:endParaRPr lang="en-US" b="1" dirty="0">
              <a:solidFill>
                <a:srgbClr val="0000CC"/>
              </a:solidFill>
              <a:latin typeface="Trebuchet MS"/>
              <a:cs typeface="Trebuchet MS"/>
            </a:endParaRPr>
          </a:p>
        </p:txBody>
      </p:sp>
      <p:graphicFrame>
        <p:nvGraphicFramePr>
          <p:cNvPr id="10" name="Content Placeholder 5"/>
          <p:cNvGraphicFramePr>
            <a:graphicFrameLocks noGrp="1"/>
          </p:cNvGraphicFramePr>
          <p:nvPr>
            <p:ph idx="1"/>
          </p:nvPr>
        </p:nvGraphicFramePr>
        <p:xfrm>
          <a:off x="5334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161645"/>
                </a:solidFill>
                <a:latin typeface="Trebuchet MS"/>
                <a:cs typeface="Trebuchet MS"/>
              </a:rPr>
              <a:t>Number of FLAIR sequences by site</a:t>
            </a:r>
            <a:endParaRPr lang="en-US" sz="4000" b="1" dirty="0">
              <a:solidFill>
                <a:srgbClr val="161645"/>
              </a:solidFill>
              <a:latin typeface="Trebuchet MS"/>
              <a:cs typeface="Trebuchet M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28600" y="6019800"/>
            <a:ext cx="9906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rgbClr val="0000CC"/>
                </a:solidFill>
                <a:latin typeface="Trebuchet MS"/>
                <a:cs typeface="Trebuchet MS"/>
              </a:rPr>
              <a:t>n=2935</a:t>
            </a:r>
          </a:p>
          <a:p>
            <a:pPr algn="ctr"/>
            <a:endParaRPr lang="en-US" sz="1600" b="1" dirty="0">
              <a:solidFill>
                <a:srgbClr val="0000CC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rgbClr val="161645"/>
                </a:solidFill>
                <a:latin typeface="Trebuchet MS"/>
                <a:cs typeface="Trebuchet MS"/>
              </a:rPr>
              <a:t>Number of DWI sequences by site</a:t>
            </a:r>
            <a:endParaRPr lang="en-US" sz="4000" b="1" dirty="0">
              <a:solidFill>
                <a:srgbClr val="161645"/>
              </a:solidFill>
              <a:latin typeface="Trebuchet MS"/>
              <a:cs typeface="Trebuchet M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04800" y="6096000"/>
            <a:ext cx="1066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63F26"/>
                </a:solidFill>
                <a:latin typeface="Trebuchet MS"/>
                <a:cs typeface="Trebuchet MS"/>
              </a:rPr>
              <a:t>n=2847</a:t>
            </a:r>
            <a:endParaRPr lang="en-US" b="1" dirty="0">
              <a:solidFill>
                <a:srgbClr val="063F26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161645"/>
                </a:solidFill>
                <a:latin typeface="Trebuchet MS"/>
                <a:cs typeface="Trebuchet MS"/>
              </a:rPr>
              <a:t>Number of GRE/SWI sequences by site</a:t>
            </a:r>
            <a:endParaRPr lang="en-US" sz="3600" b="1" dirty="0">
              <a:solidFill>
                <a:srgbClr val="161645"/>
              </a:solidFill>
              <a:latin typeface="Trebuchet MS"/>
              <a:cs typeface="Trebuchet M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81000" y="6248400"/>
            <a:ext cx="1143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281031"/>
                </a:solidFill>
                <a:latin typeface="Trebuchet MS"/>
                <a:cs typeface="Trebuchet MS"/>
              </a:rPr>
              <a:t>n=1842</a:t>
            </a:r>
            <a:endParaRPr lang="en-US" b="1" dirty="0">
              <a:solidFill>
                <a:srgbClr val="281031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rgbClr val="161645"/>
                </a:solidFill>
                <a:latin typeface="Trebuchet MS"/>
                <a:cs typeface="Trebuchet MS"/>
              </a:rPr>
              <a:t>Number of MRA sequences by site</a:t>
            </a:r>
            <a:endParaRPr lang="en-US" sz="4000" b="1" dirty="0">
              <a:solidFill>
                <a:srgbClr val="161645"/>
              </a:solidFill>
              <a:latin typeface="Trebuchet MS"/>
              <a:cs typeface="Trebuchet M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457200" y="6172200"/>
            <a:ext cx="990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rgbClr val="124438"/>
                </a:solidFill>
                <a:latin typeface="Trebuchet MS"/>
                <a:cs typeface="Trebuchet MS"/>
              </a:rPr>
              <a:t>n=1990</a:t>
            </a:r>
            <a:endParaRPr lang="en-US" b="1" dirty="0">
              <a:solidFill>
                <a:srgbClr val="124438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rgbClr val="161645"/>
                </a:solidFill>
                <a:latin typeface="Trebuchet MS"/>
                <a:cs typeface="Trebuchet MS"/>
              </a:rPr>
              <a:t>Next steps</a:t>
            </a:r>
          </a:p>
        </p:txBody>
      </p:sp>
      <p:sp>
        <p:nvSpPr>
          <p:cNvPr id="8195" name="Rectangle 84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382000" cy="5486400"/>
          </a:xfrm>
        </p:spPr>
        <p:txBody>
          <a:bodyPr/>
          <a:lstStyle/>
          <a:p>
            <a:pPr eaLnBrk="1" hangingPunct="1"/>
            <a:r>
              <a:rPr lang="en-US" sz="2000" dirty="0" smtClean="0">
                <a:latin typeface="Trebuchet MS"/>
                <a:cs typeface="Trebuchet MS"/>
              </a:rPr>
              <a:t>Compile a complete database of </a:t>
            </a:r>
            <a:r>
              <a:rPr lang="en-US" sz="2000" dirty="0" err="1" smtClean="0">
                <a:latin typeface="Trebuchet MS"/>
                <a:cs typeface="Trebuchet MS"/>
              </a:rPr>
              <a:t>SiGN</a:t>
            </a:r>
            <a:r>
              <a:rPr lang="en-US" sz="2000" dirty="0" smtClean="0">
                <a:latin typeface="Trebuchet MS"/>
                <a:cs typeface="Trebuchet MS"/>
              </a:rPr>
              <a:t> subset with MRIs</a:t>
            </a:r>
          </a:p>
          <a:p>
            <a:pPr lvl="1"/>
            <a:r>
              <a:rPr lang="en-US" sz="1800" dirty="0" smtClean="0">
                <a:latin typeface="Trebuchet MS"/>
                <a:cs typeface="Trebuchet MS"/>
              </a:rPr>
              <a:t>Clinical characteristics (including </a:t>
            </a:r>
            <a:r>
              <a:rPr lang="en-US" sz="1800" dirty="0" err="1" smtClean="0">
                <a:latin typeface="Trebuchet MS"/>
                <a:cs typeface="Trebuchet MS"/>
              </a:rPr>
              <a:t>mRS</a:t>
            </a:r>
            <a:r>
              <a:rPr lang="en-US" sz="1800" dirty="0" smtClean="0">
                <a:latin typeface="Trebuchet MS"/>
                <a:cs typeface="Trebuchet MS"/>
              </a:rPr>
              <a:t>) &amp; GWAS</a:t>
            </a:r>
          </a:p>
          <a:p>
            <a:pPr lvl="1"/>
            <a:endParaRPr lang="en-US" sz="1800" dirty="0" smtClean="0">
              <a:latin typeface="Trebuchet MS"/>
              <a:cs typeface="Trebuchet MS"/>
            </a:endParaRPr>
          </a:p>
          <a:p>
            <a:pPr eaLnBrk="1" hangingPunct="1"/>
            <a:r>
              <a:rPr lang="en-US" sz="2000" dirty="0" smtClean="0">
                <a:latin typeface="Trebuchet MS"/>
                <a:cs typeface="Trebuchet MS"/>
              </a:rPr>
              <a:t>Volumetric MRI analysis pipeline project</a:t>
            </a:r>
          </a:p>
          <a:p>
            <a:pPr lvl="1" eaLnBrk="1" hangingPunct="1"/>
            <a:r>
              <a:rPr lang="en-US" sz="1800" dirty="0">
                <a:latin typeface="Trebuchet MS"/>
                <a:cs typeface="Trebuchet MS"/>
              </a:rPr>
              <a:t>p</a:t>
            </a:r>
            <a:r>
              <a:rPr lang="en-US" sz="1800" dirty="0" smtClean="0">
                <a:latin typeface="Trebuchet MS"/>
                <a:cs typeface="Trebuchet MS"/>
              </a:rPr>
              <a:t>roceed with all available FLAIR and DWI volumetric analysis</a:t>
            </a:r>
          </a:p>
          <a:p>
            <a:pPr lvl="1" eaLnBrk="1" hangingPunct="1"/>
            <a:r>
              <a:rPr lang="en-US" sz="1800" dirty="0" smtClean="0">
                <a:latin typeface="Trebuchet MS"/>
                <a:cs typeface="Trebuchet MS"/>
              </a:rPr>
              <a:t>conduct GWAS of 1</a:t>
            </a:r>
            <a:r>
              <a:rPr lang="en-US" sz="1800" baseline="30000" dirty="0" smtClean="0">
                <a:latin typeface="Trebuchet MS"/>
                <a:cs typeface="Trebuchet MS"/>
              </a:rPr>
              <a:t>0</a:t>
            </a:r>
            <a:r>
              <a:rPr lang="en-US" sz="1800" dirty="0" smtClean="0">
                <a:latin typeface="Trebuchet MS"/>
                <a:cs typeface="Trebuchet MS"/>
              </a:rPr>
              <a:t> MRI traits</a:t>
            </a:r>
          </a:p>
          <a:p>
            <a:pPr lvl="1" eaLnBrk="1" hangingPunct="1"/>
            <a:endParaRPr lang="en-US" sz="1800" dirty="0" smtClean="0">
              <a:latin typeface="Trebuchet MS"/>
              <a:cs typeface="Trebuchet MS"/>
            </a:endParaRPr>
          </a:p>
          <a:p>
            <a:pPr eaLnBrk="1" hangingPunct="1"/>
            <a:r>
              <a:rPr lang="en-US" sz="2000" dirty="0" smtClean="0">
                <a:latin typeface="Trebuchet MS"/>
                <a:cs typeface="Trebuchet MS"/>
              </a:rPr>
              <a:t>2</a:t>
            </a:r>
            <a:r>
              <a:rPr lang="en-US" sz="2000" baseline="30000" dirty="0" smtClean="0">
                <a:latin typeface="Trebuchet MS"/>
                <a:cs typeface="Trebuchet MS"/>
              </a:rPr>
              <a:t>0</a:t>
            </a:r>
            <a:r>
              <a:rPr lang="en-US" sz="2000" dirty="0" smtClean="0">
                <a:latin typeface="Trebuchet MS"/>
                <a:cs typeface="Trebuchet MS"/>
              </a:rPr>
              <a:t> MRI-derived phenotypes – plan to proceed prospectively</a:t>
            </a:r>
          </a:p>
          <a:p>
            <a:pPr eaLnBrk="1" hangingPunct="1"/>
            <a:endParaRPr lang="en-US" sz="2000" dirty="0" smtClean="0">
              <a:latin typeface="Trebuchet MS"/>
              <a:cs typeface="Trebuchet MS"/>
            </a:endParaRPr>
          </a:p>
          <a:p>
            <a:pPr eaLnBrk="1" hangingPunct="1"/>
            <a:r>
              <a:rPr lang="en-US" sz="2000" dirty="0" smtClean="0">
                <a:latin typeface="Trebuchet MS"/>
                <a:cs typeface="Trebuchet MS"/>
              </a:rPr>
              <a:t>Plan &amp; process for future proposals </a:t>
            </a:r>
          </a:p>
          <a:p>
            <a:pPr lvl="1"/>
            <a:r>
              <a:rPr lang="en-US" sz="1800" dirty="0" smtClean="0">
                <a:latin typeface="Trebuchet MS"/>
                <a:cs typeface="Trebuchet MS"/>
              </a:rPr>
              <a:t>MRI-GENIE vs. individual (Lund proposal, etc) – independent review, validation, per-phenotype review (?)</a:t>
            </a:r>
          </a:p>
          <a:p>
            <a:pPr lvl="1"/>
            <a:r>
              <a:rPr lang="en-US" sz="1800" dirty="0" smtClean="0">
                <a:latin typeface="Trebuchet MS"/>
                <a:cs typeface="Trebuchet MS"/>
              </a:rPr>
              <a:t>“Call” for future studies (RFA-like)?</a:t>
            </a:r>
          </a:p>
          <a:p>
            <a:pPr lvl="1"/>
            <a:endParaRPr lang="en-US" sz="1800" dirty="0" smtClean="0">
              <a:latin typeface="Trebuchet MS"/>
              <a:cs typeface="Trebuchet MS"/>
            </a:endParaRPr>
          </a:p>
          <a:p>
            <a:pPr eaLnBrk="1" hangingPunct="1"/>
            <a:r>
              <a:rPr lang="en-US" sz="2000" dirty="0" smtClean="0">
                <a:latin typeface="Trebuchet MS"/>
                <a:cs typeface="Trebuchet MS"/>
              </a:rPr>
              <a:t>Role of the </a:t>
            </a:r>
            <a:r>
              <a:rPr lang="en-US" sz="2000" dirty="0" err="1" smtClean="0">
                <a:latin typeface="Trebuchet MS"/>
                <a:cs typeface="Trebuchet MS"/>
              </a:rPr>
              <a:t>Neuroimaging</a:t>
            </a:r>
            <a:r>
              <a:rPr lang="en-US" sz="2000" dirty="0" smtClean="0">
                <a:latin typeface="Trebuchet MS"/>
                <a:cs typeface="Trebuchet MS"/>
              </a:rPr>
              <a:t> Working Group &amp; future directions</a:t>
            </a:r>
          </a:p>
          <a:p>
            <a:pPr lvl="1"/>
            <a:r>
              <a:rPr lang="en-US" sz="1800" dirty="0" smtClean="0">
                <a:latin typeface="Trebuchet MS"/>
                <a:cs typeface="Trebuchet MS"/>
              </a:rPr>
              <a:t>Papers (</a:t>
            </a:r>
            <a:r>
              <a:rPr lang="en-US" sz="1800" dirty="0" err="1" smtClean="0">
                <a:latin typeface="Trebuchet MS"/>
                <a:cs typeface="Trebuchet MS"/>
              </a:rPr>
              <a:t>Neuroimage</a:t>
            </a:r>
            <a:r>
              <a:rPr lang="en-US" sz="1800" dirty="0" smtClean="0">
                <a:latin typeface="Trebuchet MS"/>
                <a:cs typeface="Trebuchet MS"/>
              </a:rPr>
              <a:t>, </a:t>
            </a:r>
            <a:r>
              <a:rPr lang="en-US" sz="1800" dirty="0" err="1" smtClean="0">
                <a:latin typeface="Trebuchet MS"/>
                <a:cs typeface="Trebuchet MS"/>
              </a:rPr>
              <a:t>Curr</a:t>
            </a:r>
            <a:r>
              <a:rPr lang="en-US" sz="1800" dirty="0" smtClean="0">
                <a:latin typeface="Trebuchet MS"/>
                <a:cs typeface="Trebuchet MS"/>
              </a:rPr>
              <a:t> </a:t>
            </a:r>
            <a:r>
              <a:rPr lang="en-US" sz="1800" dirty="0" err="1" smtClean="0">
                <a:latin typeface="Trebuchet MS"/>
                <a:cs typeface="Trebuchet MS"/>
              </a:rPr>
              <a:t>Opin</a:t>
            </a:r>
            <a:r>
              <a:rPr lang="en-US" sz="1800" dirty="0" smtClean="0">
                <a:latin typeface="Trebuchet MS"/>
                <a:cs typeface="Trebuchet MS"/>
              </a:rPr>
              <a:t> &amp; Reviews Stroke, </a:t>
            </a:r>
            <a:r>
              <a:rPr lang="en-US" sz="1800" dirty="0" err="1" smtClean="0">
                <a:latin typeface="Trebuchet MS"/>
                <a:cs typeface="Trebuchet MS"/>
              </a:rPr>
              <a:t>Int</a:t>
            </a:r>
            <a:r>
              <a:rPr lang="en-US" sz="1800" dirty="0" smtClean="0">
                <a:latin typeface="Trebuchet MS"/>
                <a:cs typeface="Trebuchet MS"/>
              </a:rPr>
              <a:t> J Stroke)</a:t>
            </a:r>
          </a:p>
          <a:p>
            <a:pPr lvl="1"/>
            <a:r>
              <a:rPr lang="en-US" sz="1800" dirty="0" smtClean="0">
                <a:latin typeface="Trebuchet MS"/>
                <a:cs typeface="Trebuchet MS"/>
              </a:rPr>
              <a:t>Grants (e.g. NIH R03)</a:t>
            </a:r>
          </a:p>
          <a:p>
            <a:pPr eaLnBrk="1" hangingPunct="1"/>
            <a:endParaRPr lang="en-US" sz="2000" dirty="0" smtClean="0">
              <a:latin typeface="Trebuchet MS"/>
              <a:cs typeface="Trebuchet MS"/>
            </a:endParaRPr>
          </a:p>
          <a:p>
            <a:pPr lvl="1"/>
            <a:endParaRPr lang="en-US" dirty="0" smtClean="0">
              <a:latin typeface="Trebuchet MS"/>
              <a:cs typeface="Trebuchet MS"/>
            </a:endParaRPr>
          </a:p>
          <a:p>
            <a:pPr eaLnBrk="1" hangingPunct="1">
              <a:buFontTx/>
              <a:buNone/>
            </a:pPr>
            <a:endParaRPr lang="en-US" dirty="0" smtClean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8195" grpId="1" build="p"/>
      <p:bldP spid="8195" grpId="2" build="p"/>
      <p:bldP spid="8195" grpId="3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161645"/>
                </a:solidFill>
                <a:latin typeface="Trebuchet MS"/>
                <a:cs typeface="Trebuchet MS"/>
              </a:rPr>
              <a:t>Prospective subjects with MRI and DNA</a:t>
            </a:r>
            <a:br>
              <a:rPr lang="en-US" sz="3600" b="1" dirty="0" smtClean="0">
                <a:solidFill>
                  <a:srgbClr val="161645"/>
                </a:solidFill>
                <a:latin typeface="Trebuchet MS"/>
                <a:cs typeface="Trebuchet MS"/>
              </a:rPr>
            </a:br>
            <a:r>
              <a:rPr lang="en-US" sz="3600" b="1" dirty="0" smtClean="0">
                <a:solidFill>
                  <a:srgbClr val="161645"/>
                </a:solidFill>
                <a:latin typeface="Trebuchet MS"/>
                <a:cs typeface="Trebuchet MS"/>
              </a:rPr>
              <a:t>by June 2015</a:t>
            </a:r>
            <a:endParaRPr lang="en-US" sz="3600" b="1" dirty="0">
              <a:solidFill>
                <a:srgbClr val="161645"/>
              </a:solidFill>
              <a:latin typeface="Trebuchet MS"/>
              <a:cs typeface="Trebuchet MS"/>
            </a:endParaRP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381000" y="2133600"/>
          <a:ext cx="8566856" cy="3132800"/>
        </p:xfrm>
        <a:graphic>
          <a:graphicData uri="http://schemas.openxmlformats.org/presentationml/2006/ole">
            <p:oleObj spid="_x0000_s43010" name="Document" r:id="rId3" imgW="5625893" imgH="2057324" progId="Word.Document.12">
              <p:link updateAutomatic="1"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6096000"/>
            <a:ext cx="1476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rebuchet MS"/>
                <a:cs typeface="Trebuchet MS"/>
              </a:rPr>
              <a:t>N=3410</a:t>
            </a:r>
            <a:endParaRPr lang="en-US" sz="2800" b="1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1357</TotalTime>
  <Words>949</Words>
  <Application>Microsoft Office PowerPoint</Application>
  <PresentationFormat>On-screen Show (4:3)</PresentationFormat>
  <Paragraphs>173</Paragraphs>
  <Slides>19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Default Design</vt:lpstr>
      <vt:lpstr>ROST:Users:rost:Desktop:MRI-GENIE_submission:PROTECTION%20OF%20HUMAN%20SUBJECTS_20141030_submit.docx!OLE_LINK1</vt:lpstr>
      <vt:lpstr>Neuroimaging Working Group  Update</vt:lpstr>
      <vt:lpstr>Neuroimaging Group Members (Oct 2015)</vt:lpstr>
      <vt:lpstr>Overall goals of the group</vt:lpstr>
      <vt:lpstr>NINDS-SiGN MRI Repository </vt:lpstr>
      <vt:lpstr>Projects: completed and ongoing</vt:lpstr>
      <vt:lpstr>MRI-GENetics Interface Exploration:    MRI-GENIE study</vt:lpstr>
      <vt:lpstr>Clinical MRI trait analysis pipeline</vt:lpstr>
      <vt:lpstr>Aim 1: MR analysis pipeline feasibility</vt:lpstr>
      <vt:lpstr>Volumetric MRI analysis: full pipeline</vt:lpstr>
      <vt:lpstr>Segmentation of Cerebrovascular Pathologies in Stroke Patients with Spatial and Shape Priors</vt:lpstr>
      <vt:lpstr>Aim 2: MRI-GENIE MRI traits</vt:lpstr>
      <vt:lpstr>Individual MRI QC and folder annotation</vt:lpstr>
      <vt:lpstr>Final QC data: MRI sequences</vt:lpstr>
      <vt:lpstr>Number of FLAIR sequences by site</vt:lpstr>
      <vt:lpstr>Number of DWI sequences by site</vt:lpstr>
      <vt:lpstr>Number of GRE/SWI sequences by site</vt:lpstr>
      <vt:lpstr>Number of MRA sequences by site</vt:lpstr>
      <vt:lpstr>Next steps</vt:lpstr>
      <vt:lpstr>Prospective subjects with MRI and DNA by June 2015</vt:lpstr>
    </vt:vector>
  </TitlesOfParts>
  <Company>Partners HealthCare System, Inc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ISGC Neuro-Imaging Working Group</dc:title>
  <dc:creator>Partners Information Systems</dc:creator>
  <cp:lastModifiedBy>Stephen Bevan</cp:lastModifiedBy>
  <cp:revision>121</cp:revision>
  <dcterms:created xsi:type="dcterms:W3CDTF">2014-11-06T07:57:57Z</dcterms:created>
  <dcterms:modified xsi:type="dcterms:W3CDTF">2014-12-05T15:58:35Z</dcterms:modified>
</cp:coreProperties>
</file>