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76" r:id="rId2"/>
    <p:sldId id="277" r:id="rId3"/>
    <p:sldId id="294" r:id="rId4"/>
    <p:sldId id="295" r:id="rId5"/>
    <p:sldId id="291" r:id="rId6"/>
    <p:sldId id="292" r:id="rId7"/>
    <p:sldId id="289" r:id="rId8"/>
    <p:sldId id="287" r:id="rId9"/>
    <p:sldId id="288" r:id="rId10"/>
    <p:sldId id="272" r:id="rId11"/>
    <p:sldId id="281" r:id="rId12"/>
    <p:sldId id="282" r:id="rId13"/>
    <p:sldId id="283" r:id="rId14"/>
    <p:sldId id="284" r:id="rId15"/>
    <p:sldId id="28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218" autoAdjust="0"/>
    <p:restoredTop sz="94660"/>
  </p:normalViewPr>
  <p:slideViewPr>
    <p:cSldViewPr>
      <p:cViewPr>
        <p:scale>
          <a:sx n="66" d="100"/>
          <a:sy n="66" d="100"/>
        </p:scale>
        <p:origin x="-2214" y="-9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FD75E4-3DF2-4E2E-ACA8-B6ACAF27EA72}" type="datetimeFigureOut">
              <a:rPr lang="en-US" smtClean="0"/>
              <a:pPr/>
              <a:t>12/5/2014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6EFC4F-CA50-4DAB-BFF3-D1A3DDE87846}" type="slidenum">
              <a:rPr lang="en-US" smtClean="0"/>
              <a:pPr/>
              <a:t>‹#›</a:t>
            </a:fld>
            <a:endParaRPr lang="en-US"/>
          </a:p>
        </p:txBody>
      </p:sp>
    </p:spTree>
    <p:extLst>
      <p:ext uri="{BB962C8B-B14F-4D97-AF65-F5344CB8AC3E}">
        <p14:creationId xmlns:p14="http://schemas.microsoft.com/office/powerpoint/2010/main" xmlns="" val="238599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15718B4-BF94-4F3E-AED9-317CFF1A5ACF}"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01650C5B-A63B-4EB3-A7D3-7838E433AABE}" type="slidenum">
              <a:rPr lang="en-US" smtClean="0"/>
              <a:pPr/>
              <a:t>2</a:t>
            </a:fld>
            <a:endParaRPr lang="en-US" smtClean="0"/>
          </a:p>
        </p:txBody>
      </p:sp>
      <p:sp>
        <p:nvSpPr>
          <p:cNvPr id="10649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eaLnBrk="0" hangingPunct="0"/>
            <a:fld id="{7AFFAF4C-59A4-459D-B518-ACBCE9A116E4}" type="slidenum">
              <a:rPr lang="en-US" sz="1200"/>
              <a:pPr algn="r" eaLnBrk="0" hangingPunct="0"/>
              <a:t>2</a:t>
            </a:fld>
            <a:endParaRPr lang="en-US" sz="1200"/>
          </a:p>
        </p:txBody>
      </p:sp>
      <p:sp>
        <p:nvSpPr>
          <p:cNvPr id="106500" name="Rectangle 2"/>
          <p:cNvSpPr>
            <a:spLocks noGrp="1" noRot="1" noChangeAspect="1" noChangeArrowheads="1" noTextEdit="1"/>
          </p:cNvSpPr>
          <p:nvPr>
            <p:ph type="sldImg"/>
          </p:nvPr>
        </p:nvSpPr>
        <p:spPr>
          <a:ln/>
        </p:spPr>
      </p:sp>
      <p:sp>
        <p:nvSpPr>
          <p:cNvPr id="10650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CEAD91-5090-4D56-ACE6-9BC298E6A8FE}" type="datetimeFigureOut">
              <a:rPr lang="en-US" smtClean="0"/>
              <a:pPr/>
              <a:t>12/5/2014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E3437F-7BAF-4B60-8DCB-80D417955B4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CEAD91-5090-4D56-ACE6-9BC298E6A8FE}" type="datetimeFigureOut">
              <a:rPr lang="en-US" smtClean="0"/>
              <a:pPr/>
              <a:t>12/5/2014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E3437F-7BAF-4B60-8DCB-80D417955B4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1CEAD91-5090-4D56-ACE6-9BC298E6A8FE}" type="datetimeFigureOut">
              <a:rPr lang="en-US" smtClean="0"/>
              <a:pPr/>
              <a:t>12/5/2014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E3437F-7BAF-4B60-8DCB-80D417955B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CEAD91-5090-4D56-ACE6-9BC298E6A8FE}" type="datetimeFigureOut">
              <a:rPr lang="en-US" smtClean="0"/>
              <a:pPr/>
              <a:t>12/5/2014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E3437F-7BAF-4B60-8DCB-80D417955B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CEAD91-5090-4D56-ACE6-9BC298E6A8FE}" type="datetimeFigureOut">
              <a:rPr lang="en-US" smtClean="0"/>
              <a:pPr/>
              <a:t>12/5/2014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E3437F-7BAF-4B60-8DCB-80D417955B4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CEAD91-5090-4D56-ACE6-9BC298E6A8FE}" type="datetimeFigureOut">
              <a:rPr lang="en-US" smtClean="0"/>
              <a:pPr/>
              <a:t>12/5/2014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E3437F-7BAF-4B60-8DCB-80D417955B4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CEAD91-5090-4D56-ACE6-9BC298E6A8FE}" type="datetimeFigureOut">
              <a:rPr lang="en-US" smtClean="0"/>
              <a:pPr/>
              <a:t>12/5/2014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E3437F-7BAF-4B60-8DCB-80D417955B4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CEAD91-5090-4D56-ACE6-9BC298E6A8FE}" type="datetimeFigureOut">
              <a:rPr lang="en-US" smtClean="0"/>
              <a:pPr/>
              <a:t>12/5/2014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E3437F-7BAF-4B60-8DCB-80D417955B4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CEAD91-5090-4D56-ACE6-9BC298E6A8FE}" type="datetimeFigureOut">
              <a:rPr lang="en-US" smtClean="0"/>
              <a:pPr/>
              <a:t>12/5/2014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E3437F-7BAF-4B60-8DCB-80D417955B4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CEAD91-5090-4D56-ACE6-9BC298E6A8FE}" type="datetimeFigureOut">
              <a:rPr lang="en-US" smtClean="0"/>
              <a:pPr/>
              <a:t>12/5/2014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E3437F-7BAF-4B60-8DCB-80D417955B4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CEAD91-5090-4D56-ACE6-9BC298E6A8FE}" type="datetimeFigureOut">
              <a:rPr lang="en-US" smtClean="0"/>
              <a:pPr/>
              <a:t>12/5/2014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E3437F-7BAF-4B60-8DCB-80D417955B4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CEAD91-5090-4D56-ACE6-9BC298E6A8FE}" type="datetimeFigureOut">
              <a:rPr lang="en-US" smtClean="0"/>
              <a:pPr/>
              <a:t>12/5/2014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E3437F-7BAF-4B60-8DCB-80D417955B4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e-irb.jhmi.edu/eirb/Rooms/DisplayPages/LayoutInitial?Container=com.webridge.entity.Entity%5bOID%5bD2EECF7D93485548BAE21CFA0EF8A008%5d%5d"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package" Target="../embeddings/Microsoft_Office_Word_Document2.docx"/></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6" descr="JHUcolor3"/>
          <p:cNvPicPr>
            <a:picLocks noChangeAspect="1" noChangeArrowheads="1"/>
          </p:cNvPicPr>
          <p:nvPr/>
        </p:nvPicPr>
        <p:blipFill>
          <a:blip r:embed="rId3" cstate="print"/>
          <a:srcRect/>
          <a:stretch>
            <a:fillRect/>
          </a:stretch>
        </p:blipFill>
        <p:spPr bwMode="auto">
          <a:xfrm>
            <a:off x="1371600" y="293718"/>
            <a:ext cx="2667000" cy="3097813"/>
          </a:xfrm>
          <a:prstGeom prst="rect">
            <a:avLst/>
          </a:prstGeom>
          <a:noFill/>
          <a:ln w="9525">
            <a:noFill/>
            <a:miter lim="800000"/>
            <a:headEnd/>
            <a:tailEnd/>
          </a:ln>
        </p:spPr>
      </p:pic>
      <p:pic>
        <p:nvPicPr>
          <p:cNvPr id="7173" name="Picture 7" descr="JHHcolor"/>
          <p:cNvPicPr>
            <a:picLocks noChangeAspect="1" noChangeArrowheads="1"/>
          </p:cNvPicPr>
          <p:nvPr/>
        </p:nvPicPr>
        <p:blipFill>
          <a:blip r:embed="rId4" cstate="print"/>
          <a:srcRect/>
          <a:stretch>
            <a:fillRect/>
          </a:stretch>
        </p:blipFill>
        <p:spPr bwMode="auto">
          <a:xfrm>
            <a:off x="5105400" y="304800"/>
            <a:ext cx="2590800" cy="3075651"/>
          </a:xfrm>
          <a:prstGeom prst="rect">
            <a:avLst/>
          </a:prstGeom>
          <a:noFill/>
          <a:ln w="9525">
            <a:noFill/>
            <a:miter lim="800000"/>
            <a:headEnd/>
            <a:tailEnd/>
          </a:ln>
        </p:spPr>
      </p:pic>
      <p:sp>
        <p:nvSpPr>
          <p:cNvPr id="6" name="Subtitle 2"/>
          <p:cNvSpPr txBox="1">
            <a:spLocks/>
          </p:cNvSpPr>
          <p:nvPr/>
        </p:nvSpPr>
        <p:spPr>
          <a:xfrm>
            <a:off x="381000" y="5013325"/>
            <a:ext cx="8382000" cy="1616075"/>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sz="2400" b="1" dirty="0"/>
          </a:p>
        </p:txBody>
      </p:sp>
      <p:sp>
        <p:nvSpPr>
          <p:cNvPr id="7" name="Title 1"/>
          <p:cNvSpPr txBox="1">
            <a:spLocks/>
          </p:cNvSpPr>
          <p:nvPr/>
        </p:nvSpPr>
        <p:spPr>
          <a:xfrm>
            <a:off x="525290" y="3581400"/>
            <a:ext cx="8093417" cy="1104900"/>
          </a:xfrm>
          <a:prstGeom prst="rect">
            <a:avLst/>
          </a:prstGeom>
        </p:spPr>
        <p:txBody>
          <a:bodyPr>
            <a:normAutofit fontScale="5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
            </a:r>
            <a:br>
              <a:rPr lang="en-US" dirty="0" smtClean="0"/>
            </a:br>
            <a:r>
              <a:rPr lang="en-US" dirty="0" smtClean="0"/>
              <a:t> </a:t>
            </a:r>
            <a:br>
              <a:rPr lang="en-US" dirty="0" smtClean="0"/>
            </a:br>
            <a:endParaRPr lang="en-US" dirty="0"/>
          </a:p>
        </p:txBody>
      </p:sp>
      <p:sp>
        <p:nvSpPr>
          <p:cNvPr id="3" name="Rectangle 2"/>
          <p:cNvSpPr/>
          <p:nvPr/>
        </p:nvSpPr>
        <p:spPr>
          <a:xfrm>
            <a:off x="838200" y="3429000"/>
            <a:ext cx="7467600" cy="1569660"/>
          </a:xfrm>
          <a:prstGeom prst="rect">
            <a:avLst/>
          </a:prstGeom>
        </p:spPr>
        <p:txBody>
          <a:bodyPr wrap="square">
            <a:spAutoFit/>
          </a:bodyPr>
          <a:lstStyle/>
          <a:p>
            <a:pPr algn="ctr"/>
            <a:r>
              <a:rPr lang="en-US" sz="3200" dirty="0"/>
              <a:t>Heritability of Ischemic White Matter Lesions in a Family Population with Increased Susceptibility of Vascular Disease</a:t>
            </a:r>
          </a:p>
        </p:txBody>
      </p:sp>
      <p:sp>
        <p:nvSpPr>
          <p:cNvPr id="5" name="Rectangle 4"/>
          <p:cNvSpPr/>
          <p:nvPr/>
        </p:nvSpPr>
        <p:spPr>
          <a:xfrm>
            <a:off x="304800" y="5715000"/>
            <a:ext cx="8534400" cy="646331"/>
          </a:xfrm>
          <a:prstGeom prst="rect">
            <a:avLst/>
          </a:prstGeom>
        </p:spPr>
        <p:txBody>
          <a:bodyPr wrap="square">
            <a:spAutoFit/>
          </a:bodyPr>
          <a:lstStyle/>
          <a:p>
            <a:pPr algn="ctr"/>
            <a:r>
              <a:rPr lang="en-US" dirty="0"/>
              <a:t>Paul A Nyquist, Lisa R. </a:t>
            </a:r>
            <a:r>
              <a:rPr lang="en-US" dirty="0" err="1"/>
              <a:t>Yanek</a:t>
            </a:r>
            <a:r>
              <a:rPr lang="en-US" dirty="0"/>
              <a:t>, Lewis C. Becker, Brian G Kral, Dhananjay Vaidya, Diane M. Becker	</a:t>
            </a:r>
          </a:p>
        </p:txBody>
      </p:sp>
    </p:spTree>
    <p:extLst>
      <p:ext uri="{BB962C8B-B14F-4D97-AF65-F5344CB8AC3E}">
        <p14:creationId xmlns:p14="http://schemas.microsoft.com/office/powerpoint/2010/main" xmlns="" val="20753870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5943600" y="0"/>
            <a:ext cx="3200400" cy="1371600"/>
          </a:xfrm>
          <a:prstGeom prst="rect">
            <a:avLst/>
          </a:prstGeom>
          <a:noFill/>
          <a:ln w="9525">
            <a:noFill/>
            <a:miter lim="800000"/>
            <a:headEnd/>
            <a:tailEnd/>
          </a:ln>
        </p:spPr>
        <p:txBody>
          <a:bodyPr/>
          <a:lstStyle/>
          <a:p>
            <a:pPr algn="ctr" eaLnBrk="0" hangingPunct="0"/>
            <a:endParaRPr lang="en-US" sz="1800">
              <a:latin typeface="Tahoma" pitchFamily="34" charset="0"/>
            </a:endParaRPr>
          </a:p>
        </p:txBody>
      </p:sp>
      <p:sp>
        <p:nvSpPr>
          <p:cNvPr id="8195" name="Rectangle 3"/>
          <p:cNvSpPr>
            <a:spLocks noChangeArrowheads="1"/>
          </p:cNvSpPr>
          <p:nvPr/>
        </p:nvSpPr>
        <p:spPr bwMode="auto">
          <a:xfrm>
            <a:off x="0" y="0"/>
            <a:ext cx="76200" cy="6858000"/>
          </a:xfrm>
          <a:prstGeom prst="rect">
            <a:avLst/>
          </a:prstGeom>
          <a:gradFill rotWithShape="1">
            <a:gsLst>
              <a:gs pos="0">
                <a:srgbClr val="000000"/>
              </a:gs>
              <a:gs pos="50000">
                <a:srgbClr val="CC9900"/>
              </a:gs>
              <a:gs pos="100000">
                <a:srgbClr val="000000"/>
              </a:gs>
            </a:gsLst>
            <a:lin ang="0" scaled="1"/>
          </a:gradFill>
          <a:ln w="9525">
            <a:noFill/>
            <a:miter lim="800000"/>
            <a:headEnd/>
            <a:tailEnd/>
          </a:ln>
        </p:spPr>
        <p:txBody>
          <a:bodyPr wrap="none" anchor="ctr"/>
          <a:lstStyle/>
          <a:p>
            <a:pPr algn="ctr" eaLnBrk="0" hangingPunct="0"/>
            <a:endParaRPr lang="en-US" sz="1800">
              <a:latin typeface="Tahoma" pitchFamily="34" charset="0"/>
            </a:endParaRPr>
          </a:p>
        </p:txBody>
      </p:sp>
      <p:sp>
        <p:nvSpPr>
          <p:cNvPr id="265220" name="Text Box 4"/>
          <p:cNvSpPr txBox="1">
            <a:spLocks noChangeArrowheads="1"/>
          </p:cNvSpPr>
          <p:nvPr/>
        </p:nvSpPr>
        <p:spPr bwMode="auto">
          <a:xfrm>
            <a:off x="914400" y="0"/>
            <a:ext cx="7391400" cy="641350"/>
          </a:xfrm>
          <a:prstGeom prst="rect">
            <a:avLst/>
          </a:prstGeom>
          <a:noFill/>
          <a:ln w="9525">
            <a:noFill/>
            <a:miter lim="800000"/>
            <a:headEnd/>
            <a:tailEnd/>
          </a:ln>
          <a:effectLst/>
        </p:spPr>
        <p:txBody>
          <a:bodyPr>
            <a:spAutoFit/>
          </a:bodyPr>
          <a:lstStyle/>
          <a:p>
            <a:pPr eaLnBrk="0" hangingPunct="0">
              <a:defRPr/>
            </a:pPr>
            <a:r>
              <a:rPr lang="en-US" sz="3600" b="1">
                <a:solidFill>
                  <a:srgbClr val="CC9900"/>
                </a:solidFill>
                <a:effectLst>
                  <a:outerShdw blurRad="38100" dist="38100" dir="2700000" algn="tl">
                    <a:srgbClr val="000000"/>
                  </a:outerShdw>
                </a:effectLst>
                <a:cs typeface="+mn-cs"/>
              </a:rPr>
              <a:t>Presenter Disclosure Information</a:t>
            </a:r>
          </a:p>
        </p:txBody>
      </p:sp>
      <p:sp>
        <p:nvSpPr>
          <p:cNvPr id="8197" name="Text Box 5"/>
          <p:cNvSpPr txBox="1">
            <a:spLocks noChangeArrowheads="1"/>
          </p:cNvSpPr>
          <p:nvPr/>
        </p:nvSpPr>
        <p:spPr bwMode="auto">
          <a:xfrm>
            <a:off x="76200" y="1752600"/>
            <a:ext cx="8915400" cy="2308324"/>
          </a:xfrm>
          <a:prstGeom prst="rect">
            <a:avLst/>
          </a:prstGeom>
          <a:solidFill>
            <a:schemeClr val="bg1"/>
          </a:solidFill>
          <a:ln w="9525">
            <a:noFill/>
            <a:miter lim="800000"/>
            <a:headEnd/>
            <a:tailEnd/>
          </a:ln>
        </p:spPr>
        <p:txBody>
          <a:bodyPr>
            <a:spAutoFit/>
          </a:bodyPr>
          <a:lstStyle/>
          <a:p>
            <a:pPr eaLnBrk="0" hangingPunct="0"/>
            <a:r>
              <a:rPr lang="en-US" sz="1200" b="1" dirty="0"/>
              <a:t>Funding Sources:</a:t>
            </a:r>
            <a:endParaRPr lang="en-US" sz="1200" dirty="0"/>
          </a:p>
          <a:p>
            <a:pPr eaLnBrk="0" hangingPunct="0"/>
            <a:r>
              <a:rPr lang="en-US" sz="1200" b="1" u="sng" dirty="0"/>
              <a:t>Principal Investigator </a:t>
            </a:r>
            <a:r>
              <a:rPr lang="en-US" sz="1200" b="1" u="sng" dirty="0" smtClean="0"/>
              <a:t>1RO1NS062059-01A1,GRANT00431125</a:t>
            </a:r>
            <a:r>
              <a:rPr lang="en-US" sz="1200" b="1" u="sng" dirty="0"/>
              <a:t>, “Occult Small Vessel Cerebrovascular Disease in High Risk Families”.</a:t>
            </a:r>
            <a:endParaRPr lang="en-US" sz="1200" dirty="0"/>
          </a:p>
          <a:p>
            <a:pPr eaLnBrk="0" hangingPunct="0"/>
            <a:r>
              <a:rPr lang="en-US" sz="1200" b="1" u="sng" dirty="0">
                <a:hlinkClick r:id="rId3"/>
              </a:rPr>
              <a:t> </a:t>
            </a:r>
            <a:r>
              <a:rPr lang="en-US" sz="1200" b="1" u="sng" dirty="0"/>
              <a:t>Site Co-PI: A randomized, open-label, multicenter, parallel-group, exploratory study to evaluate the efficacy of intravenous </a:t>
            </a:r>
            <a:r>
              <a:rPr lang="en-US" sz="1200" b="1" u="sng" dirty="0" err="1"/>
              <a:t>brivaracetam</a:t>
            </a:r>
            <a:r>
              <a:rPr lang="en-US" sz="1200" b="1" u="sng" dirty="0"/>
              <a:t> and intravenous phenytoin in subjects experiencing </a:t>
            </a:r>
            <a:r>
              <a:rPr lang="en-US" sz="1200" b="1" u="sng" dirty="0" err="1"/>
              <a:t>nonconvulsive</a:t>
            </a:r>
            <a:r>
              <a:rPr lang="en-US" sz="1200" b="1" u="sng" dirty="0"/>
              <a:t> electrographic seizures.”</a:t>
            </a:r>
            <a:endParaRPr lang="en-US" sz="1200" dirty="0"/>
          </a:p>
          <a:p>
            <a:pPr eaLnBrk="0" hangingPunct="0"/>
            <a:r>
              <a:rPr lang="en-US" sz="1200" b="1" u="sng" dirty="0" smtClean="0"/>
              <a:t>Investigator / IMS 3, NIH </a:t>
            </a:r>
            <a:r>
              <a:rPr lang="en-US" sz="1200" b="1" u="sng" dirty="0"/>
              <a:t>Sponsored Clinical Trial</a:t>
            </a:r>
            <a:endParaRPr lang="en-US" sz="1200" dirty="0"/>
          </a:p>
          <a:p>
            <a:pPr eaLnBrk="0" hangingPunct="0"/>
            <a:r>
              <a:rPr lang="en-US" sz="1200" b="1" u="sng" dirty="0"/>
              <a:t>Principal Investigator/ Clinical Trial of  </a:t>
            </a:r>
            <a:r>
              <a:rPr lang="en-US" sz="1200" b="1" u="sng" dirty="0" err="1"/>
              <a:t>rFVIIa</a:t>
            </a:r>
            <a:r>
              <a:rPr lang="en-US" sz="1200" b="1" u="sng" dirty="0"/>
              <a:t> (</a:t>
            </a:r>
            <a:r>
              <a:rPr lang="en-US" sz="1200" b="1" u="sng" dirty="0" err="1"/>
              <a:t>Novoseven</a:t>
            </a:r>
            <a:r>
              <a:rPr lang="en-US" sz="1200" b="1" u="sng" dirty="0"/>
              <a:t>) in Patients with </a:t>
            </a:r>
            <a:endParaRPr lang="en-US" sz="1200" dirty="0"/>
          </a:p>
          <a:p>
            <a:pPr eaLnBrk="0" hangingPunct="0"/>
            <a:r>
              <a:rPr lang="en-US" sz="1200" b="1" u="sng" dirty="0"/>
              <a:t>Intracerebral Hemorrhage at Johns Hopkins University, Sponsored by NOVONORDISK  </a:t>
            </a:r>
            <a:endParaRPr lang="en-US" sz="1200" dirty="0"/>
          </a:p>
          <a:p>
            <a:pPr eaLnBrk="0" hangingPunct="0"/>
            <a:r>
              <a:rPr lang="en-US" sz="1200" b="1" u="sng" dirty="0"/>
              <a:t>Principal Investigator/ </a:t>
            </a:r>
            <a:r>
              <a:rPr lang="en-US" sz="1200" b="1" u="sng" dirty="0" err="1"/>
              <a:t>Desmotaplase</a:t>
            </a:r>
            <a:r>
              <a:rPr lang="en-US" sz="1200" b="1" u="sng" dirty="0"/>
              <a:t> in Acute Stroke at Johns Hopkins University (DIAS), Sponsored by Forest Pharmaceuticals</a:t>
            </a:r>
            <a:endParaRPr lang="en-US" sz="1200" dirty="0"/>
          </a:p>
          <a:p>
            <a:pPr eaLnBrk="0" hangingPunct="0"/>
            <a:r>
              <a:rPr lang="en-US" sz="1200" b="1" u="sng" dirty="0"/>
              <a:t>Investigator, CLEAR, Use of rt-PA for the Resolution of Clot in Intra-</a:t>
            </a:r>
            <a:endParaRPr lang="en-US" sz="1200" dirty="0"/>
          </a:p>
          <a:p>
            <a:pPr eaLnBrk="0" hangingPunct="0"/>
            <a:r>
              <a:rPr lang="en-US" sz="1200" b="1" u="sng" dirty="0"/>
              <a:t>ventricular Hemorrhage, Sponsored by FDA Orphan Drug Program</a:t>
            </a:r>
            <a:endParaRPr lang="en-US" sz="1200" dirty="0"/>
          </a:p>
          <a:p>
            <a:pPr eaLnBrk="0" hangingPunct="0"/>
            <a:r>
              <a:rPr lang="en-US" sz="1200" b="1" u="sng" dirty="0"/>
              <a:t>Investigator / CREST, Carotid Revascularization </a:t>
            </a:r>
            <a:r>
              <a:rPr lang="en-US" sz="1200" b="1" u="sng" dirty="0" err="1"/>
              <a:t>Endarterectomy</a:t>
            </a:r>
            <a:r>
              <a:rPr lang="en-US" sz="1200" b="1" u="sng" dirty="0"/>
              <a:t> vs. Stent Trial, NIH Sponsored Clinical Trial</a:t>
            </a:r>
            <a:endParaRPr lang="en-US" sz="1200" dirty="0"/>
          </a:p>
          <a:p>
            <a:pPr eaLnBrk="0" hangingPunct="0"/>
            <a:r>
              <a:rPr lang="en-US" sz="1200" b="1" u="sng" dirty="0"/>
              <a:t>Principal Investigator/ Siblings with Ischemic Stroke Study Stroke, INOVA Fairfax Hospital</a:t>
            </a:r>
            <a:endParaRPr lang="en-US" sz="1200" dirty="0"/>
          </a:p>
        </p:txBody>
      </p:sp>
      <p:sp>
        <p:nvSpPr>
          <p:cNvPr id="265222" name="Text Box 6"/>
          <p:cNvSpPr txBox="1">
            <a:spLocks noChangeArrowheads="1"/>
          </p:cNvSpPr>
          <p:nvPr/>
        </p:nvSpPr>
        <p:spPr bwMode="auto">
          <a:xfrm>
            <a:off x="685800" y="609600"/>
            <a:ext cx="8001000" cy="800219"/>
          </a:xfrm>
          <a:prstGeom prst="rect">
            <a:avLst/>
          </a:prstGeom>
          <a:solidFill>
            <a:schemeClr val="bg1"/>
          </a:solidFill>
          <a:ln w="9525">
            <a:noFill/>
            <a:miter lim="800000"/>
            <a:headEnd/>
            <a:tailEnd/>
          </a:ln>
          <a:effectLst/>
        </p:spPr>
        <p:txBody>
          <a:bodyPr>
            <a:spAutoFit/>
          </a:bodyPr>
          <a:lstStyle/>
          <a:p>
            <a:pPr eaLnBrk="0" hangingPunct="0">
              <a:defRPr/>
            </a:pPr>
            <a:r>
              <a:rPr lang="en-US" sz="2800" i="1" dirty="0">
                <a:cs typeface="+mn-cs"/>
              </a:rPr>
              <a:t>Paul Nyquist </a:t>
            </a:r>
            <a:r>
              <a:rPr lang="en-US" sz="2800" i="1" dirty="0">
                <a:solidFill>
                  <a:srgbClr val="002060"/>
                </a:solidFill>
                <a:cs typeface="+mn-cs"/>
              </a:rPr>
              <a:t>MD/MPH </a:t>
            </a:r>
            <a:r>
              <a:rPr lang="en-US" sz="2800" i="1" dirty="0" smtClean="0">
                <a:solidFill>
                  <a:srgbClr val="002060"/>
                </a:solidFill>
                <a:cs typeface="+mn-cs"/>
              </a:rPr>
              <a:t>FCCM, </a:t>
            </a:r>
            <a:r>
              <a:rPr lang="en-US" sz="2800" i="1" dirty="0" smtClean="0">
                <a:cs typeface="+mn-cs"/>
              </a:rPr>
              <a:t>FAHA, FANA</a:t>
            </a:r>
            <a:endParaRPr lang="en-US" sz="2800" i="1" dirty="0">
              <a:cs typeface="+mn-cs"/>
            </a:endParaRPr>
          </a:p>
          <a:p>
            <a:pPr eaLnBrk="0" hangingPunct="0">
              <a:defRPr/>
            </a:pPr>
            <a:endParaRPr lang="en-US" sz="1800" dirty="0">
              <a:solidFill>
                <a:schemeClr val="tx2"/>
              </a:solidFill>
              <a:effectLst>
                <a:outerShdw blurRad="38100" dist="38100" dir="2700000" algn="tl">
                  <a:srgbClr val="000000"/>
                </a:outerShdw>
              </a:effectLst>
              <a:latin typeface="Tahoma" pitchFamily="34" charset="0"/>
              <a:cs typeface="+mn-cs"/>
            </a:endParaRPr>
          </a:p>
        </p:txBody>
      </p:sp>
      <p:sp>
        <p:nvSpPr>
          <p:cNvPr id="8199" name="Rectangle 7"/>
          <p:cNvSpPr>
            <a:spLocks noChangeArrowheads="1"/>
          </p:cNvSpPr>
          <p:nvPr/>
        </p:nvSpPr>
        <p:spPr bwMode="auto">
          <a:xfrm>
            <a:off x="381000" y="5638800"/>
            <a:ext cx="4305300" cy="923330"/>
          </a:xfrm>
          <a:prstGeom prst="rect">
            <a:avLst/>
          </a:prstGeom>
          <a:noFill/>
          <a:ln w="9525">
            <a:noFill/>
            <a:miter lim="800000"/>
            <a:headEnd/>
            <a:tailEnd/>
          </a:ln>
        </p:spPr>
        <p:txBody>
          <a:bodyPr wrap="square">
            <a:spAutoFit/>
          </a:bodyPr>
          <a:lstStyle/>
          <a:p>
            <a:pPr eaLnBrk="0" hangingPunct="0"/>
            <a:r>
              <a:rPr lang="en-US" b="1" dirty="0"/>
              <a:t>DISCLOSURE </a:t>
            </a:r>
            <a:r>
              <a:rPr lang="en-US" b="1" dirty="0" smtClean="0"/>
              <a:t>INFORMATION</a:t>
            </a:r>
          </a:p>
          <a:p>
            <a:pPr eaLnBrk="0" hangingPunct="0"/>
            <a:r>
              <a:rPr lang="en-US" b="1" dirty="0" smtClean="0"/>
              <a:t>Grant Support from UCB </a:t>
            </a:r>
            <a:r>
              <a:rPr lang="en-US" b="1" dirty="0" err="1" smtClean="0"/>
              <a:t>Pharama</a:t>
            </a:r>
            <a:endParaRPr lang="en-US" b="1" dirty="0"/>
          </a:p>
          <a:p>
            <a:pPr eaLnBrk="0" hangingPunct="0"/>
            <a:r>
              <a:rPr lang="en-US" b="1" dirty="0" smtClean="0"/>
              <a:t>Grant </a:t>
            </a:r>
            <a:r>
              <a:rPr lang="en-US" b="1" dirty="0"/>
              <a:t>Support From NOVO Seven</a:t>
            </a:r>
          </a:p>
        </p:txBody>
      </p:sp>
      <p:sp>
        <p:nvSpPr>
          <p:cNvPr id="8200" name="Text Box 8"/>
          <p:cNvSpPr txBox="1">
            <a:spLocks noChangeArrowheads="1"/>
          </p:cNvSpPr>
          <p:nvPr/>
        </p:nvSpPr>
        <p:spPr bwMode="auto">
          <a:xfrm>
            <a:off x="304800" y="4572000"/>
            <a:ext cx="7629525" cy="822325"/>
          </a:xfrm>
          <a:prstGeom prst="rect">
            <a:avLst/>
          </a:prstGeom>
          <a:noFill/>
          <a:ln w="9525">
            <a:noFill/>
            <a:miter lim="800000"/>
            <a:headEnd/>
            <a:tailEnd/>
          </a:ln>
        </p:spPr>
        <p:txBody>
          <a:bodyPr wrap="none">
            <a:spAutoFit/>
          </a:bodyPr>
          <a:lstStyle/>
          <a:p>
            <a:pPr eaLnBrk="0" hangingPunct="0"/>
            <a:r>
              <a:rPr lang="en-US" b="1" dirty="0"/>
              <a:t>Educational Grants:</a:t>
            </a:r>
          </a:p>
          <a:p>
            <a:pPr eaLnBrk="0" hangingPunct="0"/>
            <a:r>
              <a:rPr lang="en-US" dirty="0" err="1"/>
              <a:t>Pulsion</a:t>
            </a:r>
            <a:r>
              <a:rPr lang="en-US" dirty="0"/>
              <a:t>, The Medicines Co., Codman Inc. , and Hospira Inc. </a:t>
            </a:r>
          </a:p>
        </p:txBody>
      </p:sp>
    </p:spTree>
    <p:extLst>
      <p:ext uri="{BB962C8B-B14F-4D97-AF65-F5344CB8AC3E}">
        <p14:creationId xmlns:p14="http://schemas.microsoft.com/office/powerpoint/2010/main" xmlns="" val="9821813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Heritability of Ischemic White Matter Lesions in a Family Population with Increased Susceptibility of Vascular Disease</a:t>
            </a:r>
          </a:p>
        </p:txBody>
      </p:sp>
      <p:sp>
        <p:nvSpPr>
          <p:cNvPr id="3" name="Content Placeholder 2"/>
          <p:cNvSpPr>
            <a:spLocks noGrp="1"/>
          </p:cNvSpPr>
          <p:nvPr>
            <p:ph idx="1"/>
          </p:nvPr>
        </p:nvSpPr>
        <p:spPr>
          <a:xfrm>
            <a:off x="457200" y="1600200"/>
            <a:ext cx="8229600" cy="3124200"/>
          </a:xfrm>
        </p:spPr>
        <p:txBody>
          <a:bodyPr>
            <a:noAutofit/>
          </a:bodyPr>
          <a:lstStyle/>
          <a:p>
            <a:r>
              <a:rPr lang="en-US" sz="2000" b="1" dirty="0"/>
              <a:t>Background</a:t>
            </a:r>
            <a:r>
              <a:rPr lang="en-US" sz="2000" dirty="0"/>
              <a:t>: </a:t>
            </a:r>
            <a:endParaRPr lang="en-US" sz="2000" dirty="0" smtClean="0"/>
          </a:p>
          <a:p>
            <a:r>
              <a:rPr lang="en-US" sz="2000" dirty="0"/>
              <a:t>Persons with a family history of early-onset coronary artery disease (CAD) have an excess risk of stroke and </a:t>
            </a:r>
            <a:r>
              <a:rPr lang="en-US" sz="2000" dirty="0" smtClean="0"/>
              <a:t>CAD </a:t>
            </a:r>
          </a:p>
          <a:p>
            <a:r>
              <a:rPr lang="en-US" sz="2000" dirty="0" smtClean="0"/>
              <a:t>Periventricular </a:t>
            </a:r>
            <a:r>
              <a:rPr lang="en-US" sz="2000" dirty="0"/>
              <a:t>white matter </a:t>
            </a:r>
            <a:r>
              <a:rPr lang="en-US" sz="2000" dirty="0" err="1"/>
              <a:t>hyperintensities</a:t>
            </a:r>
            <a:r>
              <a:rPr lang="en-US" sz="2000" dirty="0"/>
              <a:t> (PV) and Deep white matter </a:t>
            </a:r>
            <a:r>
              <a:rPr lang="en-US" sz="2000" dirty="0" err="1"/>
              <a:t>hyperintensities</a:t>
            </a:r>
            <a:r>
              <a:rPr lang="en-US" sz="2000" dirty="0"/>
              <a:t> (DWMH) are theorized to be subtypes of ischemic white matter disease (WMH). </a:t>
            </a:r>
            <a:endParaRPr lang="en-US" sz="2000" dirty="0" smtClean="0"/>
          </a:p>
          <a:p>
            <a:r>
              <a:rPr lang="en-US" sz="2000" dirty="0" smtClean="0"/>
              <a:t>We </a:t>
            </a:r>
            <a:r>
              <a:rPr lang="en-US" sz="2000" dirty="0"/>
              <a:t>previously reported an increase in extreme DWMH volume in the upper quartile of volume in African Americans (AA). </a:t>
            </a:r>
            <a:endParaRPr lang="en-US" sz="2000" dirty="0" smtClean="0"/>
          </a:p>
          <a:p>
            <a:r>
              <a:rPr lang="en-US" sz="2000" dirty="0" smtClean="0"/>
              <a:t>To </a:t>
            </a:r>
            <a:r>
              <a:rPr lang="en-US" sz="2000" dirty="0"/>
              <a:t>test the hypothesis of different patterns of heritability between races we completed a heritability analysis on our population of European Americans (EA) and AA participants enriched for vascular risk factors of all types. </a:t>
            </a:r>
            <a:endParaRPr lang="en-US" sz="2000" dirty="0" smtClean="0"/>
          </a:p>
          <a:p>
            <a:r>
              <a:rPr lang="en-US" sz="2000" dirty="0" smtClean="0"/>
              <a:t>We </a:t>
            </a:r>
            <a:r>
              <a:rPr lang="en-US" sz="2000" dirty="0"/>
              <a:t>tested this in a large population with a family history of early </a:t>
            </a:r>
            <a:r>
              <a:rPr lang="en-US" sz="2000" dirty="0" smtClean="0"/>
              <a:t>CAD</a:t>
            </a:r>
            <a:endParaRPr lang="en-US" sz="2000" dirty="0"/>
          </a:p>
        </p:txBody>
      </p:sp>
    </p:spTree>
    <p:extLst>
      <p:ext uri="{BB962C8B-B14F-4D97-AF65-F5344CB8AC3E}">
        <p14:creationId xmlns:p14="http://schemas.microsoft.com/office/powerpoint/2010/main" xmlns="" val="7803310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285443628"/>
              </p:ext>
            </p:extLst>
          </p:nvPr>
        </p:nvGraphicFramePr>
        <p:xfrm>
          <a:off x="1219200" y="1219200"/>
          <a:ext cx="6572250" cy="4876800"/>
        </p:xfrm>
        <a:graphic>
          <a:graphicData uri="http://schemas.openxmlformats.org/drawingml/2006/table">
            <a:tbl>
              <a:tblPr firstRow="1" firstCol="1" bandCol="1">
                <a:tableStyleId>{5C22544A-7EE6-4342-B048-85BDC9FD1C3A}</a:tableStyleId>
              </a:tblPr>
              <a:tblGrid>
                <a:gridCol w="3538904"/>
                <a:gridCol w="938893"/>
                <a:gridCol w="1155560"/>
                <a:gridCol w="938893"/>
              </a:tblGrid>
              <a:tr h="800100">
                <a:tc>
                  <a:txBody>
                    <a:bodyPr/>
                    <a:lstStyle/>
                    <a:p>
                      <a:pPr marL="0" marR="0" algn="l">
                        <a:lnSpc>
                          <a:spcPct val="115000"/>
                        </a:lnSpc>
                        <a:spcBef>
                          <a:spcPts val="0"/>
                        </a:spcBef>
                        <a:spcAft>
                          <a:spcPts val="0"/>
                        </a:spcAft>
                      </a:pPr>
                      <a:r>
                        <a:rPr lang="en-US" sz="1100" dirty="0">
                          <a:effectLst/>
                        </a:rPr>
                        <a:t> </a:t>
                      </a:r>
                      <a:endParaRPr lang="en-US" sz="11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African American</a:t>
                      </a:r>
                    </a:p>
                    <a:p>
                      <a:pPr marL="0" marR="0" algn="l">
                        <a:lnSpc>
                          <a:spcPct val="115000"/>
                        </a:lnSpc>
                        <a:spcBef>
                          <a:spcPts val="0"/>
                        </a:spcBef>
                        <a:spcAft>
                          <a:spcPts val="0"/>
                        </a:spcAft>
                      </a:pPr>
                      <a:r>
                        <a:rPr lang="en-US" sz="1100">
                          <a:effectLst/>
                        </a:rPr>
                        <a:t> (n=220)</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Caucasian</a:t>
                      </a:r>
                    </a:p>
                    <a:p>
                      <a:pPr marL="0" marR="0" algn="l">
                        <a:lnSpc>
                          <a:spcPct val="115000"/>
                        </a:lnSpc>
                        <a:spcBef>
                          <a:spcPts val="0"/>
                        </a:spcBef>
                        <a:spcAft>
                          <a:spcPts val="0"/>
                        </a:spcAft>
                      </a:pPr>
                      <a:r>
                        <a:rPr lang="en-US" sz="1100">
                          <a:effectLst/>
                        </a:rPr>
                        <a:t>(n=373)</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 </a:t>
                      </a:r>
                      <a:endParaRPr lang="en-US" sz="1100">
                        <a:solidFill>
                          <a:srgbClr val="000000"/>
                        </a:solidFill>
                        <a:effectLst/>
                        <a:latin typeface="Calibri"/>
                        <a:ea typeface="Calibri"/>
                        <a:cs typeface="Times New Roman"/>
                      </a:endParaRPr>
                    </a:p>
                  </a:txBody>
                  <a:tcPr marL="68580" marR="68580" marT="0" marB="0"/>
                </a:tc>
              </a:tr>
              <a:tr h="266700">
                <a:tc>
                  <a:txBody>
                    <a:bodyPr/>
                    <a:lstStyle/>
                    <a:p>
                      <a:pPr marL="0" marR="0" algn="l">
                        <a:lnSpc>
                          <a:spcPct val="115000"/>
                        </a:lnSpc>
                        <a:spcBef>
                          <a:spcPts val="0"/>
                        </a:spcBef>
                        <a:spcAft>
                          <a:spcPts val="0"/>
                        </a:spcAft>
                      </a:pPr>
                      <a:r>
                        <a:rPr lang="en-US" sz="1100">
                          <a:effectLst/>
                        </a:rPr>
                        <a:t> </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Mean</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Mean</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P</a:t>
                      </a:r>
                      <a:endParaRPr lang="en-US" sz="1100">
                        <a:solidFill>
                          <a:srgbClr val="000000"/>
                        </a:solidFill>
                        <a:effectLst/>
                        <a:latin typeface="Calibri"/>
                        <a:ea typeface="Calibri"/>
                        <a:cs typeface="Times New Roman"/>
                      </a:endParaRPr>
                    </a:p>
                  </a:txBody>
                  <a:tcPr marL="68580" marR="68580" marT="0" marB="0"/>
                </a:tc>
              </a:tr>
              <a:tr h="266700">
                <a:tc>
                  <a:txBody>
                    <a:bodyPr/>
                    <a:lstStyle/>
                    <a:p>
                      <a:pPr marL="0" marR="0" algn="l">
                        <a:lnSpc>
                          <a:spcPct val="115000"/>
                        </a:lnSpc>
                        <a:spcBef>
                          <a:spcPts val="0"/>
                        </a:spcBef>
                        <a:spcAft>
                          <a:spcPts val="0"/>
                        </a:spcAft>
                      </a:pPr>
                      <a:r>
                        <a:rPr lang="en-US" sz="1100">
                          <a:effectLst/>
                        </a:rPr>
                        <a:t>Race, Percent, (SD)</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52%  (10)</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48% (11)</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(0.098)</a:t>
                      </a:r>
                      <a:endParaRPr lang="en-US" sz="1100">
                        <a:solidFill>
                          <a:srgbClr val="000000"/>
                        </a:solidFill>
                        <a:effectLst/>
                        <a:latin typeface="Calibri"/>
                        <a:ea typeface="Calibri"/>
                        <a:cs typeface="Times New Roman"/>
                      </a:endParaRPr>
                    </a:p>
                  </a:txBody>
                  <a:tcPr marL="68580" marR="68580" marT="0" marB="0"/>
                </a:tc>
              </a:tr>
              <a:tr h="342900">
                <a:tc>
                  <a:txBody>
                    <a:bodyPr/>
                    <a:lstStyle/>
                    <a:p>
                      <a:pPr marL="0" marR="0" algn="l">
                        <a:lnSpc>
                          <a:spcPct val="115000"/>
                        </a:lnSpc>
                        <a:spcBef>
                          <a:spcPts val="0"/>
                        </a:spcBef>
                        <a:spcAft>
                          <a:spcPts val="0"/>
                        </a:spcAft>
                      </a:pPr>
                      <a:r>
                        <a:rPr lang="en-US" sz="1100">
                          <a:effectLst/>
                        </a:rPr>
                        <a:t>Age, Mean,  (SD)</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52 (11)</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52 (10)</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 </a:t>
                      </a:r>
                      <a:endParaRPr lang="en-US" sz="1100">
                        <a:solidFill>
                          <a:srgbClr val="000000"/>
                        </a:solidFill>
                        <a:effectLst/>
                        <a:latin typeface="Calibri"/>
                        <a:ea typeface="Calibri"/>
                        <a:cs typeface="Times New Roman"/>
                      </a:endParaRPr>
                    </a:p>
                  </a:txBody>
                  <a:tcPr marL="68580" marR="68580" marT="0" marB="0"/>
                </a:tc>
              </a:tr>
              <a:tr h="266700">
                <a:tc>
                  <a:txBody>
                    <a:bodyPr/>
                    <a:lstStyle/>
                    <a:p>
                      <a:pPr marL="0" marR="0" algn="l">
                        <a:lnSpc>
                          <a:spcPct val="115000"/>
                        </a:lnSpc>
                        <a:spcBef>
                          <a:spcPts val="0"/>
                        </a:spcBef>
                        <a:spcAft>
                          <a:spcPts val="0"/>
                        </a:spcAft>
                      </a:pPr>
                      <a:r>
                        <a:rPr lang="en-US" sz="1100" b="0" i="1" u="sng" dirty="0">
                          <a:effectLst>
                            <a:outerShdw blurRad="38100" dist="38100" dir="2700000" algn="tl">
                              <a:srgbClr val="000000">
                                <a:alpha val="43137"/>
                              </a:srgbClr>
                            </a:outerShdw>
                          </a:effectLst>
                        </a:rPr>
                        <a:t>Female Sex, Percent</a:t>
                      </a:r>
                      <a:endParaRPr lang="en-US" sz="1100" b="0" i="1" u="sng" dirty="0">
                        <a:solidFill>
                          <a:srgbClr val="000000"/>
                        </a:solidFill>
                        <a:effectLst>
                          <a:outerShdw blurRad="38100" dist="38100" dir="2700000" algn="tl">
                            <a:srgbClr val="000000">
                              <a:alpha val="43137"/>
                            </a:srgbClr>
                          </a:outerShdw>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64%</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55%</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(0.038)</a:t>
                      </a:r>
                      <a:endParaRPr lang="en-US" sz="1100">
                        <a:solidFill>
                          <a:srgbClr val="000000"/>
                        </a:solidFill>
                        <a:effectLst/>
                        <a:latin typeface="Calibri"/>
                        <a:ea typeface="Calibri"/>
                        <a:cs typeface="Times New Roman"/>
                      </a:endParaRPr>
                    </a:p>
                  </a:txBody>
                  <a:tcPr marL="68580" marR="68580" marT="0" marB="0"/>
                </a:tc>
              </a:tr>
              <a:tr h="266700">
                <a:tc>
                  <a:txBody>
                    <a:bodyPr/>
                    <a:lstStyle/>
                    <a:p>
                      <a:pPr marL="0" marR="0" algn="l">
                        <a:lnSpc>
                          <a:spcPct val="115000"/>
                        </a:lnSpc>
                        <a:spcBef>
                          <a:spcPts val="0"/>
                        </a:spcBef>
                        <a:spcAft>
                          <a:spcPts val="0"/>
                        </a:spcAft>
                      </a:pPr>
                      <a:r>
                        <a:rPr lang="en-US" sz="1100" i="1" u="sng" dirty="0">
                          <a:effectLst>
                            <a:outerShdw blurRad="38100" dist="38100" dir="2700000" algn="tl">
                              <a:srgbClr val="000000">
                                <a:alpha val="43137"/>
                              </a:srgbClr>
                            </a:outerShdw>
                          </a:effectLst>
                        </a:rPr>
                        <a:t>Diabetes</a:t>
                      </a:r>
                      <a:endParaRPr lang="en-US" sz="1100" i="1" u="sng" dirty="0">
                        <a:solidFill>
                          <a:srgbClr val="000000"/>
                        </a:solidFill>
                        <a:effectLst>
                          <a:outerShdw blurRad="38100" dist="38100" dir="2700000" algn="tl">
                            <a:srgbClr val="000000">
                              <a:alpha val="43137"/>
                            </a:srgbClr>
                          </a:outerShdw>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21%</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9%</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(&lt;0.0001)</a:t>
                      </a:r>
                      <a:endParaRPr lang="en-US" sz="1100">
                        <a:solidFill>
                          <a:srgbClr val="000000"/>
                        </a:solidFill>
                        <a:effectLst/>
                        <a:latin typeface="Calibri"/>
                        <a:ea typeface="Calibri"/>
                        <a:cs typeface="Times New Roman"/>
                      </a:endParaRPr>
                    </a:p>
                  </a:txBody>
                  <a:tcPr marL="68580" marR="68580" marT="0" marB="0"/>
                </a:tc>
              </a:tr>
              <a:tr h="266700">
                <a:tc>
                  <a:txBody>
                    <a:bodyPr/>
                    <a:lstStyle/>
                    <a:p>
                      <a:pPr marL="0" marR="0" algn="l">
                        <a:lnSpc>
                          <a:spcPct val="115000"/>
                        </a:lnSpc>
                        <a:spcBef>
                          <a:spcPts val="0"/>
                        </a:spcBef>
                        <a:spcAft>
                          <a:spcPts val="0"/>
                        </a:spcAft>
                      </a:pPr>
                      <a:r>
                        <a:rPr lang="en-US" sz="1100" dirty="0">
                          <a:effectLst/>
                        </a:rPr>
                        <a:t>Smoking Currently</a:t>
                      </a:r>
                      <a:endParaRPr lang="en-US" sz="1100" dirty="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24%</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13%</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(0.0011)</a:t>
                      </a:r>
                      <a:endParaRPr lang="en-US" sz="1100">
                        <a:solidFill>
                          <a:srgbClr val="000000"/>
                        </a:solidFill>
                        <a:effectLst/>
                        <a:latin typeface="Calibri"/>
                        <a:ea typeface="Calibri"/>
                        <a:cs typeface="Times New Roman"/>
                      </a:endParaRPr>
                    </a:p>
                  </a:txBody>
                  <a:tcPr marL="68580" marR="68580" marT="0" marB="0"/>
                </a:tc>
              </a:tr>
              <a:tr h="266700">
                <a:tc>
                  <a:txBody>
                    <a:bodyPr/>
                    <a:lstStyle/>
                    <a:p>
                      <a:pPr marL="0" marR="0" algn="l">
                        <a:lnSpc>
                          <a:spcPct val="115000"/>
                        </a:lnSpc>
                        <a:spcBef>
                          <a:spcPts val="0"/>
                        </a:spcBef>
                        <a:spcAft>
                          <a:spcPts val="0"/>
                        </a:spcAft>
                      </a:pPr>
                      <a:r>
                        <a:rPr lang="en-US" sz="1100" u="sng" dirty="0">
                          <a:effectLst>
                            <a:outerShdw blurRad="38100" dist="38100" dir="2700000" algn="tl">
                              <a:srgbClr val="000000">
                                <a:alpha val="43137"/>
                              </a:srgbClr>
                            </a:outerShdw>
                          </a:effectLst>
                        </a:rPr>
                        <a:t>Diagnosis of Hypertension</a:t>
                      </a:r>
                      <a:endParaRPr lang="en-US" sz="1100" u="sng" dirty="0">
                        <a:solidFill>
                          <a:srgbClr val="000000"/>
                        </a:solidFill>
                        <a:effectLst>
                          <a:outerShdw blurRad="38100" dist="38100" dir="2700000" algn="tl">
                            <a:srgbClr val="000000">
                              <a:alpha val="43137"/>
                            </a:srgbClr>
                          </a:outerShdw>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59%</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35%</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(&lt;0.0001)</a:t>
                      </a:r>
                      <a:endParaRPr lang="en-US" sz="1100">
                        <a:solidFill>
                          <a:srgbClr val="000000"/>
                        </a:solidFill>
                        <a:effectLst/>
                        <a:latin typeface="Calibri"/>
                        <a:ea typeface="Calibri"/>
                        <a:cs typeface="Times New Roman"/>
                      </a:endParaRPr>
                    </a:p>
                  </a:txBody>
                  <a:tcPr marL="68580" marR="68580" marT="0" marB="0"/>
                </a:tc>
              </a:tr>
              <a:tr h="266700">
                <a:tc>
                  <a:txBody>
                    <a:bodyPr/>
                    <a:lstStyle/>
                    <a:p>
                      <a:pPr marL="0" marR="0" algn="l">
                        <a:lnSpc>
                          <a:spcPct val="115000"/>
                        </a:lnSpc>
                        <a:spcBef>
                          <a:spcPts val="0"/>
                        </a:spcBef>
                        <a:spcAft>
                          <a:spcPts val="0"/>
                        </a:spcAft>
                      </a:pPr>
                      <a:r>
                        <a:rPr lang="en-US" sz="1100" i="1" u="sng" dirty="0">
                          <a:effectLst>
                            <a:outerShdw blurRad="38100" dist="38100" dir="2700000" algn="tl">
                              <a:srgbClr val="000000">
                                <a:alpha val="43137"/>
                              </a:srgbClr>
                            </a:outerShdw>
                          </a:effectLst>
                        </a:rPr>
                        <a:t>Obesity (BMI&gt; 30 kg/m</a:t>
                      </a:r>
                      <a:r>
                        <a:rPr lang="en-US" sz="1100" i="1" u="sng" baseline="30000" dirty="0">
                          <a:effectLst>
                            <a:outerShdw blurRad="38100" dist="38100" dir="2700000" algn="tl">
                              <a:srgbClr val="000000">
                                <a:alpha val="43137"/>
                              </a:srgbClr>
                            </a:outerShdw>
                          </a:effectLst>
                        </a:rPr>
                        <a:t>2</a:t>
                      </a:r>
                      <a:r>
                        <a:rPr lang="en-US" sz="1100" i="1" u="sng" dirty="0">
                          <a:effectLst>
                            <a:outerShdw blurRad="38100" dist="38100" dir="2700000" algn="tl">
                              <a:srgbClr val="000000">
                                <a:alpha val="43137"/>
                              </a:srgbClr>
                            </a:outerShdw>
                          </a:effectLst>
                        </a:rPr>
                        <a:t>)</a:t>
                      </a:r>
                      <a:endParaRPr lang="en-US" sz="1100" i="1" u="sng" dirty="0">
                        <a:solidFill>
                          <a:srgbClr val="000000"/>
                        </a:solidFill>
                        <a:effectLst>
                          <a:outerShdw blurRad="38100" dist="38100" dir="2700000" algn="tl">
                            <a:srgbClr val="000000">
                              <a:alpha val="43137"/>
                            </a:srgbClr>
                          </a:outerShdw>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57%</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38%</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(&lt;0.0001)</a:t>
                      </a:r>
                      <a:endParaRPr lang="en-US" sz="1100">
                        <a:solidFill>
                          <a:srgbClr val="000000"/>
                        </a:solidFill>
                        <a:effectLst/>
                        <a:latin typeface="Calibri"/>
                        <a:ea typeface="Calibri"/>
                        <a:cs typeface="Times New Roman"/>
                      </a:endParaRPr>
                    </a:p>
                  </a:txBody>
                  <a:tcPr marL="68580" marR="68580" marT="0" marB="0"/>
                </a:tc>
              </a:tr>
              <a:tr h="266700">
                <a:tc>
                  <a:txBody>
                    <a:bodyPr/>
                    <a:lstStyle/>
                    <a:p>
                      <a:pPr marL="0" marR="0" algn="l">
                        <a:lnSpc>
                          <a:spcPct val="115000"/>
                        </a:lnSpc>
                        <a:spcBef>
                          <a:spcPts val="0"/>
                        </a:spcBef>
                        <a:spcAft>
                          <a:spcPts val="0"/>
                        </a:spcAft>
                      </a:pPr>
                      <a:r>
                        <a:rPr lang="en-US" sz="1100">
                          <a:effectLst/>
                        </a:rPr>
                        <a:t>Hypercholesterolemia (LDL&gt;160 (mg/dl))</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11%</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9%</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(0.58)</a:t>
                      </a:r>
                      <a:endParaRPr lang="en-US" sz="1100">
                        <a:solidFill>
                          <a:srgbClr val="000000"/>
                        </a:solidFill>
                        <a:effectLst/>
                        <a:latin typeface="Calibri"/>
                        <a:ea typeface="Calibri"/>
                        <a:cs typeface="Times New Roman"/>
                      </a:endParaRPr>
                    </a:p>
                  </a:txBody>
                  <a:tcPr marL="68580" marR="68580" marT="0" marB="0"/>
                </a:tc>
              </a:tr>
              <a:tr h="266700">
                <a:tc>
                  <a:txBody>
                    <a:bodyPr/>
                    <a:lstStyle/>
                    <a:p>
                      <a:pPr marL="0" marR="0" algn="l">
                        <a:lnSpc>
                          <a:spcPct val="115000"/>
                        </a:lnSpc>
                        <a:spcBef>
                          <a:spcPts val="0"/>
                        </a:spcBef>
                        <a:spcAft>
                          <a:spcPts val="0"/>
                        </a:spcAft>
                      </a:pPr>
                      <a:r>
                        <a:rPr lang="en-US" sz="1100">
                          <a:effectLst/>
                        </a:rPr>
                        <a:t>Total Cholesterol (mg/dl) , mean (SD)</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192 (43)</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195 (39)</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(0.38)</a:t>
                      </a:r>
                      <a:endParaRPr lang="en-US" sz="1100">
                        <a:solidFill>
                          <a:srgbClr val="000000"/>
                        </a:solidFill>
                        <a:effectLst/>
                        <a:latin typeface="Calibri"/>
                        <a:ea typeface="Calibri"/>
                        <a:cs typeface="Times New Roman"/>
                      </a:endParaRPr>
                    </a:p>
                  </a:txBody>
                  <a:tcPr marL="68580" marR="68580" marT="0" marB="0"/>
                </a:tc>
              </a:tr>
              <a:tr h="266700">
                <a:tc>
                  <a:txBody>
                    <a:bodyPr/>
                    <a:lstStyle/>
                    <a:p>
                      <a:pPr marL="0" marR="0" algn="l">
                        <a:lnSpc>
                          <a:spcPct val="115000"/>
                        </a:lnSpc>
                        <a:spcBef>
                          <a:spcPts val="0"/>
                        </a:spcBef>
                        <a:spcAft>
                          <a:spcPts val="0"/>
                        </a:spcAft>
                      </a:pPr>
                      <a:r>
                        <a:rPr lang="en-US" sz="1100">
                          <a:effectLst/>
                        </a:rPr>
                        <a:t>HDL Cholesterol (mg/dl) , mean (SD)</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58 (16)</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57 (17)</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(0.36)</a:t>
                      </a:r>
                      <a:endParaRPr lang="en-US" sz="1100">
                        <a:solidFill>
                          <a:srgbClr val="000000"/>
                        </a:solidFill>
                        <a:effectLst/>
                        <a:latin typeface="Calibri"/>
                        <a:ea typeface="Calibri"/>
                        <a:cs typeface="Times New Roman"/>
                      </a:endParaRPr>
                    </a:p>
                  </a:txBody>
                  <a:tcPr marL="68580" marR="68580" marT="0" marB="0"/>
                </a:tc>
              </a:tr>
              <a:tr h="266700">
                <a:tc>
                  <a:txBody>
                    <a:bodyPr/>
                    <a:lstStyle/>
                    <a:p>
                      <a:pPr marL="0" marR="0" algn="l">
                        <a:lnSpc>
                          <a:spcPct val="115000"/>
                        </a:lnSpc>
                        <a:spcBef>
                          <a:spcPts val="0"/>
                        </a:spcBef>
                        <a:spcAft>
                          <a:spcPts val="0"/>
                        </a:spcAft>
                      </a:pPr>
                      <a:r>
                        <a:rPr lang="en-US" sz="1100">
                          <a:effectLst/>
                        </a:rPr>
                        <a:t>LDL Cholesterol (mg/dl) , mean (SD)</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115 (39)</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113 (36)</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(0.69)</a:t>
                      </a:r>
                      <a:endParaRPr lang="en-US" sz="1100">
                        <a:solidFill>
                          <a:srgbClr val="000000"/>
                        </a:solidFill>
                        <a:effectLst/>
                        <a:latin typeface="Calibri"/>
                        <a:ea typeface="Calibri"/>
                        <a:cs typeface="Times New Roman"/>
                      </a:endParaRPr>
                    </a:p>
                  </a:txBody>
                  <a:tcPr marL="68580" marR="68580" marT="0" marB="0"/>
                </a:tc>
              </a:tr>
              <a:tr h="266700">
                <a:tc>
                  <a:txBody>
                    <a:bodyPr/>
                    <a:lstStyle/>
                    <a:p>
                      <a:pPr marL="0" marR="0" algn="l">
                        <a:lnSpc>
                          <a:spcPct val="115000"/>
                        </a:lnSpc>
                        <a:spcBef>
                          <a:spcPts val="0"/>
                        </a:spcBef>
                        <a:spcAft>
                          <a:spcPts val="0"/>
                        </a:spcAft>
                      </a:pPr>
                      <a:r>
                        <a:rPr lang="en-US" sz="1100">
                          <a:effectLst/>
                        </a:rPr>
                        <a:t>Subcortical Lesion Volume Upper Quartile</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33%</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21%</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(0.001)</a:t>
                      </a:r>
                      <a:endParaRPr lang="en-US" sz="1100">
                        <a:solidFill>
                          <a:srgbClr val="000000"/>
                        </a:solidFill>
                        <a:effectLst/>
                        <a:latin typeface="Calibri"/>
                        <a:ea typeface="Calibri"/>
                        <a:cs typeface="Times New Roman"/>
                      </a:endParaRPr>
                    </a:p>
                  </a:txBody>
                  <a:tcPr marL="68580" marR="68580" marT="0" marB="0"/>
                </a:tc>
              </a:tr>
              <a:tr h="266700">
                <a:tc>
                  <a:txBody>
                    <a:bodyPr/>
                    <a:lstStyle/>
                    <a:p>
                      <a:pPr marL="0" marR="0" algn="l">
                        <a:lnSpc>
                          <a:spcPct val="115000"/>
                        </a:lnSpc>
                        <a:spcBef>
                          <a:spcPts val="0"/>
                        </a:spcBef>
                        <a:spcAft>
                          <a:spcPts val="0"/>
                        </a:spcAft>
                      </a:pPr>
                      <a:r>
                        <a:rPr lang="en-US" sz="1100">
                          <a:effectLst/>
                        </a:rPr>
                        <a:t>Periventricular Lesion Volume Upper Quartile</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29%</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23%</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(0.087)</a:t>
                      </a:r>
                      <a:endParaRPr lang="en-US" sz="1100">
                        <a:solidFill>
                          <a:srgbClr val="000000"/>
                        </a:solidFill>
                        <a:effectLst/>
                        <a:latin typeface="Calibri"/>
                        <a:ea typeface="Calibri"/>
                        <a:cs typeface="Times New Roman"/>
                      </a:endParaRPr>
                    </a:p>
                  </a:txBody>
                  <a:tcPr marL="68580" marR="68580" marT="0" marB="0"/>
                </a:tc>
              </a:tr>
              <a:tr h="266700">
                <a:tc>
                  <a:txBody>
                    <a:bodyPr/>
                    <a:lstStyle/>
                    <a:p>
                      <a:pPr marL="0" marR="0" algn="l">
                        <a:lnSpc>
                          <a:spcPct val="115000"/>
                        </a:lnSpc>
                        <a:spcBef>
                          <a:spcPts val="0"/>
                        </a:spcBef>
                        <a:spcAft>
                          <a:spcPts val="0"/>
                        </a:spcAft>
                      </a:pPr>
                      <a:r>
                        <a:rPr lang="en-US" sz="1100">
                          <a:effectLst/>
                        </a:rPr>
                        <a:t>Total Lesion Volume Upper Quartile</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31%</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a:effectLst/>
                        </a:rPr>
                        <a:t>22%</a:t>
                      </a:r>
                      <a:endParaRPr lang="en-US" sz="1100">
                        <a:solidFill>
                          <a:srgbClr val="000000"/>
                        </a:solidFill>
                        <a:effectLst/>
                        <a:latin typeface="Calibri"/>
                        <a:ea typeface="Calibri"/>
                        <a:cs typeface="Times New Roman"/>
                      </a:endParaRPr>
                    </a:p>
                  </a:txBody>
                  <a:tcPr marL="68580" marR="68580" marT="0" marB="0"/>
                </a:tc>
                <a:tc>
                  <a:txBody>
                    <a:bodyPr/>
                    <a:lstStyle/>
                    <a:p>
                      <a:pPr marL="0" marR="0" algn="l">
                        <a:lnSpc>
                          <a:spcPct val="115000"/>
                        </a:lnSpc>
                        <a:spcBef>
                          <a:spcPts val="0"/>
                        </a:spcBef>
                        <a:spcAft>
                          <a:spcPts val="0"/>
                        </a:spcAft>
                      </a:pPr>
                      <a:r>
                        <a:rPr lang="en-US" sz="1100" dirty="0">
                          <a:effectLst/>
                        </a:rPr>
                        <a:t>(0.013)</a:t>
                      </a:r>
                      <a:endParaRPr lang="en-US" sz="1100" dirty="0">
                        <a:solidFill>
                          <a:srgbClr val="000000"/>
                        </a:solidFill>
                        <a:effectLst/>
                        <a:latin typeface="Calibri"/>
                        <a:ea typeface="Calibri"/>
                        <a:cs typeface="Times New Roman"/>
                      </a:endParaRPr>
                    </a:p>
                  </a:txBody>
                  <a:tcPr marL="68580" marR="68580" marT="0" marB="0"/>
                </a:tc>
              </a:tr>
            </a:tbl>
          </a:graphicData>
        </a:graphic>
      </p:graphicFrame>
      <p:sp>
        <p:nvSpPr>
          <p:cNvPr id="3" name="Rectangle 1"/>
          <p:cNvSpPr>
            <a:spLocks noChangeArrowheads="1"/>
          </p:cNvSpPr>
          <p:nvPr/>
        </p:nvSpPr>
        <p:spPr bwMode="auto">
          <a:xfrm>
            <a:off x="2362200" y="264096"/>
            <a:ext cx="4724400" cy="5386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1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Table 1, Demographic Characteristics and Risk Factors of Participants by Race</a:t>
            </a:r>
            <a:endParaRPr kumimoji="0" lang="en-US" altLang="en-US" sz="11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xmlns="" val="29362355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Heritability of Ischemic White Matter Lesions in a Family Population with Increased Susceptibility of Vascular Disease</a:t>
            </a:r>
            <a:br>
              <a:rPr lang="en-US" sz="2400" dirty="0"/>
            </a:br>
            <a:r>
              <a:rPr lang="en-US" sz="2400" b="1" dirty="0" err="1" smtClean="0"/>
              <a:t>Volumeterics</a:t>
            </a:r>
            <a:r>
              <a:rPr lang="en-US" sz="2400" b="1" dirty="0" smtClean="0"/>
              <a:t> Philips </a:t>
            </a:r>
            <a:r>
              <a:rPr lang="en-US" sz="2400" b="1" dirty="0"/>
              <a:t>3</a:t>
            </a:r>
            <a:r>
              <a:rPr lang="en-US" sz="2400" b="1" dirty="0" smtClean="0"/>
              <a:t> Tesla </a:t>
            </a:r>
            <a:r>
              <a:rPr lang="en-US" sz="2400" b="1" dirty="0" smtClean="0">
                <a:latin typeface="Arial"/>
              </a:rPr>
              <a:t>MRI Methods</a:t>
            </a:r>
            <a:endParaRPr lang="en-US" sz="2400" b="1" dirty="0"/>
          </a:p>
        </p:txBody>
      </p:sp>
      <p:sp>
        <p:nvSpPr>
          <p:cNvPr id="3" name="Content Placeholder 2"/>
          <p:cNvSpPr>
            <a:spLocks noGrp="1"/>
          </p:cNvSpPr>
          <p:nvPr>
            <p:ph idx="1"/>
          </p:nvPr>
        </p:nvSpPr>
        <p:spPr/>
        <p:txBody>
          <a:bodyPr>
            <a:normAutofit fontScale="55000" lnSpcReduction="20000"/>
          </a:bodyPr>
          <a:lstStyle/>
          <a:p>
            <a:r>
              <a:rPr lang="en-US" dirty="0"/>
              <a:t>MPRAGE images were skull-stripped and co-registered to FLAIR </a:t>
            </a:r>
            <a:r>
              <a:rPr lang="en-US" dirty="0" smtClean="0"/>
              <a:t>images</a:t>
            </a:r>
          </a:p>
          <a:p>
            <a:r>
              <a:rPr lang="en-US" dirty="0" smtClean="0"/>
              <a:t> </a:t>
            </a:r>
            <a:r>
              <a:rPr lang="en-US" dirty="0"/>
              <a:t>Spatial normalization of the co-registered MPRAGE and FLAIR images into MNI space was performed via affine </a:t>
            </a:r>
            <a:r>
              <a:rPr lang="en-US" dirty="0" smtClean="0"/>
              <a:t>transformation</a:t>
            </a:r>
          </a:p>
          <a:p>
            <a:r>
              <a:rPr lang="en-US" dirty="0" smtClean="0"/>
              <a:t>Manual </a:t>
            </a:r>
            <a:r>
              <a:rPr lang="en-US" dirty="0"/>
              <a:t>delineation of IWMHs was performed by a trained rater on the normalized MPRAGE and FLAIR images using Medical Image Processing, Analysis, and Visualization (MIPAV) </a:t>
            </a:r>
            <a:r>
              <a:rPr lang="en-US" dirty="0" smtClean="0"/>
              <a:t>software </a:t>
            </a:r>
          </a:p>
          <a:p>
            <a:r>
              <a:rPr lang="en-US" dirty="0" smtClean="0"/>
              <a:t>Brain </a:t>
            </a:r>
            <a:r>
              <a:rPr lang="en-US" dirty="0"/>
              <a:t>segmentation was performed in native MPRAGE space using an automated probabilistic methodology employing a topology-preserving algorithm, and the resulting tissue mask was mapped to MNI </a:t>
            </a:r>
            <a:r>
              <a:rPr lang="en-US" dirty="0" smtClean="0"/>
              <a:t>space.</a:t>
            </a:r>
            <a:endParaRPr lang="en-US" baseline="30000" dirty="0"/>
          </a:p>
          <a:p>
            <a:r>
              <a:rPr lang="en-US" dirty="0" smtClean="0"/>
              <a:t>We </a:t>
            </a:r>
            <a:r>
              <a:rPr lang="en-US" dirty="0"/>
              <a:t>measured total brain volume (TBV), intracranial, cortical grey matter (GM) and white matter volumes in native MPRAGE space, and WMH volumes in MNI space (taking into account the transformation of volume between the two spaces</a:t>
            </a:r>
            <a:r>
              <a:rPr lang="en-US" dirty="0" smtClean="0"/>
              <a:t>)</a:t>
            </a:r>
            <a:endParaRPr lang="en-US" dirty="0"/>
          </a:p>
          <a:p>
            <a:r>
              <a:rPr lang="en-US" dirty="0" smtClean="0"/>
              <a:t>Total </a:t>
            </a:r>
            <a:r>
              <a:rPr lang="en-US" dirty="0"/>
              <a:t>brain volume, in mm</a:t>
            </a:r>
            <a:r>
              <a:rPr lang="en-US" baseline="30000" dirty="0"/>
              <a:t>3</a:t>
            </a:r>
            <a:r>
              <a:rPr lang="en-US" dirty="0"/>
              <a:t>, was identified as the sum of white matter, WMH, and grey matter volume from the vertex of the brain to the foramen </a:t>
            </a:r>
            <a:r>
              <a:rPr lang="en-US" dirty="0" smtClean="0"/>
              <a:t>magna</a:t>
            </a:r>
          </a:p>
          <a:p>
            <a:r>
              <a:rPr lang="en-US" dirty="0" smtClean="0"/>
              <a:t>Intracranial </a:t>
            </a:r>
            <a:r>
              <a:rPr lang="en-US" dirty="0"/>
              <a:t>volume (ICV) was defined as the sum of all Dura mater, soft tissue, </a:t>
            </a:r>
            <a:r>
              <a:rPr lang="en-US" dirty="0" err="1"/>
              <a:t>sulcal</a:t>
            </a:r>
            <a:r>
              <a:rPr lang="en-US" dirty="0"/>
              <a:t> and ventricular CSF volumes, in mm</a:t>
            </a:r>
            <a:r>
              <a:rPr lang="en-US" baseline="30000" dirty="0"/>
              <a:t>3</a:t>
            </a:r>
            <a:r>
              <a:rPr lang="en-US" dirty="0"/>
              <a:t>, inferior to bone, from the vertex to foramen </a:t>
            </a:r>
            <a:r>
              <a:rPr lang="en-US" dirty="0" smtClean="0"/>
              <a:t>Magna</a:t>
            </a:r>
            <a:endParaRPr lang="en-US" dirty="0"/>
          </a:p>
          <a:p>
            <a:endParaRPr lang="en-US" dirty="0"/>
          </a:p>
        </p:txBody>
      </p:sp>
    </p:spTree>
    <p:extLst>
      <p:ext uri="{BB962C8B-B14F-4D97-AF65-F5344CB8AC3E}">
        <p14:creationId xmlns:p14="http://schemas.microsoft.com/office/powerpoint/2010/main" xmlns="" val="24023815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Heritability of Ischemic White Matter Lesions in a Family Population with Increased Susceptibility of Vascular Disease</a:t>
            </a:r>
            <a:br>
              <a:rPr lang="en-US" sz="2800" dirty="0"/>
            </a:br>
            <a:r>
              <a:rPr lang="en-US" sz="2400" b="1" dirty="0" smtClean="0"/>
              <a:t>MRI Methods</a:t>
            </a:r>
            <a:endParaRPr lang="en-US" sz="2400" b="1" dirty="0"/>
          </a:p>
        </p:txBody>
      </p:sp>
      <p:sp>
        <p:nvSpPr>
          <p:cNvPr id="3" name="Content Placeholder 2"/>
          <p:cNvSpPr>
            <a:spLocks noGrp="1"/>
          </p:cNvSpPr>
          <p:nvPr>
            <p:ph idx="1"/>
          </p:nvPr>
        </p:nvSpPr>
        <p:spPr/>
        <p:txBody>
          <a:bodyPr>
            <a:normAutofit fontScale="70000" lnSpcReduction="20000"/>
          </a:bodyPr>
          <a:lstStyle/>
          <a:p>
            <a:r>
              <a:rPr lang="en-US" dirty="0"/>
              <a:t>Spatial characterization of WMHs was achieved through the use of in house software designed to determine their location in relation to the ventricles and subcortical region (also called the deep white matter region) in three-dimensional </a:t>
            </a:r>
            <a:r>
              <a:rPr lang="en-US" dirty="0" smtClean="0"/>
              <a:t>space </a:t>
            </a:r>
          </a:p>
          <a:p>
            <a:r>
              <a:rPr lang="en-US" dirty="0" smtClean="0"/>
              <a:t>Connected </a:t>
            </a:r>
            <a:r>
              <a:rPr lang="en-US" dirty="0"/>
              <a:t>components of WMHs were determined using digital 26 </a:t>
            </a:r>
            <a:r>
              <a:rPr lang="en-US" dirty="0" smtClean="0"/>
              <a:t>connectivity</a:t>
            </a:r>
          </a:p>
          <a:p>
            <a:r>
              <a:rPr lang="en-US" dirty="0" smtClean="0"/>
              <a:t> </a:t>
            </a:r>
            <a:r>
              <a:rPr lang="en-US" dirty="0"/>
              <a:t>To be labeled as a “periventricular lesion” (PV) the lesion must be contiguous with a lesion voxel that is within 4 mm of the ventricle. “Deep White Matter lesions” (DWMH) are those lesions that are not </a:t>
            </a:r>
            <a:r>
              <a:rPr lang="en-US" dirty="0" smtClean="0"/>
              <a:t>contiguous </a:t>
            </a:r>
          </a:p>
          <a:p>
            <a:r>
              <a:rPr lang="en-US" dirty="0" smtClean="0"/>
              <a:t>For </a:t>
            </a:r>
            <a:r>
              <a:rPr lang="en-US" dirty="0"/>
              <a:t>reference, total WMH is the sum of the volumes of the DWMH and PV lesion volumes in </a:t>
            </a:r>
            <a:r>
              <a:rPr lang="en-US" dirty="0" smtClean="0"/>
              <a:t>mm</a:t>
            </a:r>
            <a:r>
              <a:rPr lang="en-US" baseline="30000" dirty="0" smtClean="0"/>
              <a:t>3</a:t>
            </a:r>
            <a:r>
              <a:rPr lang="en-US" dirty="0" smtClean="0"/>
              <a:t> </a:t>
            </a:r>
          </a:p>
          <a:p>
            <a:r>
              <a:rPr lang="en-US" dirty="0" smtClean="0"/>
              <a:t>Cerebrospinal </a:t>
            </a:r>
            <a:r>
              <a:rPr lang="en-US" dirty="0"/>
              <a:t>fluid volume defined as the ICV minus the TBV in mm</a:t>
            </a:r>
            <a:r>
              <a:rPr lang="en-US" baseline="30000" dirty="0"/>
              <a:t>3</a:t>
            </a:r>
            <a:r>
              <a:rPr lang="en-US" dirty="0"/>
              <a:t> (CSF)</a:t>
            </a:r>
            <a:r>
              <a:rPr lang="en-US" u="sng" dirty="0"/>
              <a:t>.</a:t>
            </a:r>
            <a:r>
              <a:rPr lang="en-US" dirty="0"/>
              <a:t> TBV and GM were measured directly in mm</a:t>
            </a:r>
            <a:r>
              <a:rPr lang="en-US" baseline="30000" dirty="0"/>
              <a:t>3 </a:t>
            </a:r>
            <a:endParaRPr lang="en-US" dirty="0"/>
          </a:p>
          <a:p>
            <a:endParaRPr lang="en-US" dirty="0"/>
          </a:p>
        </p:txBody>
      </p:sp>
    </p:spTree>
    <p:extLst>
      <p:ext uri="{BB962C8B-B14F-4D97-AF65-F5344CB8AC3E}">
        <p14:creationId xmlns:p14="http://schemas.microsoft.com/office/powerpoint/2010/main" xmlns="" val="10339544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xmlns="" val="3105550164"/>
              </p:ext>
            </p:extLst>
          </p:nvPr>
        </p:nvGraphicFramePr>
        <p:xfrm>
          <a:off x="684213" y="1722438"/>
          <a:ext cx="3489325" cy="4033837"/>
        </p:xfrm>
        <a:graphic>
          <a:graphicData uri="http://schemas.openxmlformats.org/presentationml/2006/ole">
            <p:oleObj spid="_x0000_s7185" name="Document" r:id="rId3" imgW="5613480" imgH="6491160" progId="Word.Document.12">
              <p:embed/>
            </p:oleObj>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xmlns="" val="1385259115"/>
              </p:ext>
            </p:extLst>
          </p:nvPr>
        </p:nvGraphicFramePr>
        <p:xfrm>
          <a:off x="4727575" y="1722438"/>
          <a:ext cx="3575050" cy="3913187"/>
        </p:xfrm>
        <a:graphic>
          <a:graphicData uri="http://schemas.openxmlformats.org/presentationml/2006/ole">
            <p:oleObj spid="_x0000_s7186" name="Document" r:id="rId4" imgW="5613480" imgH="6143760" progId="Word.Document.12">
              <p:embed/>
            </p:oleObj>
          </a:graphicData>
        </a:graphic>
      </p:graphicFrame>
      <p:sp>
        <p:nvSpPr>
          <p:cNvPr id="6" name="Rectangle 5"/>
          <p:cNvSpPr/>
          <p:nvPr/>
        </p:nvSpPr>
        <p:spPr>
          <a:xfrm>
            <a:off x="304800" y="457200"/>
            <a:ext cx="8305800" cy="369332"/>
          </a:xfrm>
          <a:prstGeom prst="rect">
            <a:avLst/>
          </a:prstGeom>
        </p:spPr>
        <p:txBody>
          <a:bodyPr wrap="square">
            <a:spAutoFit/>
          </a:bodyPr>
          <a:lstStyle/>
          <a:p>
            <a:r>
              <a:rPr lang="en-US" dirty="0"/>
              <a:t>Different Associations of Periventricular and Deep White Matter Lesions with Age</a:t>
            </a:r>
          </a:p>
        </p:txBody>
      </p:sp>
    </p:spTree>
    <p:extLst>
      <p:ext uri="{BB962C8B-B14F-4D97-AF65-F5344CB8AC3E}">
        <p14:creationId xmlns:p14="http://schemas.microsoft.com/office/powerpoint/2010/main" xmlns="" val="19710598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a:t>The Distribution of White Matter </a:t>
            </a:r>
            <a:r>
              <a:rPr lang="en-US" sz="2800" b="1" dirty="0" err="1"/>
              <a:t>Hyperintensities</a:t>
            </a:r>
            <a:r>
              <a:rPr lang="en-US" sz="2800" b="1" dirty="0"/>
              <a:t> by Age in Persons with  Familial Cardiovascular Risk</a:t>
            </a:r>
            <a:r>
              <a:rPr lang="en-US" sz="2800" dirty="0"/>
              <a:t/>
            </a:r>
            <a:br>
              <a:rPr lang="en-US" sz="2800" dirty="0"/>
            </a:br>
            <a:endParaRPr lang="en-US" sz="2800" dirty="0"/>
          </a:p>
        </p:txBody>
      </p:sp>
      <p:grpSp>
        <p:nvGrpSpPr>
          <p:cNvPr id="1045" name="Group 3"/>
          <p:cNvGrpSpPr>
            <a:grpSpLocks noChangeAspect="1"/>
          </p:cNvGrpSpPr>
          <p:nvPr/>
        </p:nvGrpSpPr>
        <p:grpSpPr bwMode="auto">
          <a:xfrm>
            <a:off x="1600200" y="1219200"/>
            <a:ext cx="5576638" cy="3352800"/>
            <a:chOff x="8768" y="9312"/>
            <a:chExt cx="6208" cy="2613"/>
          </a:xfrm>
        </p:grpSpPr>
        <p:sp>
          <p:nvSpPr>
            <p:cNvPr id="1046" name="AutoShape 2"/>
            <p:cNvSpPr>
              <a:spLocks noChangeAspect="1" noChangeArrowheads="1" noTextEdit="1"/>
            </p:cNvSpPr>
            <p:nvPr/>
          </p:nvSpPr>
          <p:spPr bwMode="auto">
            <a:xfrm>
              <a:off x="8768" y="9312"/>
              <a:ext cx="6208" cy="2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047" name="Group 204"/>
            <p:cNvGrpSpPr>
              <a:grpSpLocks/>
            </p:cNvGrpSpPr>
            <p:nvPr/>
          </p:nvGrpSpPr>
          <p:grpSpPr bwMode="auto">
            <a:xfrm>
              <a:off x="8811" y="9334"/>
              <a:ext cx="6127" cy="2567"/>
              <a:chOff x="8811" y="9334"/>
              <a:chExt cx="6127" cy="2567"/>
            </a:xfrm>
          </p:grpSpPr>
          <p:sp>
            <p:nvSpPr>
              <p:cNvPr id="1886" name="Rectangle 4"/>
              <p:cNvSpPr>
                <a:spLocks noChangeArrowheads="1"/>
              </p:cNvSpPr>
              <p:nvPr/>
            </p:nvSpPr>
            <p:spPr bwMode="auto">
              <a:xfrm>
                <a:off x="8811" y="9334"/>
                <a:ext cx="6127" cy="2567"/>
              </a:xfrm>
              <a:prstGeom prst="rect">
                <a:avLst/>
              </a:prstGeom>
              <a:solidFill>
                <a:srgbClr val="EAF2F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7" name="Rectangle 5"/>
              <p:cNvSpPr>
                <a:spLocks noChangeArrowheads="1"/>
              </p:cNvSpPr>
              <p:nvPr/>
            </p:nvSpPr>
            <p:spPr bwMode="auto">
              <a:xfrm>
                <a:off x="8814" y="9339"/>
                <a:ext cx="6117" cy="2560"/>
              </a:xfrm>
              <a:prstGeom prst="rect">
                <a:avLst/>
              </a:prstGeom>
              <a:solidFill>
                <a:srgbClr val="FFFFFF"/>
              </a:solidFill>
              <a:ln w="12700">
                <a:solidFill>
                  <a:srgbClr val="EAF2F3"/>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88" name="Rectangle 6"/>
              <p:cNvSpPr>
                <a:spLocks noChangeArrowheads="1"/>
              </p:cNvSpPr>
              <p:nvPr/>
            </p:nvSpPr>
            <p:spPr bwMode="auto">
              <a:xfrm>
                <a:off x="9419" y="9428"/>
                <a:ext cx="4907" cy="2123"/>
              </a:xfrm>
              <a:prstGeom prst="rect">
                <a:avLst/>
              </a:prstGeom>
              <a:solidFill>
                <a:srgbClr val="FFFFFF"/>
              </a:solidFill>
              <a:ln w="12700">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89" name="Line 7"/>
              <p:cNvSpPr>
                <a:spLocks noChangeShapeType="1"/>
              </p:cNvSpPr>
              <p:nvPr/>
            </p:nvSpPr>
            <p:spPr bwMode="auto">
              <a:xfrm>
                <a:off x="9419"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0" name="Line 8"/>
              <p:cNvSpPr>
                <a:spLocks noChangeShapeType="1"/>
              </p:cNvSpPr>
              <p:nvPr/>
            </p:nvSpPr>
            <p:spPr bwMode="auto">
              <a:xfrm>
                <a:off x="9452" y="1149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1" name="Line 9"/>
              <p:cNvSpPr>
                <a:spLocks noChangeShapeType="1"/>
              </p:cNvSpPr>
              <p:nvPr/>
            </p:nvSpPr>
            <p:spPr bwMode="auto">
              <a:xfrm>
                <a:off x="9489"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2" name="Line 10"/>
              <p:cNvSpPr>
                <a:spLocks noChangeShapeType="1"/>
              </p:cNvSpPr>
              <p:nvPr/>
            </p:nvSpPr>
            <p:spPr bwMode="auto">
              <a:xfrm>
                <a:off x="9523" y="1149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3" name="Line 11"/>
              <p:cNvSpPr>
                <a:spLocks noChangeShapeType="1"/>
              </p:cNvSpPr>
              <p:nvPr/>
            </p:nvSpPr>
            <p:spPr bwMode="auto">
              <a:xfrm>
                <a:off x="9560"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4" name="Line 12"/>
              <p:cNvSpPr>
                <a:spLocks noChangeShapeType="1"/>
              </p:cNvSpPr>
              <p:nvPr/>
            </p:nvSpPr>
            <p:spPr bwMode="auto">
              <a:xfrm>
                <a:off x="9597"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5" name="Line 13"/>
              <p:cNvSpPr>
                <a:spLocks noChangeShapeType="1"/>
              </p:cNvSpPr>
              <p:nvPr/>
            </p:nvSpPr>
            <p:spPr bwMode="auto">
              <a:xfrm>
                <a:off x="9630"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6" name="Line 14"/>
              <p:cNvSpPr>
                <a:spLocks noChangeShapeType="1"/>
              </p:cNvSpPr>
              <p:nvPr/>
            </p:nvSpPr>
            <p:spPr bwMode="auto">
              <a:xfrm>
                <a:off x="9668"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7" name="Line 15"/>
              <p:cNvSpPr>
                <a:spLocks noChangeShapeType="1"/>
              </p:cNvSpPr>
              <p:nvPr/>
            </p:nvSpPr>
            <p:spPr bwMode="auto">
              <a:xfrm>
                <a:off x="9701" y="1149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8" name="Line 16"/>
              <p:cNvSpPr>
                <a:spLocks noChangeShapeType="1"/>
              </p:cNvSpPr>
              <p:nvPr/>
            </p:nvSpPr>
            <p:spPr bwMode="auto">
              <a:xfrm>
                <a:off x="9738"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9" name="Line 17"/>
              <p:cNvSpPr>
                <a:spLocks noChangeShapeType="1"/>
              </p:cNvSpPr>
              <p:nvPr/>
            </p:nvSpPr>
            <p:spPr bwMode="auto">
              <a:xfrm>
                <a:off x="9775"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0" name="Line 18"/>
              <p:cNvSpPr>
                <a:spLocks noChangeShapeType="1"/>
              </p:cNvSpPr>
              <p:nvPr/>
            </p:nvSpPr>
            <p:spPr bwMode="auto">
              <a:xfrm>
                <a:off x="9808"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1" name="Line 19"/>
              <p:cNvSpPr>
                <a:spLocks noChangeShapeType="1"/>
              </p:cNvSpPr>
              <p:nvPr/>
            </p:nvSpPr>
            <p:spPr bwMode="auto">
              <a:xfrm>
                <a:off x="9846"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2" name="Line 20"/>
              <p:cNvSpPr>
                <a:spLocks noChangeShapeType="1"/>
              </p:cNvSpPr>
              <p:nvPr/>
            </p:nvSpPr>
            <p:spPr bwMode="auto">
              <a:xfrm>
                <a:off x="9879" y="1149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3" name="Line 21"/>
              <p:cNvSpPr>
                <a:spLocks noChangeShapeType="1"/>
              </p:cNvSpPr>
              <p:nvPr/>
            </p:nvSpPr>
            <p:spPr bwMode="auto">
              <a:xfrm>
                <a:off x="9916"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4" name="Line 22"/>
              <p:cNvSpPr>
                <a:spLocks noChangeShapeType="1"/>
              </p:cNvSpPr>
              <p:nvPr/>
            </p:nvSpPr>
            <p:spPr bwMode="auto">
              <a:xfrm>
                <a:off x="9953"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5" name="Line 23"/>
              <p:cNvSpPr>
                <a:spLocks noChangeShapeType="1"/>
              </p:cNvSpPr>
              <p:nvPr/>
            </p:nvSpPr>
            <p:spPr bwMode="auto">
              <a:xfrm>
                <a:off x="9986"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6" name="Line 24"/>
              <p:cNvSpPr>
                <a:spLocks noChangeShapeType="1"/>
              </p:cNvSpPr>
              <p:nvPr/>
            </p:nvSpPr>
            <p:spPr bwMode="auto">
              <a:xfrm>
                <a:off x="10024"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7" name="Line 25"/>
              <p:cNvSpPr>
                <a:spLocks noChangeShapeType="1"/>
              </p:cNvSpPr>
              <p:nvPr/>
            </p:nvSpPr>
            <p:spPr bwMode="auto">
              <a:xfrm>
                <a:off x="10057" y="1149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8" name="Line 26"/>
              <p:cNvSpPr>
                <a:spLocks noChangeShapeType="1"/>
              </p:cNvSpPr>
              <p:nvPr/>
            </p:nvSpPr>
            <p:spPr bwMode="auto">
              <a:xfrm>
                <a:off x="10094"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9" name="Line 27"/>
              <p:cNvSpPr>
                <a:spLocks noChangeShapeType="1"/>
              </p:cNvSpPr>
              <p:nvPr/>
            </p:nvSpPr>
            <p:spPr bwMode="auto">
              <a:xfrm>
                <a:off x="10131"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0" name="Line 28"/>
              <p:cNvSpPr>
                <a:spLocks noChangeShapeType="1"/>
              </p:cNvSpPr>
              <p:nvPr/>
            </p:nvSpPr>
            <p:spPr bwMode="auto">
              <a:xfrm>
                <a:off x="10165"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1" name="Line 29"/>
              <p:cNvSpPr>
                <a:spLocks noChangeShapeType="1"/>
              </p:cNvSpPr>
              <p:nvPr/>
            </p:nvSpPr>
            <p:spPr bwMode="auto">
              <a:xfrm>
                <a:off x="10202"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2" name="Line 30"/>
              <p:cNvSpPr>
                <a:spLocks noChangeShapeType="1"/>
              </p:cNvSpPr>
              <p:nvPr/>
            </p:nvSpPr>
            <p:spPr bwMode="auto">
              <a:xfrm>
                <a:off x="10235"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3" name="Line 31"/>
              <p:cNvSpPr>
                <a:spLocks noChangeShapeType="1"/>
              </p:cNvSpPr>
              <p:nvPr/>
            </p:nvSpPr>
            <p:spPr bwMode="auto">
              <a:xfrm>
                <a:off x="10272"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4" name="Line 32"/>
              <p:cNvSpPr>
                <a:spLocks noChangeShapeType="1"/>
              </p:cNvSpPr>
              <p:nvPr/>
            </p:nvSpPr>
            <p:spPr bwMode="auto">
              <a:xfrm>
                <a:off x="10305" y="1149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5" name="Line 33"/>
              <p:cNvSpPr>
                <a:spLocks noChangeShapeType="1"/>
              </p:cNvSpPr>
              <p:nvPr/>
            </p:nvSpPr>
            <p:spPr bwMode="auto">
              <a:xfrm>
                <a:off x="10343"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6" name="Line 34"/>
              <p:cNvSpPr>
                <a:spLocks noChangeShapeType="1"/>
              </p:cNvSpPr>
              <p:nvPr/>
            </p:nvSpPr>
            <p:spPr bwMode="auto">
              <a:xfrm>
                <a:off x="10380"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7" name="Line 35"/>
              <p:cNvSpPr>
                <a:spLocks noChangeShapeType="1"/>
              </p:cNvSpPr>
              <p:nvPr/>
            </p:nvSpPr>
            <p:spPr bwMode="auto">
              <a:xfrm>
                <a:off x="10413"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8" name="Line 36"/>
              <p:cNvSpPr>
                <a:spLocks noChangeShapeType="1"/>
              </p:cNvSpPr>
              <p:nvPr/>
            </p:nvSpPr>
            <p:spPr bwMode="auto">
              <a:xfrm>
                <a:off x="10450"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9" name="Line 37"/>
              <p:cNvSpPr>
                <a:spLocks noChangeShapeType="1"/>
              </p:cNvSpPr>
              <p:nvPr/>
            </p:nvSpPr>
            <p:spPr bwMode="auto">
              <a:xfrm>
                <a:off x="10484" y="1149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0" name="Line 38"/>
              <p:cNvSpPr>
                <a:spLocks noChangeShapeType="1"/>
              </p:cNvSpPr>
              <p:nvPr/>
            </p:nvSpPr>
            <p:spPr bwMode="auto">
              <a:xfrm>
                <a:off x="10521"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1" name="Line 39"/>
              <p:cNvSpPr>
                <a:spLocks noChangeShapeType="1"/>
              </p:cNvSpPr>
              <p:nvPr/>
            </p:nvSpPr>
            <p:spPr bwMode="auto">
              <a:xfrm>
                <a:off x="10558"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2" name="Line 40"/>
              <p:cNvSpPr>
                <a:spLocks noChangeShapeType="1"/>
              </p:cNvSpPr>
              <p:nvPr/>
            </p:nvSpPr>
            <p:spPr bwMode="auto">
              <a:xfrm>
                <a:off x="10591"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3" name="Line 41"/>
              <p:cNvSpPr>
                <a:spLocks noChangeShapeType="1"/>
              </p:cNvSpPr>
              <p:nvPr/>
            </p:nvSpPr>
            <p:spPr bwMode="auto">
              <a:xfrm>
                <a:off x="10628"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4" name="Line 42"/>
              <p:cNvSpPr>
                <a:spLocks noChangeShapeType="1"/>
              </p:cNvSpPr>
              <p:nvPr/>
            </p:nvSpPr>
            <p:spPr bwMode="auto">
              <a:xfrm>
                <a:off x="10662" y="1149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5" name="Line 43"/>
              <p:cNvSpPr>
                <a:spLocks noChangeShapeType="1"/>
              </p:cNvSpPr>
              <p:nvPr/>
            </p:nvSpPr>
            <p:spPr bwMode="auto">
              <a:xfrm>
                <a:off x="10699"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6" name="Line 44"/>
              <p:cNvSpPr>
                <a:spLocks noChangeShapeType="1"/>
              </p:cNvSpPr>
              <p:nvPr/>
            </p:nvSpPr>
            <p:spPr bwMode="auto">
              <a:xfrm>
                <a:off x="10736"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7" name="Line 45"/>
              <p:cNvSpPr>
                <a:spLocks noChangeShapeType="1"/>
              </p:cNvSpPr>
              <p:nvPr/>
            </p:nvSpPr>
            <p:spPr bwMode="auto">
              <a:xfrm>
                <a:off x="10769"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8" name="Line 46"/>
              <p:cNvSpPr>
                <a:spLocks noChangeShapeType="1"/>
              </p:cNvSpPr>
              <p:nvPr/>
            </p:nvSpPr>
            <p:spPr bwMode="auto">
              <a:xfrm>
                <a:off x="10806"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9" name="Line 47"/>
              <p:cNvSpPr>
                <a:spLocks noChangeShapeType="1"/>
              </p:cNvSpPr>
              <p:nvPr/>
            </p:nvSpPr>
            <p:spPr bwMode="auto">
              <a:xfrm>
                <a:off x="10840" y="1149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0" name="Line 48"/>
              <p:cNvSpPr>
                <a:spLocks noChangeShapeType="1"/>
              </p:cNvSpPr>
              <p:nvPr/>
            </p:nvSpPr>
            <p:spPr bwMode="auto">
              <a:xfrm>
                <a:off x="10877"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1" name="Line 49"/>
              <p:cNvSpPr>
                <a:spLocks noChangeShapeType="1"/>
              </p:cNvSpPr>
              <p:nvPr/>
            </p:nvSpPr>
            <p:spPr bwMode="auto">
              <a:xfrm>
                <a:off x="10914"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2" name="Line 50"/>
              <p:cNvSpPr>
                <a:spLocks noChangeShapeType="1"/>
              </p:cNvSpPr>
              <p:nvPr/>
            </p:nvSpPr>
            <p:spPr bwMode="auto">
              <a:xfrm>
                <a:off x="10947"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3" name="Line 51"/>
              <p:cNvSpPr>
                <a:spLocks noChangeShapeType="1"/>
              </p:cNvSpPr>
              <p:nvPr/>
            </p:nvSpPr>
            <p:spPr bwMode="auto">
              <a:xfrm>
                <a:off x="10984"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4" name="Line 52"/>
              <p:cNvSpPr>
                <a:spLocks noChangeShapeType="1"/>
              </p:cNvSpPr>
              <p:nvPr/>
            </p:nvSpPr>
            <p:spPr bwMode="auto">
              <a:xfrm>
                <a:off x="11018"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5" name="Line 53"/>
              <p:cNvSpPr>
                <a:spLocks noChangeShapeType="1"/>
              </p:cNvSpPr>
              <p:nvPr/>
            </p:nvSpPr>
            <p:spPr bwMode="auto">
              <a:xfrm>
                <a:off x="11055"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6" name="Line 54"/>
              <p:cNvSpPr>
                <a:spLocks noChangeShapeType="1"/>
              </p:cNvSpPr>
              <p:nvPr/>
            </p:nvSpPr>
            <p:spPr bwMode="auto">
              <a:xfrm>
                <a:off x="11088" y="1149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7" name="Line 55"/>
              <p:cNvSpPr>
                <a:spLocks noChangeShapeType="1"/>
              </p:cNvSpPr>
              <p:nvPr/>
            </p:nvSpPr>
            <p:spPr bwMode="auto">
              <a:xfrm>
                <a:off x="11125"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8" name="Line 56"/>
              <p:cNvSpPr>
                <a:spLocks noChangeShapeType="1"/>
              </p:cNvSpPr>
              <p:nvPr/>
            </p:nvSpPr>
            <p:spPr bwMode="auto">
              <a:xfrm>
                <a:off x="11162"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9" name="Line 57"/>
              <p:cNvSpPr>
                <a:spLocks noChangeShapeType="1"/>
              </p:cNvSpPr>
              <p:nvPr/>
            </p:nvSpPr>
            <p:spPr bwMode="auto">
              <a:xfrm>
                <a:off x="11196"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0" name="Line 58"/>
              <p:cNvSpPr>
                <a:spLocks noChangeShapeType="1"/>
              </p:cNvSpPr>
              <p:nvPr/>
            </p:nvSpPr>
            <p:spPr bwMode="auto">
              <a:xfrm>
                <a:off x="11233"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1" name="Line 59"/>
              <p:cNvSpPr>
                <a:spLocks noChangeShapeType="1"/>
              </p:cNvSpPr>
              <p:nvPr/>
            </p:nvSpPr>
            <p:spPr bwMode="auto">
              <a:xfrm>
                <a:off x="11266" y="1149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2" name="Line 60"/>
              <p:cNvSpPr>
                <a:spLocks noChangeShapeType="1"/>
              </p:cNvSpPr>
              <p:nvPr/>
            </p:nvSpPr>
            <p:spPr bwMode="auto">
              <a:xfrm>
                <a:off x="11303"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3" name="Line 61"/>
              <p:cNvSpPr>
                <a:spLocks noChangeShapeType="1"/>
              </p:cNvSpPr>
              <p:nvPr/>
            </p:nvSpPr>
            <p:spPr bwMode="auto">
              <a:xfrm>
                <a:off x="11340"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4" name="Line 62"/>
              <p:cNvSpPr>
                <a:spLocks noChangeShapeType="1"/>
              </p:cNvSpPr>
              <p:nvPr/>
            </p:nvSpPr>
            <p:spPr bwMode="auto">
              <a:xfrm>
                <a:off x="11374"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5" name="Line 63"/>
              <p:cNvSpPr>
                <a:spLocks noChangeShapeType="1"/>
              </p:cNvSpPr>
              <p:nvPr/>
            </p:nvSpPr>
            <p:spPr bwMode="auto">
              <a:xfrm>
                <a:off x="11411"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6" name="Line 64"/>
              <p:cNvSpPr>
                <a:spLocks noChangeShapeType="1"/>
              </p:cNvSpPr>
              <p:nvPr/>
            </p:nvSpPr>
            <p:spPr bwMode="auto">
              <a:xfrm>
                <a:off x="11444" y="1149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7" name="Line 65"/>
              <p:cNvSpPr>
                <a:spLocks noChangeShapeType="1"/>
              </p:cNvSpPr>
              <p:nvPr/>
            </p:nvSpPr>
            <p:spPr bwMode="auto">
              <a:xfrm>
                <a:off x="11481"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8" name="Line 66"/>
              <p:cNvSpPr>
                <a:spLocks noChangeShapeType="1"/>
              </p:cNvSpPr>
              <p:nvPr/>
            </p:nvSpPr>
            <p:spPr bwMode="auto">
              <a:xfrm>
                <a:off x="11518"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9" name="Line 67"/>
              <p:cNvSpPr>
                <a:spLocks noChangeShapeType="1"/>
              </p:cNvSpPr>
              <p:nvPr/>
            </p:nvSpPr>
            <p:spPr bwMode="auto">
              <a:xfrm>
                <a:off x="11552"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0" name="Line 68"/>
              <p:cNvSpPr>
                <a:spLocks noChangeShapeType="1"/>
              </p:cNvSpPr>
              <p:nvPr/>
            </p:nvSpPr>
            <p:spPr bwMode="auto">
              <a:xfrm>
                <a:off x="11589"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1" name="Line 69"/>
              <p:cNvSpPr>
                <a:spLocks noChangeShapeType="1"/>
              </p:cNvSpPr>
              <p:nvPr/>
            </p:nvSpPr>
            <p:spPr bwMode="auto">
              <a:xfrm>
                <a:off x="11622"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2" name="Line 70"/>
              <p:cNvSpPr>
                <a:spLocks noChangeShapeType="1"/>
              </p:cNvSpPr>
              <p:nvPr/>
            </p:nvSpPr>
            <p:spPr bwMode="auto">
              <a:xfrm>
                <a:off x="11659"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3" name="Line 71"/>
              <p:cNvSpPr>
                <a:spLocks noChangeShapeType="1"/>
              </p:cNvSpPr>
              <p:nvPr/>
            </p:nvSpPr>
            <p:spPr bwMode="auto">
              <a:xfrm>
                <a:off x="11693" y="1149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4" name="Line 72"/>
              <p:cNvSpPr>
                <a:spLocks noChangeShapeType="1"/>
              </p:cNvSpPr>
              <p:nvPr/>
            </p:nvSpPr>
            <p:spPr bwMode="auto">
              <a:xfrm>
                <a:off x="11730"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5" name="Line 73"/>
              <p:cNvSpPr>
                <a:spLocks noChangeShapeType="1"/>
              </p:cNvSpPr>
              <p:nvPr/>
            </p:nvSpPr>
            <p:spPr bwMode="auto">
              <a:xfrm>
                <a:off x="11767"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6" name="Line 74"/>
              <p:cNvSpPr>
                <a:spLocks noChangeShapeType="1"/>
              </p:cNvSpPr>
              <p:nvPr/>
            </p:nvSpPr>
            <p:spPr bwMode="auto">
              <a:xfrm>
                <a:off x="11800"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7" name="Line 75"/>
              <p:cNvSpPr>
                <a:spLocks noChangeShapeType="1"/>
              </p:cNvSpPr>
              <p:nvPr/>
            </p:nvSpPr>
            <p:spPr bwMode="auto">
              <a:xfrm>
                <a:off x="11837"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8" name="Line 76"/>
              <p:cNvSpPr>
                <a:spLocks noChangeShapeType="1"/>
              </p:cNvSpPr>
              <p:nvPr/>
            </p:nvSpPr>
            <p:spPr bwMode="auto">
              <a:xfrm>
                <a:off x="11871" y="1149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9" name="Line 77"/>
              <p:cNvSpPr>
                <a:spLocks noChangeShapeType="1"/>
              </p:cNvSpPr>
              <p:nvPr/>
            </p:nvSpPr>
            <p:spPr bwMode="auto">
              <a:xfrm>
                <a:off x="11908"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0" name="Line 78"/>
              <p:cNvSpPr>
                <a:spLocks noChangeShapeType="1"/>
              </p:cNvSpPr>
              <p:nvPr/>
            </p:nvSpPr>
            <p:spPr bwMode="auto">
              <a:xfrm>
                <a:off x="11945"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1" name="Line 79"/>
              <p:cNvSpPr>
                <a:spLocks noChangeShapeType="1"/>
              </p:cNvSpPr>
              <p:nvPr/>
            </p:nvSpPr>
            <p:spPr bwMode="auto">
              <a:xfrm>
                <a:off x="11978"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2" name="Line 80"/>
              <p:cNvSpPr>
                <a:spLocks noChangeShapeType="1"/>
              </p:cNvSpPr>
              <p:nvPr/>
            </p:nvSpPr>
            <p:spPr bwMode="auto">
              <a:xfrm>
                <a:off x="12015"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3" name="Line 81"/>
              <p:cNvSpPr>
                <a:spLocks noChangeShapeType="1"/>
              </p:cNvSpPr>
              <p:nvPr/>
            </p:nvSpPr>
            <p:spPr bwMode="auto">
              <a:xfrm>
                <a:off x="12049" y="1149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4" name="Line 82"/>
              <p:cNvSpPr>
                <a:spLocks noChangeShapeType="1"/>
              </p:cNvSpPr>
              <p:nvPr/>
            </p:nvSpPr>
            <p:spPr bwMode="auto">
              <a:xfrm>
                <a:off x="12086"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5" name="Line 83"/>
              <p:cNvSpPr>
                <a:spLocks noChangeShapeType="1"/>
              </p:cNvSpPr>
              <p:nvPr/>
            </p:nvSpPr>
            <p:spPr bwMode="auto">
              <a:xfrm>
                <a:off x="12123"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6" name="Line 84"/>
              <p:cNvSpPr>
                <a:spLocks noChangeShapeType="1"/>
              </p:cNvSpPr>
              <p:nvPr/>
            </p:nvSpPr>
            <p:spPr bwMode="auto">
              <a:xfrm>
                <a:off x="12156"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7" name="Line 85"/>
              <p:cNvSpPr>
                <a:spLocks noChangeShapeType="1"/>
              </p:cNvSpPr>
              <p:nvPr/>
            </p:nvSpPr>
            <p:spPr bwMode="auto">
              <a:xfrm>
                <a:off x="12193"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8" name="Line 86"/>
              <p:cNvSpPr>
                <a:spLocks noChangeShapeType="1"/>
              </p:cNvSpPr>
              <p:nvPr/>
            </p:nvSpPr>
            <p:spPr bwMode="auto">
              <a:xfrm>
                <a:off x="12227" y="1149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9" name="Line 87"/>
              <p:cNvSpPr>
                <a:spLocks noChangeShapeType="1"/>
              </p:cNvSpPr>
              <p:nvPr/>
            </p:nvSpPr>
            <p:spPr bwMode="auto">
              <a:xfrm>
                <a:off x="12264"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0" name="Line 88"/>
              <p:cNvSpPr>
                <a:spLocks noChangeShapeType="1"/>
              </p:cNvSpPr>
              <p:nvPr/>
            </p:nvSpPr>
            <p:spPr bwMode="auto">
              <a:xfrm>
                <a:off x="12301"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1" name="Line 89"/>
              <p:cNvSpPr>
                <a:spLocks noChangeShapeType="1"/>
              </p:cNvSpPr>
              <p:nvPr/>
            </p:nvSpPr>
            <p:spPr bwMode="auto">
              <a:xfrm>
                <a:off x="12334"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2" name="Line 90"/>
              <p:cNvSpPr>
                <a:spLocks noChangeShapeType="1"/>
              </p:cNvSpPr>
              <p:nvPr/>
            </p:nvSpPr>
            <p:spPr bwMode="auto">
              <a:xfrm>
                <a:off x="12371"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3" name="Line 91"/>
              <p:cNvSpPr>
                <a:spLocks noChangeShapeType="1"/>
              </p:cNvSpPr>
              <p:nvPr/>
            </p:nvSpPr>
            <p:spPr bwMode="auto">
              <a:xfrm>
                <a:off x="12405"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4" name="Line 92"/>
              <p:cNvSpPr>
                <a:spLocks noChangeShapeType="1"/>
              </p:cNvSpPr>
              <p:nvPr/>
            </p:nvSpPr>
            <p:spPr bwMode="auto">
              <a:xfrm>
                <a:off x="12442"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5" name="Line 93"/>
              <p:cNvSpPr>
                <a:spLocks noChangeShapeType="1"/>
              </p:cNvSpPr>
              <p:nvPr/>
            </p:nvSpPr>
            <p:spPr bwMode="auto">
              <a:xfrm>
                <a:off x="12475" y="1149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6" name="Line 94"/>
              <p:cNvSpPr>
                <a:spLocks noChangeShapeType="1"/>
              </p:cNvSpPr>
              <p:nvPr/>
            </p:nvSpPr>
            <p:spPr bwMode="auto">
              <a:xfrm>
                <a:off x="12512"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7" name="Line 95"/>
              <p:cNvSpPr>
                <a:spLocks noChangeShapeType="1"/>
              </p:cNvSpPr>
              <p:nvPr/>
            </p:nvSpPr>
            <p:spPr bwMode="auto">
              <a:xfrm>
                <a:off x="12549"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8" name="Line 96"/>
              <p:cNvSpPr>
                <a:spLocks noChangeShapeType="1"/>
              </p:cNvSpPr>
              <p:nvPr/>
            </p:nvSpPr>
            <p:spPr bwMode="auto">
              <a:xfrm>
                <a:off x="12583"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9" name="Line 97"/>
              <p:cNvSpPr>
                <a:spLocks noChangeShapeType="1"/>
              </p:cNvSpPr>
              <p:nvPr/>
            </p:nvSpPr>
            <p:spPr bwMode="auto">
              <a:xfrm>
                <a:off x="12620"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0" name="Line 98"/>
              <p:cNvSpPr>
                <a:spLocks noChangeShapeType="1"/>
              </p:cNvSpPr>
              <p:nvPr/>
            </p:nvSpPr>
            <p:spPr bwMode="auto">
              <a:xfrm>
                <a:off x="12653" y="1149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1" name="Line 99"/>
              <p:cNvSpPr>
                <a:spLocks noChangeShapeType="1"/>
              </p:cNvSpPr>
              <p:nvPr/>
            </p:nvSpPr>
            <p:spPr bwMode="auto">
              <a:xfrm>
                <a:off x="12690"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2" name="Line 100"/>
              <p:cNvSpPr>
                <a:spLocks noChangeShapeType="1"/>
              </p:cNvSpPr>
              <p:nvPr/>
            </p:nvSpPr>
            <p:spPr bwMode="auto">
              <a:xfrm>
                <a:off x="12727"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3" name="Line 101"/>
              <p:cNvSpPr>
                <a:spLocks noChangeShapeType="1"/>
              </p:cNvSpPr>
              <p:nvPr/>
            </p:nvSpPr>
            <p:spPr bwMode="auto">
              <a:xfrm>
                <a:off x="12761"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4" name="Line 102"/>
              <p:cNvSpPr>
                <a:spLocks noChangeShapeType="1"/>
              </p:cNvSpPr>
              <p:nvPr/>
            </p:nvSpPr>
            <p:spPr bwMode="auto">
              <a:xfrm>
                <a:off x="12798"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5" name="Line 103"/>
              <p:cNvSpPr>
                <a:spLocks noChangeShapeType="1"/>
              </p:cNvSpPr>
              <p:nvPr/>
            </p:nvSpPr>
            <p:spPr bwMode="auto">
              <a:xfrm>
                <a:off x="12831" y="1149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6" name="Line 104"/>
              <p:cNvSpPr>
                <a:spLocks noChangeShapeType="1"/>
              </p:cNvSpPr>
              <p:nvPr/>
            </p:nvSpPr>
            <p:spPr bwMode="auto">
              <a:xfrm>
                <a:off x="12868"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7" name="Line 105"/>
              <p:cNvSpPr>
                <a:spLocks noChangeShapeType="1"/>
              </p:cNvSpPr>
              <p:nvPr/>
            </p:nvSpPr>
            <p:spPr bwMode="auto">
              <a:xfrm>
                <a:off x="12906"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8" name="Line 106"/>
              <p:cNvSpPr>
                <a:spLocks noChangeShapeType="1"/>
              </p:cNvSpPr>
              <p:nvPr/>
            </p:nvSpPr>
            <p:spPr bwMode="auto">
              <a:xfrm>
                <a:off x="12939"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9" name="Line 107"/>
              <p:cNvSpPr>
                <a:spLocks noChangeShapeType="1"/>
              </p:cNvSpPr>
              <p:nvPr/>
            </p:nvSpPr>
            <p:spPr bwMode="auto">
              <a:xfrm>
                <a:off x="12976"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0" name="Line 108"/>
              <p:cNvSpPr>
                <a:spLocks noChangeShapeType="1"/>
              </p:cNvSpPr>
              <p:nvPr/>
            </p:nvSpPr>
            <p:spPr bwMode="auto">
              <a:xfrm>
                <a:off x="13009" y="1149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1" name="Line 109"/>
              <p:cNvSpPr>
                <a:spLocks noChangeShapeType="1"/>
              </p:cNvSpPr>
              <p:nvPr/>
            </p:nvSpPr>
            <p:spPr bwMode="auto">
              <a:xfrm>
                <a:off x="13046"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2" name="Line 110"/>
              <p:cNvSpPr>
                <a:spLocks noChangeShapeType="1"/>
              </p:cNvSpPr>
              <p:nvPr/>
            </p:nvSpPr>
            <p:spPr bwMode="auto">
              <a:xfrm>
                <a:off x="13080" y="1149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3" name="Line 111"/>
              <p:cNvSpPr>
                <a:spLocks noChangeShapeType="1"/>
              </p:cNvSpPr>
              <p:nvPr/>
            </p:nvSpPr>
            <p:spPr bwMode="auto">
              <a:xfrm>
                <a:off x="13117"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4" name="Line 112"/>
              <p:cNvSpPr>
                <a:spLocks noChangeShapeType="1"/>
              </p:cNvSpPr>
              <p:nvPr/>
            </p:nvSpPr>
            <p:spPr bwMode="auto">
              <a:xfrm>
                <a:off x="13154"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5" name="Line 113"/>
              <p:cNvSpPr>
                <a:spLocks noChangeShapeType="1"/>
              </p:cNvSpPr>
              <p:nvPr/>
            </p:nvSpPr>
            <p:spPr bwMode="auto">
              <a:xfrm>
                <a:off x="13187"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6" name="Line 114"/>
              <p:cNvSpPr>
                <a:spLocks noChangeShapeType="1"/>
              </p:cNvSpPr>
              <p:nvPr/>
            </p:nvSpPr>
            <p:spPr bwMode="auto">
              <a:xfrm>
                <a:off x="13224"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7" name="Line 115"/>
              <p:cNvSpPr>
                <a:spLocks noChangeShapeType="1"/>
              </p:cNvSpPr>
              <p:nvPr/>
            </p:nvSpPr>
            <p:spPr bwMode="auto">
              <a:xfrm>
                <a:off x="13258" y="1149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8" name="Line 116"/>
              <p:cNvSpPr>
                <a:spLocks noChangeShapeType="1"/>
              </p:cNvSpPr>
              <p:nvPr/>
            </p:nvSpPr>
            <p:spPr bwMode="auto">
              <a:xfrm>
                <a:off x="13295"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9" name="Line 117"/>
              <p:cNvSpPr>
                <a:spLocks noChangeShapeType="1"/>
              </p:cNvSpPr>
              <p:nvPr/>
            </p:nvSpPr>
            <p:spPr bwMode="auto">
              <a:xfrm>
                <a:off x="13332"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0" name="Line 118"/>
              <p:cNvSpPr>
                <a:spLocks noChangeShapeType="1"/>
              </p:cNvSpPr>
              <p:nvPr/>
            </p:nvSpPr>
            <p:spPr bwMode="auto">
              <a:xfrm>
                <a:off x="13365"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1" name="Line 119"/>
              <p:cNvSpPr>
                <a:spLocks noChangeShapeType="1"/>
              </p:cNvSpPr>
              <p:nvPr/>
            </p:nvSpPr>
            <p:spPr bwMode="auto">
              <a:xfrm>
                <a:off x="13403"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2" name="Line 120"/>
              <p:cNvSpPr>
                <a:spLocks noChangeShapeType="1"/>
              </p:cNvSpPr>
              <p:nvPr/>
            </p:nvSpPr>
            <p:spPr bwMode="auto">
              <a:xfrm>
                <a:off x="13436" y="1149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3" name="Line 121"/>
              <p:cNvSpPr>
                <a:spLocks noChangeShapeType="1"/>
              </p:cNvSpPr>
              <p:nvPr/>
            </p:nvSpPr>
            <p:spPr bwMode="auto">
              <a:xfrm>
                <a:off x="13473"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4" name="Line 122"/>
              <p:cNvSpPr>
                <a:spLocks noChangeShapeType="1"/>
              </p:cNvSpPr>
              <p:nvPr/>
            </p:nvSpPr>
            <p:spPr bwMode="auto">
              <a:xfrm>
                <a:off x="13510"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5" name="Line 123"/>
              <p:cNvSpPr>
                <a:spLocks noChangeShapeType="1"/>
              </p:cNvSpPr>
              <p:nvPr/>
            </p:nvSpPr>
            <p:spPr bwMode="auto">
              <a:xfrm>
                <a:off x="13543"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6" name="Line 124"/>
              <p:cNvSpPr>
                <a:spLocks noChangeShapeType="1"/>
              </p:cNvSpPr>
              <p:nvPr/>
            </p:nvSpPr>
            <p:spPr bwMode="auto">
              <a:xfrm>
                <a:off x="13581"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7" name="Line 125"/>
              <p:cNvSpPr>
                <a:spLocks noChangeShapeType="1"/>
              </p:cNvSpPr>
              <p:nvPr/>
            </p:nvSpPr>
            <p:spPr bwMode="auto">
              <a:xfrm>
                <a:off x="13614"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8" name="Line 126"/>
              <p:cNvSpPr>
                <a:spLocks noChangeShapeType="1"/>
              </p:cNvSpPr>
              <p:nvPr/>
            </p:nvSpPr>
            <p:spPr bwMode="auto">
              <a:xfrm>
                <a:off x="13651"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9" name="Line 127"/>
              <p:cNvSpPr>
                <a:spLocks noChangeShapeType="1"/>
              </p:cNvSpPr>
              <p:nvPr/>
            </p:nvSpPr>
            <p:spPr bwMode="auto">
              <a:xfrm>
                <a:off x="13684" y="1149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0" name="Line 128"/>
              <p:cNvSpPr>
                <a:spLocks noChangeShapeType="1"/>
              </p:cNvSpPr>
              <p:nvPr/>
            </p:nvSpPr>
            <p:spPr bwMode="auto">
              <a:xfrm>
                <a:off x="13722"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1" name="Line 129"/>
              <p:cNvSpPr>
                <a:spLocks noChangeShapeType="1"/>
              </p:cNvSpPr>
              <p:nvPr/>
            </p:nvSpPr>
            <p:spPr bwMode="auto">
              <a:xfrm>
                <a:off x="13759"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2" name="Line 130"/>
              <p:cNvSpPr>
                <a:spLocks noChangeShapeType="1"/>
              </p:cNvSpPr>
              <p:nvPr/>
            </p:nvSpPr>
            <p:spPr bwMode="auto">
              <a:xfrm>
                <a:off x="13792"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3" name="Line 131"/>
              <p:cNvSpPr>
                <a:spLocks noChangeShapeType="1"/>
              </p:cNvSpPr>
              <p:nvPr/>
            </p:nvSpPr>
            <p:spPr bwMode="auto">
              <a:xfrm>
                <a:off x="13829"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4" name="Line 132"/>
              <p:cNvSpPr>
                <a:spLocks noChangeShapeType="1"/>
              </p:cNvSpPr>
              <p:nvPr/>
            </p:nvSpPr>
            <p:spPr bwMode="auto">
              <a:xfrm>
                <a:off x="13862" y="1149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5" name="Line 133"/>
              <p:cNvSpPr>
                <a:spLocks noChangeShapeType="1"/>
              </p:cNvSpPr>
              <p:nvPr/>
            </p:nvSpPr>
            <p:spPr bwMode="auto">
              <a:xfrm>
                <a:off x="13900"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6" name="Line 134"/>
              <p:cNvSpPr>
                <a:spLocks noChangeShapeType="1"/>
              </p:cNvSpPr>
              <p:nvPr/>
            </p:nvSpPr>
            <p:spPr bwMode="auto">
              <a:xfrm>
                <a:off x="13937"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7" name="Line 135"/>
              <p:cNvSpPr>
                <a:spLocks noChangeShapeType="1"/>
              </p:cNvSpPr>
              <p:nvPr/>
            </p:nvSpPr>
            <p:spPr bwMode="auto">
              <a:xfrm>
                <a:off x="13970"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8" name="Line 136"/>
              <p:cNvSpPr>
                <a:spLocks noChangeShapeType="1"/>
              </p:cNvSpPr>
              <p:nvPr/>
            </p:nvSpPr>
            <p:spPr bwMode="auto">
              <a:xfrm>
                <a:off x="14007"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9" name="Line 137"/>
              <p:cNvSpPr>
                <a:spLocks noChangeShapeType="1"/>
              </p:cNvSpPr>
              <p:nvPr/>
            </p:nvSpPr>
            <p:spPr bwMode="auto">
              <a:xfrm>
                <a:off x="14040" y="1149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0" name="Line 138"/>
              <p:cNvSpPr>
                <a:spLocks noChangeShapeType="1"/>
              </p:cNvSpPr>
              <p:nvPr/>
            </p:nvSpPr>
            <p:spPr bwMode="auto">
              <a:xfrm>
                <a:off x="14078"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1" name="Line 139"/>
              <p:cNvSpPr>
                <a:spLocks noChangeShapeType="1"/>
              </p:cNvSpPr>
              <p:nvPr/>
            </p:nvSpPr>
            <p:spPr bwMode="auto">
              <a:xfrm>
                <a:off x="14115"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2" name="Line 140"/>
              <p:cNvSpPr>
                <a:spLocks noChangeShapeType="1"/>
              </p:cNvSpPr>
              <p:nvPr/>
            </p:nvSpPr>
            <p:spPr bwMode="auto">
              <a:xfrm>
                <a:off x="14148"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3" name="Line 141"/>
              <p:cNvSpPr>
                <a:spLocks noChangeShapeType="1"/>
              </p:cNvSpPr>
              <p:nvPr/>
            </p:nvSpPr>
            <p:spPr bwMode="auto">
              <a:xfrm>
                <a:off x="14185" y="1149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4" name="Line 142"/>
              <p:cNvSpPr>
                <a:spLocks noChangeShapeType="1"/>
              </p:cNvSpPr>
              <p:nvPr/>
            </p:nvSpPr>
            <p:spPr bwMode="auto">
              <a:xfrm>
                <a:off x="14219" y="1149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5" name="Line 143"/>
              <p:cNvSpPr>
                <a:spLocks noChangeShapeType="1"/>
              </p:cNvSpPr>
              <p:nvPr/>
            </p:nvSpPr>
            <p:spPr bwMode="auto">
              <a:xfrm>
                <a:off x="14256"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6" name="Line 144"/>
              <p:cNvSpPr>
                <a:spLocks noChangeShapeType="1"/>
              </p:cNvSpPr>
              <p:nvPr/>
            </p:nvSpPr>
            <p:spPr bwMode="auto">
              <a:xfrm>
                <a:off x="14293" y="1149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7" name="Line 145"/>
              <p:cNvSpPr>
                <a:spLocks noChangeShapeType="1"/>
              </p:cNvSpPr>
              <p:nvPr/>
            </p:nvSpPr>
            <p:spPr bwMode="auto">
              <a:xfrm>
                <a:off x="14326" y="11495"/>
                <a:ext cx="0"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8" name="Line 146"/>
              <p:cNvSpPr>
                <a:spLocks noChangeShapeType="1"/>
              </p:cNvSpPr>
              <p:nvPr/>
            </p:nvSpPr>
            <p:spPr bwMode="auto">
              <a:xfrm>
                <a:off x="9419"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9" name="Line 147"/>
              <p:cNvSpPr>
                <a:spLocks noChangeShapeType="1"/>
              </p:cNvSpPr>
              <p:nvPr/>
            </p:nvSpPr>
            <p:spPr bwMode="auto">
              <a:xfrm>
                <a:off x="9452" y="1082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0" name="Line 148"/>
              <p:cNvSpPr>
                <a:spLocks noChangeShapeType="1"/>
              </p:cNvSpPr>
              <p:nvPr/>
            </p:nvSpPr>
            <p:spPr bwMode="auto">
              <a:xfrm>
                <a:off x="9489"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1" name="Line 149"/>
              <p:cNvSpPr>
                <a:spLocks noChangeShapeType="1"/>
              </p:cNvSpPr>
              <p:nvPr/>
            </p:nvSpPr>
            <p:spPr bwMode="auto">
              <a:xfrm>
                <a:off x="9523" y="1082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2" name="Line 150"/>
              <p:cNvSpPr>
                <a:spLocks noChangeShapeType="1"/>
              </p:cNvSpPr>
              <p:nvPr/>
            </p:nvSpPr>
            <p:spPr bwMode="auto">
              <a:xfrm>
                <a:off x="9560"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3" name="Line 151"/>
              <p:cNvSpPr>
                <a:spLocks noChangeShapeType="1"/>
              </p:cNvSpPr>
              <p:nvPr/>
            </p:nvSpPr>
            <p:spPr bwMode="auto">
              <a:xfrm>
                <a:off x="9597"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4" name="Line 152"/>
              <p:cNvSpPr>
                <a:spLocks noChangeShapeType="1"/>
              </p:cNvSpPr>
              <p:nvPr/>
            </p:nvSpPr>
            <p:spPr bwMode="auto">
              <a:xfrm>
                <a:off x="9630"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5" name="Line 153"/>
              <p:cNvSpPr>
                <a:spLocks noChangeShapeType="1"/>
              </p:cNvSpPr>
              <p:nvPr/>
            </p:nvSpPr>
            <p:spPr bwMode="auto">
              <a:xfrm>
                <a:off x="9668"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6" name="Line 154"/>
              <p:cNvSpPr>
                <a:spLocks noChangeShapeType="1"/>
              </p:cNvSpPr>
              <p:nvPr/>
            </p:nvSpPr>
            <p:spPr bwMode="auto">
              <a:xfrm>
                <a:off x="9701" y="1082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7" name="Line 155"/>
              <p:cNvSpPr>
                <a:spLocks noChangeShapeType="1"/>
              </p:cNvSpPr>
              <p:nvPr/>
            </p:nvSpPr>
            <p:spPr bwMode="auto">
              <a:xfrm>
                <a:off x="9738"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8" name="Line 156"/>
              <p:cNvSpPr>
                <a:spLocks noChangeShapeType="1"/>
              </p:cNvSpPr>
              <p:nvPr/>
            </p:nvSpPr>
            <p:spPr bwMode="auto">
              <a:xfrm>
                <a:off x="9775"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9" name="Line 157"/>
              <p:cNvSpPr>
                <a:spLocks noChangeShapeType="1"/>
              </p:cNvSpPr>
              <p:nvPr/>
            </p:nvSpPr>
            <p:spPr bwMode="auto">
              <a:xfrm>
                <a:off x="9808"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0" name="Line 158"/>
              <p:cNvSpPr>
                <a:spLocks noChangeShapeType="1"/>
              </p:cNvSpPr>
              <p:nvPr/>
            </p:nvSpPr>
            <p:spPr bwMode="auto">
              <a:xfrm>
                <a:off x="9846"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1" name="Line 159"/>
              <p:cNvSpPr>
                <a:spLocks noChangeShapeType="1"/>
              </p:cNvSpPr>
              <p:nvPr/>
            </p:nvSpPr>
            <p:spPr bwMode="auto">
              <a:xfrm>
                <a:off x="9879" y="1082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2" name="Line 160"/>
              <p:cNvSpPr>
                <a:spLocks noChangeShapeType="1"/>
              </p:cNvSpPr>
              <p:nvPr/>
            </p:nvSpPr>
            <p:spPr bwMode="auto">
              <a:xfrm>
                <a:off x="9916"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3" name="Line 161"/>
              <p:cNvSpPr>
                <a:spLocks noChangeShapeType="1"/>
              </p:cNvSpPr>
              <p:nvPr/>
            </p:nvSpPr>
            <p:spPr bwMode="auto">
              <a:xfrm>
                <a:off x="9953"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4" name="Line 162"/>
              <p:cNvSpPr>
                <a:spLocks noChangeShapeType="1"/>
              </p:cNvSpPr>
              <p:nvPr/>
            </p:nvSpPr>
            <p:spPr bwMode="auto">
              <a:xfrm>
                <a:off x="9986"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5" name="Line 163"/>
              <p:cNvSpPr>
                <a:spLocks noChangeShapeType="1"/>
              </p:cNvSpPr>
              <p:nvPr/>
            </p:nvSpPr>
            <p:spPr bwMode="auto">
              <a:xfrm>
                <a:off x="10024"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6" name="Line 164"/>
              <p:cNvSpPr>
                <a:spLocks noChangeShapeType="1"/>
              </p:cNvSpPr>
              <p:nvPr/>
            </p:nvSpPr>
            <p:spPr bwMode="auto">
              <a:xfrm>
                <a:off x="10057" y="1082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7" name="Line 165"/>
              <p:cNvSpPr>
                <a:spLocks noChangeShapeType="1"/>
              </p:cNvSpPr>
              <p:nvPr/>
            </p:nvSpPr>
            <p:spPr bwMode="auto">
              <a:xfrm>
                <a:off x="10094"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8" name="Line 166"/>
              <p:cNvSpPr>
                <a:spLocks noChangeShapeType="1"/>
              </p:cNvSpPr>
              <p:nvPr/>
            </p:nvSpPr>
            <p:spPr bwMode="auto">
              <a:xfrm>
                <a:off x="10131"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9" name="Line 167"/>
              <p:cNvSpPr>
                <a:spLocks noChangeShapeType="1"/>
              </p:cNvSpPr>
              <p:nvPr/>
            </p:nvSpPr>
            <p:spPr bwMode="auto">
              <a:xfrm>
                <a:off x="10165"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0" name="Line 168"/>
              <p:cNvSpPr>
                <a:spLocks noChangeShapeType="1"/>
              </p:cNvSpPr>
              <p:nvPr/>
            </p:nvSpPr>
            <p:spPr bwMode="auto">
              <a:xfrm>
                <a:off x="10202"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1" name="Line 169"/>
              <p:cNvSpPr>
                <a:spLocks noChangeShapeType="1"/>
              </p:cNvSpPr>
              <p:nvPr/>
            </p:nvSpPr>
            <p:spPr bwMode="auto">
              <a:xfrm>
                <a:off x="10235"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2" name="Line 170"/>
              <p:cNvSpPr>
                <a:spLocks noChangeShapeType="1"/>
              </p:cNvSpPr>
              <p:nvPr/>
            </p:nvSpPr>
            <p:spPr bwMode="auto">
              <a:xfrm>
                <a:off x="10272"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3" name="Line 171"/>
              <p:cNvSpPr>
                <a:spLocks noChangeShapeType="1"/>
              </p:cNvSpPr>
              <p:nvPr/>
            </p:nvSpPr>
            <p:spPr bwMode="auto">
              <a:xfrm>
                <a:off x="10305" y="1082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4" name="Line 172"/>
              <p:cNvSpPr>
                <a:spLocks noChangeShapeType="1"/>
              </p:cNvSpPr>
              <p:nvPr/>
            </p:nvSpPr>
            <p:spPr bwMode="auto">
              <a:xfrm>
                <a:off x="10343"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5" name="Line 173"/>
              <p:cNvSpPr>
                <a:spLocks noChangeShapeType="1"/>
              </p:cNvSpPr>
              <p:nvPr/>
            </p:nvSpPr>
            <p:spPr bwMode="auto">
              <a:xfrm>
                <a:off x="10380"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6" name="Line 174"/>
              <p:cNvSpPr>
                <a:spLocks noChangeShapeType="1"/>
              </p:cNvSpPr>
              <p:nvPr/>
            </p:nvSpPr>
            <p:spPr bwMode="auto">
              <a:xfrm>
                <a:off x="10413"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7" name="Line 175"/>
              <p:cNvSpPr>
                <a:spLocks noChangeShapeType="1"/>
              </p:cNvSpPr>
              <p:nvPr/>
            </p:nvSpPr>
            <p:spPr bwMode="auto">
              <a:xfrm>
                <a:off x="10450"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8" name="Line 176"/>
              <p:cNvSpPr>
                <a:spLocks noChangeShapeType="1"/>
              </p:cNvSpPr>
              <p:nvPr/>
            </p:nvSpPr>
            <p:spPr bwMode="auto">
              <a:xfrm>
                <a:off x="10484" y="1082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9" name="Line 177"/>
              <p:cNvSpPr>
                <a:spLocks noChangeShapeType="1"/>
              </p:cNvSpPr>
              <p:nvPr/>
            </p:nvSpPr>
            <p:spPr bwMode="auto">
              <a:xfrm>
                <a:off x="10521"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0" name="Line 178"/>
              <p:cNvSpPr>
                <a:spLocks noChangeShapeType="1"/>
              </p:cNvSpPr>
              <p:nvPr/>
            </p:nvSpPr>
            <p:spPr bwMode="auto">
              <a:xfrm>
                <a:off x="10558"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1" name="Line 179"/>
              <p:cNvSpPr>
                <a:spLocks noChangeShapeType="1"/>
              </p:cNvSpPr>
              <p:nvPr/>
            </p:nvSpPr>
            <p:spPr bwMode="auto">
              <a:xfrm>
                <a:off x="10591"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2" name="Line 180"/>
              <p:cNvSpPr>
                <a:spLocks noChangeShapeType="1"/>
              </p:cNvSpPr>
              <p:nvPr/>
            </p:nvSpPr>
            <p:spPr bwMode="auto">
              <a:xfrm>
                <a:off x="10628"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3" name="Line 181"/>
              <p:cNvSpPr>
                <a:spLocks noChangeShapeType="1"/>
              </p:cNvSpPr>
              <p:nvPr/>
            </p:nvSpPr>
            <p:spPr bwMode="auto">
              <a:xfrm>
                <a:off x="10662" y="1082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4" name="Line 182"/>
              <p:cNvSpPr>
                <a:spLocks noChangeShapeType="1"/>
              </p:cNvSpPr>
              <p:nvPr/>
            </p:nvSpPr>
            <p:spPr bwMode="auto">
              <a:xfrm>
                <a:off x="10699"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5" name="Line 183"/>
              <p:cNvSpPr>
                <a:spLocks noChangeShapeType="1"/>
              </p:cNvSpPr>
              <p:nvPr/>
            </p:nvSpPr>
            <p:spPr bwMode="auto">
              <a:xfrm>
                <a:off x="10736"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6" name="Line 184"/>
              <p:cNvSpPr>
                <a:spLocks noChangeShapeType="1"/>
              </p:cNvSpPr>
              <p:nvPr/>
            </p:nvSpPr>
            <p:spPr bwMode="auto">
              <a:xfrm>
                <a:off x="10769"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7" name="Line 185"/>
              <p:cNvSpPr>
                <a:spLocks noChangeShapeType="1"/>
              </p:cNvSpPr>
              <p:nvPr/>
            </p:nvSpPr>
            <p:spPr bwMode="auto">
              <a:xfrm>
                <a:off x="10806"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8" name="Line 186"/>
              <p:cNvSpPr>
                <a:spLocks noChangeShapeType="1"/>
              </p:cNvSpPr>
              <p:nvPr/>
            </p:nvSpPr>
            <p:spPr bwMode="auto">
              <a:xfrm>
                <a:off x="10840" y="1082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9" name="Line 187"/>
              <p:cNvSpPr>
                <a:spLocks noChangeShapeType="1"/>
              </p:cNvSpPr>
              <p:nvPr/>
            </p:nvSpPr>
            <p:spPr bwMode="auto">
              <a:xfrm>
                <a:off x="10877"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0" name="Line 188"/>
              <p:cNvSpPr>
                <a:spLocks noChangeShapeType="1"/>
              </p:cNvSpPr>
              <p:nvPr/>
            </p:nvSpPr>
            <p:spPr bwMode="auto">
              <a:xfrm>
                <a:off x="10914"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1" name="Line 189"/>
              <p:cNvSpPr>
                <a:spLocks noChangeShapeType="1"/>
              </p:cNvSpPr>
              <p:nvPr/>
            </p:nvSpPr>
            <p:spPr bwMode="auto">
              <a:xfrm>
                <a:off x="10947"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2" name="Line 190"/>
              <p:cNvSpPr>
                <a:spLocks noChangeShapeType="1"/>
              </p:cNvSpPr>
              <p:nvPr/>
            </p:nvSpPr>
            <p:spPr bwMode="auto">
              <a:xfrm>
                <a:off x="10984"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3" name="Line 191"/>
              <p:cNvSpPr>
                <a:spLocks noChangeShapeType="1"/>
              </p:cNvSpPr>
              <p:nvPr/>
            </p:nvSpPr>
            <p:spPr bwMode="auto">
              <a:xfrm>
                <a:off x="11018"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4" name="Line 192"/>
              <p:cNvSpPr>
                <a:spLocks noChangeShapeType="1"/>
              </p:cNvSpPr>
              <p:nvPr/>
            </p:nvSpPr>
            <p:spPr bwMode="auto">
              <a:xfrm>
                <a:off x="11055"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5" name="Line 193"/>
              <p:cNvSpPr>
                <a:spLocks noChangeShapeType="1"/>
              </p:cNvSpPr>
              <p:nvPr/>
            </p:nvSpPr>
            <p:spPr bwMode="auto">
              <a:xfrm>
                <a:off x="11088" y="1082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6" name="Line 194"/>
              <p:cNvSpPr>
                <a:spLocks noChangeShapeType="1"/>
              </p:cNvSpPr>
              <p:nvPr/>
            </p:nvSpPr>
            <p:spPr bwMode="auto">
              <a:xfrm>
                <a:off x="11125"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7" name="Line 195"/>
              <p:cNvSpPr>
                <a:spLocks noChangeShapeType="1"/>
              </p:cNvSpPr>
              <p:nvPr/>
            </p:nvSpPr>
            <p:spPr bwMode="auto">
              <a:xfrm>
                <a:off x="11162"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8" name="Line 196"/>
              <p:cNvSpPr>
                <a:spLocks noChangeShapeType="1"/>
              </p:cNvSpPr>
              <p:nvPr/>
            </p:nvSpPr>
            <p:spPr bwMode="auto">
              <a:xfrm>
                <a:off x="11196"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9" name="Line 197"/>
              <p:cNvSpPr>
                <a:spLocks noChangeShapeType="1"/>
              </p:cNvSpPr>
              <p:nvPr/>
            </p:nvSpPr>
            <p:spPr bwMode="auto">
              <a:xfrm>
                <a:off x="11233"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0" name="Line 198"/>
              <p:cNvSpPr>
                <a:spLocks noChangeShapeType="1"/>
              </p:cNvSpPr>
              <p:nvPr/>
            </p:nvSpPr>
            <p:spPr bwMode="auto">
              <a:xfrm>
                <a:off x="11266" y="1082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1" name="Line 199"/>
              <p:cNvSpPr>
                <a:spLocks noChangeShapeType="1"/>
              </p:cNvSpPr>
              <p:nvPr/>
            </p:nvSpPr>
            <p:spPr bwMode="auto">
              <a:xfrm>
                <a:off x="11303"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2" name="Line 200"/>
              <p:cNvSpPr>
                <a:spLocks noChangeShapeType="1"/>
              </p:cNvSpPr>
              <p:nvPr/>
            </p:nvSpPr>
            <p:spPr bwMode="auto">
              <a:xfrm>
                <a:off x="11340"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3" name="Line 201"/>
              <p:cNvSpPr>
                <a:spLocks noChangeShapeType="1"/>
              </p:cNvSpPr>
              <p:nvPr/>
            </p:nvSpPr>
            <p:spPr bwMode="auto">
              <a:xfrm>
                <a:off x="11374"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4" name="Line 202"/>
              <p:cNvSpPr>
                <a:spLocks noChangeShapeType="1"/>
              </p:cNvSpPr>
              <p:nvPr/>
            </p:nvSpPr>
            <p:spPr bwMode="auto">
              <a:xfrm>
                <a:off x="11411"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5" name="Line 203"/>
              <p:cNvSpPr>
                <a:spLocks noChangeShapeType="1"/>
              </p:cNvSpPr>
              <p:nvPr/>
            </p:nvSpPr>
            <p:spPr bwMode="auto">
              <a:xfrm>
                <a:off x="11444" y="1082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048" name="Group 405"/>
            <p:cNvGrpSpPr>
              <a:grpSpLocks/>
            </p:cNvGrpSpPr>
            <p:nvPr/>
          </p:nvGrpSpPr>
          <p:grpSpPr bwMode="auto">
            <a:xfrm>
              <a:off x="9419" y="10154"/>
              <a:ext cx="4907" cy="671"/>
              <a:chOff x="9419" y="10154"/>
              <a:chExt cx="4907" cy="671"/>
            </a:xfrm>
          </p:grpSpPr>
          <p:sp>
            <p:nvSpPr>
              <p:cNvPr id="1686" name="Line 205"/>
              <p:cNvSpPr>
                <a:spLocks noChangeShapeType="1"/>
              </p:cNvSpPr>
              <p:nvPr/>
            </p:nvSpPr>
            <p:spPr bwMode="auto">
              <a:xfrm>
                <a:off x="11481"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7" name="Line 206"/>
              <p:cNvSpPr>
                <a:spLocks noChangeShapeType="1"/>
              </p:cNvSpPr>
              <p:nvPr/>
            </p:nvSpPr>
            <p:spPr bwMode="auto">
              <a:xfrm>
                <a:off x="11518"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8" name="Line 207"/>
              <p:cNvSpPr>
                <a:spLocks noChangeShapeType="1"/>
              </p:cNvSpPr>
              <p:nvPr/>
            </p:nvSpPr>
            <p:spPr bwMode="auto">
              <a:xfrm>
                <a:off x="11552"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9" name="Line 208"/>
              <p:cNvSpPr>
                <a:spLocks noChangeShapeType="1"/>
              </p:cNvSpPr>
              <p:nvPr/>
            </p:nvSpPr>
            <p:spPr bwMode="auto">
              <a:xfrm>
                <a:off x="11589"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0" name="Line 209"/>
              <p:cNvSpPr>
                <a:spLocks noChangeShapeType="1"/>
              </p:cNvSpPr>
              <p:nvPr/>
            </p:nvSpPr>
            <p:spPr bwMode="auto">
              <a:xfrm>
                <a:off x="11622"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1" name="Line 210"/>
              <p:cNvSpPr>
                <a:spLocks noChangeShapeType="1"/>
              </p:cNvSpPr>
              <p:nvPr/>
            </p:nvSpPr>
            <p:spPr bwMode="auto">
              <a:xfrm>
                <a:off x="11659"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2" name="Line 211"/>
              <p:cNvSpPr>
                <a:spLocks noChangeShapeType="1"/>
              </p:cNvSpPr>
              <p:nvPr/>
            </p:nvSpPr>
            <p:spPr bwMode="auto">
              <a:xfrm>
                <a:off x="11693" y="1082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3" name="Line 212"/>
              <p:cNvSpPr>
                <a:spLocks noChangeShapeType="1"/>
              </p:cNvSpPr>
              <p:nvPr/>
            </p:nvSpPr>
            <p:spPr bwMode="auto">
              <a:xfrm>
                <a:off x="11730"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4" name="Line 213"/>
              <p:cNvSpPr>
                <a:spLocks noChangeShapeType="1"/>
              </p:cNvSpPr>
              <p:nvPr/>
            </p:nvSpPr>
            <p:spPr bwMode="auto">
              <a:xfrm>
                <a:off x="11767"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5" name="Line 214"/>
              <p:cNvSpPr>
                <a:spLocks noChangeShapeType="1"/>
              </p:cNvSpPr>
              <p:nvPr/>
            </p:nvSpPr>
            <p:spPr bwMode="auto">
              <a:xfrm>
                <a:off x="11800"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6" name="Line 215"/>
              <p:cNvSpPr>
                <a:spLocks noChangeShapeType="1"/>
              </p:cNvSpPr>
              <p:nvPr/>
            </p:nvSpPr>
            <p:spPr bwMode="auto">
              <a:xfrm>
                <a:off x="11837"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7" name="Line 216"/>
              <p:cNvSpPr>
                <a:spLocks noChangeShapeType="1"/>
              </p:cNvSpPr>
              <p:nvPr/>
            </p:nvSpPr>
            <p:spPr bwMode="auto">
              <a:xfrm>
                <a:off x="11871" y="1082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8" name="Line 217"/>
              <p:cNvSpPr>
                <a:spLocks noChangeShapeType="1"/>
              </p:cNvSpPr>
              <p:nvPr/>
            </p:nvSpPr>
            <p:spPr bwMode="auto">
              <a:xfrm>
                <a:off x="11908"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9" name="Line 218"/>
              <p:cNvSpPr>
                <a:spLocks noChangeShapeType="1"/>
              </p:cNvSpPr>
              <p:nvPr/>
            </p:nvSpPr>
            <p:spPr bwMode="auto">
              <a:xfrm>
                <a:off x="11945"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0" name="Line 219"/>
              <p:cNvSpPr>
                <a:spLocks noChangeShapeType="1"/>
              </p:cNvSpPr>
              <p:nvPr/>
            </p:nvSpPr>
            <p:spPr bwMode="auto">
              <a:xfrm>
                <a:off x="11978"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1" name="Line 220"/>
              <p:cNvSpPr>
                <a:spLocks noChangeShapeType="1"/>
              </p:cNvSpPr>
              <p:nvPr/>
            </p:nvSpPr>
            <p:spPr bwMode="auto">
              <a:xfrm>
                <a:off x="12015"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2" name="Line 221"/>
              <p:cNvSpPr>
                <a:spLocks noChangeShapeType="1"/>
              </p:cNvSpPr>
              <p:nvPr/>
            </p:nvSpPr>
            <p:spPr bwMode="auto">
              <a:xfrm>
                <a:off x="12049" y="1082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3" name="Line 222"/>
              <p:cNvSpPr>
                <a:spLocks noChangeShapeType="1"/>
              </p:cNvSpPr>
              <p:nvPr/>
            </p:nvSpPr>
            <p:spPr bwMode="auto">
              <a:xfrm>
                <a:off x="12086"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4" name="Line 223"/>
              <p:cNvSpPr>
                <a:spLocks noChangeShapeType="1"/>
              </p:cNvSpPr>
              <p:nvPr/>
            </p:nvSpPr>
            <p:spPr bwMode="auto">
              <a:xfrm>
                <a:off x="12123"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5" name="Line 224"/>
              <p:cNvSpPr>
                <a:spLocks noChangeShapeType="1"/>
              </p:cNvSpPr>
              <p:nvPr/>
            </p:nvSpPr>
            <p:spPr bwMode="auto">
              <a:xfrm>
                <a:off x="12156"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6" name="Line 225"/>
              <p:cNvSpPr>
                <a:spLocks noChangeShapeType="1"/>
              </p:cNvSpPr>
              <p:nvPr/>
            </p:nvSpPr>
            <p:spPr bwMode="auto">
              <a:xfrm>
                <a:off x="12193"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7" name="Line 226"/>
              <p:cNvSpPr>
                <a:spLocks noChangeShapeType="1"/>
              </p:cNvSpPr>
              <p:nvPr/>
            </p:nvSpPr>
            <p:spPr bwMode="auto">
              <a:xfrm>
                <a:off x="12227" y="1082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8" name="Line 227"/>
              <p:cNvSpPr>
                <a:spLocks noChangeShapeType="1"/>
              </p:cNvSpPr>
              <p:nvPr/>
            </p:nvSpPr>
            <p:spPr bwMode="auto">
              <a:xfrm>
                <a:off x="12264"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9" name="Line 228"/>
              <p:cNvSpPr>
                <a:spLocks noChangeShapeType="1"/>
              </p:cNvSpPr>
              <p:nvPr/>
            </p:nvSpPr>
            <p:spPr bwMode="auto">
              <a:xfrm>
                <a:off x="12301"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0" name="Line 229"/>
              <p:cNvSpPr>
                <a:spLocks noChangeShapeType="1"/>
              </p:cNvSpPr>
              <p:nvPr/>
            </p:nvSpPr>
            <p:spPr bwMode="auto">
              <a:xfrm>
                <a:off x="12334"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1" name="Line 230"/>
              <p:cNvSpPr>
                <a:spLocks noChangeShapeType="1"/>
              </p:cNvSpPr>
              <p:nvPr/>
            </p:nvSpPr>
            <p:spPr bwMode="auto">
              <a:xfrm>
                <a:off x="12371"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2" name="Line 231"/>
              <p:cNvSpPr>
                <a:spLocks noChangeShapeType="1"/>
              </p:cNvSpPr>
              <p:nvPr/>
            </p:nvSpPr>
            <p:spPr bwMode="auto">
              <a:xfrm>
                <a:off x="12405"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3" name="Line 232"/>
              <p:cNvSpPr>
                <a:spLocks noChangeShapeType="1"/>
              </p:cNvSpPr>
              <p:nvPr/>
            </p:nvSpPr>
            <p:spPr bwMode="auto">
              <a:xfrm>
                <a:off x="12442"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4" name="Line 233"/>
              <p:cNvSpPr>
                <a:spLocks noChangeShapeType="1"/>
              </p:cNvSpPr>
              <p:nvPr/>
            </p:nvSpPr>
            <p:spPr bwMode="auto">
              <a:xfrm>
                <a:off x="12475" y="1082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5" name="Line 234"/>
              <p:cNvSpPr>
                <a:spLocks noChangeShapeType="1"/>
              </p:cNvSpPr>
              <p:nvPr/>
            </p:nvSpPr>
            <p:spPr bwMode="auto">
              <a:xfrm>
                <a:off x="12512"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6" name="Line 235"/>
              <p:cNvSpPr>
                <a:spLocks noChangeShapeType="1"/>
              </p:cNvSpPr>
              <p:nvPr/>
            </p:nvSpPr>
            <p:spPr bwMode="auto">
              <a:xfrm>
                <a:off x="12549"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7" name="Line 236"/>
              <p:cNvSpPr>
                <a:spLocks noChangeShapeType="1"/>
              </p:cNvSpPr>
              <p:nvPr/>
            </p:nvSpPr>
            <p:spPr bwMode="auto">
              <a:xfrm>
                <a:off x="12583"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8" name="Line 237"/>
              <p:cNvSpPr>
                <a:spLocks noChangeShapeType="1"/>
              </p:cNvSpPr>
              <p:nvPr/>
            </p:nvSpPr>
            <p:spPr bwMode="auto">
              <a:xfrm>
                <a:off x="12620"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9" name="Line 238"/>
              <p:cNvSpPr>
                <a:spLocks noChangeShapeType="1"/>
              </p:cNvSpPr>
              <p:nvPr/>
            </p:nvSpPr>
            <p:spPr bwMode="auto">
              <a:xfrm>
                <a:off x="12653" y="1082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0" name="Line 239"/>
              <p:cNvSpPr>
                <a:spLocks noChangeShapeType="1"/>
              </p:cNvSpPr>
              <p:nvPr/>
            </p:nvSpPr>
            <p:spPr bwMode="auto">
              <a:xfrm>
                <a:off x="12690"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1" name="Line 240"/>
              <p:cNvSpPr>
                <a:spLocks noChangeShapeType="1"/>
              </p:cNvSpPr>
              <p:nvPr/>
            </p:nvSpPr>
            <p:spPr bwMode="auto">
              <a:xfrm>
                <a:off x="12727"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2" name="Line 241"/>
              <p:cNvSpPr>
                <a:spLocks noChangeShapeType="1"/>
              </p:cNvSpPr>
              <p:nvPr/>
            </p:nvSpPr>
            <p:spPr bwMode="auto">
              <a:xfrm>
                <a:off x="12761"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3" name="Line 242"/>
              <p:cNvSpPr>
                <a:spLocks noChangeShapeType="1"/>
              </p:cNvSpPr>
              <p:nvPr/>
            </p:nvSpPr>
            <p:spPr bwMode="auto">
              <a:xfrm>
                <a:off x="12798"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4" name="Line 243"/>
              <p:cNvSpPr>
                <a:spLocks noChangeShapeType="1"/>
              </p:cNvSpPr>
              <p:nvPr/>
            </p:nvSpPr>
            <p:spPr bwMode="auto">
              <a:xfrm>
                <a:off x="12831" y="1082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5" name="Line 244"/>
              <p:cNvSpPr>
                <a:spLocks noChangeShapeType="1"/>
              </p:cNvSpPr>
              <p:nvPr/>
            </p:nvSpPr>
            <p:spPr bwMode="auto">
              <a:xfrm>
                <a:off x="12868"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6" name="Line 245"/>
              <p:cNvSpPr>
                <a:spLocks noChangeShapeType="1"/>
              </p:cNvSpPr>
              <p:nvPr/>
            </p:nvSpPr>
            <p:spPr bwMode="auto">
              <a:xfrm>
                <a:off x="12906"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7" name="Line 246"/>
              <p:cNvSpPr>
                <a:spLocks noChangeShapeType="1"/>
              </p:cNvSpPr>
              <p:nvPr/>
            </p:nvSpPr>
            <p:spPr bwMode="auto">
              <a:xfrm>
                <a:off x="12939"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8" name="Line 247"/>
              <p:cNvSpPr>
                <a:spLocks noChangeShapeType="1"/>
              </p:cNvSpPr>
              <p:nvPr/>
            </p:nvSpPr>
            <p:spPr bwMode="auto">
              <a:xfrm>
                <a:off x="12976"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9" name="Line 248"/>
              <p:cNvSpPr>
                <a:spLocks noChangeShapeType="1"/>
              </p:cNvSpPr>
              <p:nvPr/>
            </p:nvSpPr>
            <p:spPr bwMode="auto">
              <a:xfrm>
                <a:off x="13009" y="1082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0" name="Line 249"/>
              <p:cNvSpPr>
                <a:spLocks noChangeShapeType="1"/>
              </p:cNvSpPr>
              <p:nvPr/>
            </p:nvSpPr>
            <p:spPr bwMode="auto">
              <a:xfrm>
                <a:off x="13046"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1" name="Line 250"/>
              <p:cNvSpPr>
                <a:spLocks noChangeShapeType="1"/>
              </p:cNvSpPr>
              <p:nvPr/>
            </p:nvSpPr>
            <p:spPr bwMode="auto">
              <a:xfrm>
                <a:off x="13080" y="1082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2" name="Line 251"/>
              <p:cNvSpPr>
                <a:spLocks noChangeShapeType="1"/>
              </p:cNvSpPr>
              <p:nvPr/>
            </p:nvSpPr>
            <p:spPr bwMode="auto">
              <a:xfrm>
                <a:off x="13117"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3" name="Line 252"/>
              <p:cNvSpPr>
                <a:spLocks noChangeShapeType="1"/>
              </p:cNvSpPr>
              <p:nvPr/>
            </p:nvSpPr>
            <p:spPr bwMode="auto">
              <a:xfrm>
                <a:off x="13154"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4" name="Line 253"/>
              <p:cNvSpPr>
                <a:spLocks noChangeShapeType="1"/>
              </p:cNvSpPr>
              <p:nvPr/>
            </p:nvSpPr>
            <p:spPr bwMode="auto">
              <a:xfrm>
                <a:off x="13187"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5" name="Line 254"/>
              <p:cNvSpPr>
                <a:spLocks noChangeShapeType="1"/>
              </p:cNvSpPr>
              <p:nvPr/>
            </p:nvSpPr>
            <p:spPr bwMode="auto">
              <a:xfrm>
                <a:off x="13224"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6" name="Line 255"/>
              <p:cNvSpPr>
                <a:spLocks noChangeShapeType="1"/>
              </p:cNvSpPr>
              <p:nvPr/>
            </p:nvSpPr>
            <p:spPr bwMode="auto">
              <a:xfrm>
                <a:off x="13258" y="1082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7" name="Line 256"/>
              <p:cNvSpPr>
                <a:spLocks noChangeShapeType="1"/>
              </p:cNvSpPr>
              <p:nvPr/>
            </p:nvSpPr>
            <p:spPr bwMode="auto">
              <a:xfrm>
                <a:off x="13295"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8" name="Line 257"/>
              <p:cNvSpPr>
                <a:spLocks noChangeShapeType="1"/>
              </p:cNvSpPr>
              <p:nvPr/>
            </p:nvSpPr>
            <p:spPr bwMode="auto">
              <a:xfrm>
                <a:off x="13332"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9" name="Line 258"/>
              <p:cNvSpPr>
                <a:spLocks noChangeShapeType="1"/>
              </p:cNvSpPr>
              <p:nvPr/>
            </p:nvSpPr>
            <p:spPr bwMode="auto">
              <a:xfrm>
                <a:off x="13365"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0" name="Line 259"/>
              <p:cNvSpPr>
                <a:spLocks noChangeShapeType="1"/>
              </p:cNvSpPr>
              <p:nvPr/>
            </p:nvSpPr>
            <p:spPr bwMode="auto">
              <a:xfrm>
                <a:off x="13403"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1" name="Line 260"/>
              <p:cNvSpPr>
                <a:spLocks noChangeShapeType="1"/>
              </p:cNvSpPr>
              <p:nvPr/>
            </p:nvSpPr>
            <p:spPr bwMode="auto">
              <a:xfrm>
                <a:off x="13436" y="1082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2" name="Line 261"/>
              <p:cNvSpPr>
                <a:spLocks noChangeShapeType="1"/>
              </p:cNvSpPr>
              <p:nvPr/>
            </p:nvSpPr>
            <p:spPr bwMode="auto">
              <a:xfrm>
                <a:off x="13473"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3" name="Line 262"/>
              <p:cNvSpPr>
                <a:spLocks noChangeShapeType="1"/>
              </p:cNvSpPr>
              <p:nvPr/>
            </p:nvSpPr>
            <p:spPr bwMode="auto">
              <a:xfrm>
                <a:off x="13510"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4" name="Line 263"/>
              <p:cNvSpPr>
                <a:spLocks noChangeShapeType="1"/>
              </p:cNvSpPr>
              <p:nvPr/>
            </p:nvSpPr>
            <p:spPr bwMode="auto">
              <a:xfrm>
                <a:off x="13543"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5" name="Line 264"/>
              <p:cNvSpPr>
                <a:spLocks noChangeShapeType="1"/>
              </p:cNvSpPr>
              <p:nvPr/>
            </p:nvSpPr>
            <p:spPr bwMode="auto">
              <a:xfrm>
                <a:off x="13581"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6" name="Line 265"/>
              <p:cNvSpPr>
                <a:spLocks noChangeShapeType="1"/>
              </p:cNvSpPr>
              <p:nvPr/>
            </p:nvSpPr>
            <p:spPr bwMode="auto">
              <a:xfrm>
                <a:off x="13614"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7" name="Line 266"/>
              <p:cNvSpPr>
                <a:spLocks noChangeShapeType="1"/>
              </p:cNvSpPr>
              <p:nvPr/>
            </p:nvSpPr>
            <p:spPr bwMode="auto">
              <a:xfrm>
                <a:off x="13651"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8" name="Line 267"/>
              <p:cNvSpPr>
                <a:spLocks noChangeShapeType="1"/>
              </p:cNvSpPr>
              <p:nvPr/>
            </p:nvSpPr>
            <p:spPr bwMode="auto">
              <a:xfrm>
                <a:off x="13684" y="1082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9" name="Line 268"/>
              <p:cNvSpPr>
                <a:spLocks noChangeShapeType="1"/>
              </p:cNvSpPr>
              <p:nvPr/>
            </p:nvSpPr>
            <p:spPr bwMode="auto">
              <a:xfrm>
                <a:off x="13722"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0" name="Line 269"/>
              <p:cNvSpPr>
                <a:spLocks noChangeShapeType="1"/>
              </p:cNvSpPr>
              <p:nvPr/>
            </p:nvSpPr>
            <p:spPr bwMode="auto">
              <a:xfrm>
                <a:off x="13759"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1" name="Line 270"/>
              <p:cNvSpPr>
                <a:spLocks noChangeShapeType="1"/>
              </p:cNvSpPr>
              <p:nvPr/>
            </p:nvSpPr>
            <p:spPr bwMode="auto">
              <a:xfrm>
                <a:off x="13792"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2" name="Line 271"/>
              <p:cNvSpPr>
                <a:spLocks noChangeShapeType="1"/>
              </p:cNvSpPr>
              <p:nvPr/>
            </p:nvSpPr>
            <p:spPr bwMode="auto">
              <a:xfrm>
                <a:off x="13829"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3" name="Line 272"/>
              <p:cNvSpPr>
                <a:spLocks noChangeShapeType="1"/>
              </p:cNvSpPr>
              <p:nvPr/>
            </p:nvSpPr>
            <p:spPr bwMode="auto">
              <a:xfrm>
                <a:off x="13862" y="1082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4" name="Line 273"/>
              <p:cNvSpPr>
                <a:spLocks noChangeShapeType="1"/>
              </p:cNvSpPr>
              <p:nvPr/>
            </p:nvSpPr>
            <p:spPr bwMode="auto">
              <a:xfrm>
                <a:off x="13900"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5" name="Line 274"/>
              <p:cNvSpPr>
                <a:spLocks noChangeShapeType="1"/>
              </p:cNvSpPr>
              <p:nvPr/>
            </p:nvSpPr>
            <p:spPr bwMode="auto">
              <a:xfrm>
                <a:off x="13937"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6" name="Line 275"/>
              <p:cNvSpPr>
                <a:spLocks noChangeShapeType="1"/>
              </p:cNvSpPr>
              <p:nvPr/>
            </p:nvSpPr>
            <p:spPr bwMode="auto">
              <a:xfrm>
                <a:off x="13970"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7" name="Line 276"/>
              <p:cNvSpPr>
                <a:spLocks noChangeShapeType="1"/>
              </p:cNvSpPr>
              <p:nvPr/>
            </p:nvSpPr>
            <p:spPr bwMode="auto">
              <a:xfrm>
                <a:off x="14007"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8" name="Line 277"/>
              <p:cNvSpPr>
                <a:spLocks noChangeShapeType="1"/>
              </p:cNvSpPr>
              <p:nvPr/>
            </p:nvSpPr>
            <p:spPr bwMode="auto">
              <a:xfrm>
                <a:off x="14040" y="10825"/>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9" name="Line 278"/>
              <p:cNvSpPr>
                <a:spLocks noChangeShapeType="1"/>
              </p:cNvSpPr>
              <p:nvPr/>
            </p:nvSpPr>
            <p:spPr bwMode="auto">
              <a:xfrm>
                <a:off x="14078"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0" name="Line 279"/>
              <p:cNvSpPr>
                <a:spLocks noChangeShapeType="1"/>
              </p:cNvSpPr>
              <p:nvPr/>
            </p:nvSpPr>
            <p:spPr bwMode="auto">
              <a:xfrm>
                <a:off x="14115"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1" name="Line 280"/>
              <p:cNvSpPr>
                <a:spLocks noChangeShapeType="1"/>
              </p:cNvSpPr>
              <p:nvPr/>
            </p:nvSpPr>
            <p:spPr bwMode="auto">
              <a:xfrm>
                <a:off x="14148"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2" name="Line 281"/>
              <p:cNvSpPr>
                <a:spLocks noChangeShapeType="1"/>
              </p:cNvSpPr>
              <p:nvPr/>
            </p:nvSpPr>
            <p:spPr bwMode="auto">
              <a:xfrm>
                <a:off x="14185" y="10825"/>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3" name="Line 282"/>
              <p:cNvSpPr>
                <a:spLocks noChangeShapeType="1"/>
              </p:cNvSpPr>
              <p:nvPr/>
            </p:nvSpPr>
            <p:spPr bwMode="auto">
              <a:xfrm>
                <a:off x="14219" y="10825"/>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4" name="Line 283"/>
              <p:cNvSpPr>
                <a:spLocks noChangeShapeType="1"/>
              </p:cNvSpPr>
              <p:nvPr/>
            </p:nvSpPr>
            <p:spPr bwMode="auto">
              <a:xfrm>
                <a:off x="14256"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5" name="Line 284"/>
              <p:cNvSpPr>
                <a:spLocks noChangeShapeType="1"/>
              </p:cNvSpPr>
              <p:nvPr/>
            </p:nvSpPr>
            <p:spPr bwMode="auto">
              <a:xfrm>
                <a:off x="14293" y="10825"/>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6" name="Line 285"/>
              <p:cNvSpPr>
                <a:spLocks noChangeShapeType="1"/>
              </p:cNvSpPr>
              <p:nvPr/>
            </p:nvSpPr>
            <p:spPr bwMode="auto">
              <a:xfrm>
                <a:off x="14326" y="10825"/>
                <a:ext cx="0"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7" name="Line 286"/>
              <p:cNvSpPr>
                <a:spLocks noChangeShapeType="1"/>
              </p:cNvSpPr>
              <p:nvPr/>
            </p:nvSpPr>
            <p:spPr bwMode="auto">
              <a:xfrm>
                <a:off x="9419"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8" name="Line 287"/>
              <p:cNvSpPr>
                <a:spLocks noChangeShapeType="1"/>
              </p:cNvSpPr>
              <p:nvPr/>
            </p:nvSpPr>
            <p:spPr bwMode="auto">
              <a:xfrm>
                <a:off x="9452" y="1015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9" name="Line 288"/>
              <p:cNvSpPr>
                <a:spLocks noChangeShapeType="1"/>
              </p:cNvSpPr>
              <p:nvPr/>
            </p:nvSpPr>
            <p:spPr bwMode="auto">
              <a:xfrm>
                <a:off x="9489"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0" name="Line 289"/>
              <p:cNvSpPr>
                <a:spLocks noChangeShapeType="1"/>
              </p:cNvSpPr>
              <p:nvPr/>
            </p:nvSpPr>
            <p:spPr bwMode="auto">
              <a:xfrm>
                <a:off x="9523" y="1015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1" name="Line 290"/>
              <p:cNvSpPr>
                <a:spLocks noChangeShapeType="1"/>
              </p:cNvSpPr>
              <p:nvPr/>
            </p:nvSpPr>
            <p:spPr bwMode="auto">
              <a:xfrm>
                <a:off x="9560"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2" name="Line 291"/>
              <p:cNvSpPr>
                <a:spLocks noChangeShapeType="1"/>
              </p:cNvSpPr>
              <p:nvPr/>
            </p:nvSpPr>
            <p:spPr bwMode="auto">
              <a:xfrm>
                <a:off x="9597"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3" name="Line 292"/>
              <p:cNvSpPr>
                <a:spLocks noChangeShapeType="1"/>
              </p:cNvSpPr>
              <p:nvPr/>
            </p:nvSpPr>
            <p:spPr bwMode="auto">
              <a:xfrm>
                <a:off x="9630"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4" name="Line 293"/>
              <p:cNvSpPr>
                <a:spLocks noChangeShapeType="1"/>
              </p:cNvSpPr>
              <p:nvPr/>
            </p:nvSpPr>
            <p:spPr bwMode="auto">
              <a:xfrm>
                <a:off x="9668"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5" name="Line 294"/>
              <p:cNvSpPr>
                <a:spLocks noChangeShapeType="1"/>
              </p:cNvSpPr>
              <p:nvPr/>
            </p:nvSpPr>
            <p:spPr bwMode="auto">
              <a:xfrm>
                <a:off x="9701" y="1015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6" name="Line 295"/>
              <p:cNvSpPr>
                <a:spLocks noChangeShapeType="1"/>
              </p:cNvSpPr>
              <p:nvPr/>
            </p:nvSpPr>
            <p:spPr bwMode="auto">
              <a:xfrm>
                <a:off x="9738"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7" name="Line 296"/>
              <p:cNvSpPr>
                <a:spLocks noChangeShapeType="1"/>
              </p:cNvSpPr>
              <p:nvPr/>
            </p:nvSpPr>
            <p:spPr bwMode="auto">
              <a:xfrm>
                <a:off x="9775"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8" name="Line 297"/>
              <p:cNvSpPr>
                <a:spLocks noChangeShapeType="1"/>
              </p:cNvSpPr>
              <p:nvPr/>
            </p:nvSpPr>
            <p:spPr bwMode="auto">
              <a:xfrm>
                <a:off x="9808"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9" name="Line 298"/>
              <p:cNvSpPr>
                <a:spLocks noChangeShapeType="1"/>
              </p:cNvSpPr>
              <p:nvPr/>
            </p:nvSpPr>
            <p:spPr bwMode="auto">
              <a:xfrm>
                <a:off x="9846"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0" name="Line 299"/>
              <p:cNvSpPr>
                <a:spLocks noChangeShapeType="1"/>
              </p:cNvSpPr>
              <p:nvPr/>
            </p:nvSpPr>
            <p:spPr bwMode="auto">
              <a:xfrm>
                <a:off x="9879" y="1015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1" name="Line 300"/>
              <p:cNvSpPr>
                <a:spLocks noChangeShapeType="1"/>
              </p:cNvSpPr>
              <p:nvPr/>
            </p:nvSpPr>
            <p:spPr bwMode="auto">
              <a:xfrm>
                <a:off x="9916"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2" name="Line 301"/>
              <p:cNvSpPr>
                <a:spLocks noChangeShapeType="1"/>
              </p:cNvSpPr>
              <p:nvPr/>
            </p:nvSpPr>
            <p:spPr bwMode="auto">
              <a:xfrm>
                <a:off x="9953"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3" name="Line 302"/>
              <p:cNvSpPr>
                <a:spLocks noChangeShapeType="1"/>
              </p:cNvSpPr>
              <p:nvPr/>
            </p:nvSpPr>
            <p:spPr bwMode="auto">
              <a:xfrm>
                <a:off x="9986"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4" name="Line 303"/>
              <p:cNvSpPr>
                <a:spLocks noChangeShapeType="1"/>
              </p:cNvSpPr>
              <p:nvPr/>
            </p:nvSpPr>
            <p:spPr bwMode="auto">
              <a:xfrm>
                <a:off x="10024"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5" name="Line 304"/>
              <p:cNvSpPr>
                <a:spLocks noChangeShapeType="1"/>
              </p:cNvSpPr>
              <p:nvPr/>
            </p:nvSpPr>
            <p:spPr bwMode="auto">
              <a:xfrm>
                <a:off x="10057" y="1015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6" name="Line 305"/>
              <p:cNvSpPr>
                <a:spLocks noChangeShapeType="1"/>
              </p:cNvSpPr>
              <p:nvPr/>
            </p:nvSpPr>
            <p:spPr bwMode="auto">
              <a:xfrm>
                <a:off x="10094"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7" name="Line 306"/>
              <p:cNvSpPr>
                <a:spLocks noChangeShapeType="1"/>
              </p:cNvSpPr>
              <p:nvPr/>
            </p:nvSpPr>
            <p:spPr bwMode="auto">
              <a:xfrm>
                <a:off x="10131"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8" name="Line 307"/>
              <p:cNvSpPr>
                <a:spLocks noChangeShapeType="1"/>
              </p:cNvSpPr>
              <p:nvPr/>
            </p:nvSpPr>
            <p:spPr bwMode="auto">
              <a:xfrm>
                <a:off x="10165"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9" name="Line 308"/>
              <p:cNvSpPr>
                <a:spLocks noChangeShapeType="1"/>
              </p:cNvSpPr>
              <p:nvPr/>
            </p:nvSpPr>
            <p:spPr bwMode="auto">
              <a:xfrm>
                <a:off x="10202"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0" name="Line 309"/>
              <p:cNvSpPr>
                <a:spLocks noChangeShapeType="1"/>
              </p:cNvSpPr>
              <p:nvPr/>
            </p:nvSpPr>
            <p:spPr bwMode="auto">
              <a:xfrm>
                <a:off x="10235"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1" name="Line 310"/>
              <p:cNvSpPr>
                <a:spLocks noChangeShapeType="1"/>
              </p:cNvSpPr>
              <p:nvPr/>
            </p:nvSpPr>
            <p:spPr bwMode="auto">
              <a:xfrm>
                <a:off x="10272"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2" name="Line 311"/>
              <p:cNvSpPr>
                <a:spLocks noChangeShapeType="1"/>
              </p:cNvSpPr>
              <p:nvPr/>
            </p:nvSpPr>
            <p:spPr bwMode="auto">
              <a:xfrm>
                <a:off x="10305" y="1015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3" name="Line 312"/>
              <p:cNvSpPr>
                <a:spLocks noChangeShapeType="1"/>
              </p:cNvSpPr>
              <p:nvPr/>
            </p:nvSpPr>
            <p:spPr bwMode="auto">
              <a:xfrm>
                <a:off x="10343"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4" name="Line 313"/>
              <p:cNvSpPr>
                <a:spLocks noChangeShapeType="1"/>
              </p:cNvSpPr>
              <p:nvPr/>
            </p:nvSpPr>
            <p:spPr bwMode="auto">
              <a:xfrm>
                <a:off x="10380"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5" name="Line 314"/>
              <p:cNvSpPr>
                <a:spLocks noChangeShapeType="1"/>
              </p:cNvSpPr>
              <p:nvPr/>
            </p:nvSpPr>
            <p:spPr bwMode="auto">
              <a:xfrm>
                <a:off x="10413"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6" name="Line 315"/>
              <p:cNvSpPr>
                <a:spLocks noChangeShapeType="1"/>
              </p:cNvSpPr>
              <p:nvPr/>
            </p:nvSpPr>
            <p:spPr bwMode="auto">
              <a:xfrm>
                <a:off x="10450"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7" name="Line 316"/>
              <p:cNvSpPr>
                <a:spLocks noChangeShapeType="1"/>
              </p:cNvSpPr>
              <p:nvPr/>
            </p:nvSpPr>
            <p:spPr bwMode="auto">
              <a:xfrm>
                <a:off x="10484" y="1015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8" name="Line 317"/>
              <p:cNvSpPr>
                <a:spLocks noChangeShapeType="1"/>
              </p:cNvSpPr>
              <p:nvPr/>
            </p:nvSpPr>
            <p:spPr bwMode="auto">
              <a:xfrm>
                <a:off x="10521"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9" name="Line 318"/>
              <p:cNvSpPr>
                <a:spLocks noChangeShapeType="1"/>
              </p:cNvSpPr>
              <p:nvPr/>
            </p:nvSpPr>
            <p:spPr bwMode="auto">
              <a:xfrm>
                <a:off x="10558"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0" name="Line 319"/>
              <p:cNvSpPr>
                <a:spLocks noChangeShapeType="1"/>
              </p:cNvSpPr>
              <p:nvPr/>
            </p:nvSpPr>
            <p:spPr bwMode="auto">
              <a:xfrm>
                <a:off x="10591"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1" name="Line 320"/>
              <p:cNvSpPr>
                <a:spLocks noChangeShapeType="1"/>
              </p:cNvSpPr>
              <p:nvPr/>
            </p:nvSpPr>
            <p:spPr bwMode="auto">
              <a:xfrm>
                <a:off x="10628"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2" name="Line 321"/>
              <p:cNvSpPr>
                <a:spLocks noChangeShapeType="1"/>
              </p:cNvSpPr>
              <p:nvPr/>
            </p:nvSpPr>
            <p:spPr bwMode="auto">
              <a:xfrm>
                <a:off x="10662" y="1015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3" name="Line 322"/>
              <p:cNvSpPr>
                <a:spLocks noChangeShapeType="1"/>
              </p:cNvSpPr>
              <p:nvPr/>
            </p:nvSpPr>
            <p:spPr bwMode="auto">
              <a:xfrm>
                <a:off x="10699"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4" name="Line 323"/>
              <p:cNvSpPr>
                <a:spLocks noChangeShapeType="1"/>
              </p:cNvSpPr>
              <p:nvPr/>
            </p:nvSpPr>
            <p:spPr bwMode="auto">
              <a:xfrm>
                <a:off x="10736"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5" name="Line 324"/>
              <p:cNvSpPr>
                <a:spLocks noChangeShapeType="1"/>
              </p:cNvSpPr>
              <p:nvPr/>
            </p:nvSpPr>
            <p:spPr bwMode="auto">
              <a:xfrm>
                <a:off x="10769"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6" name="Line 325"/>
              <p:cNvSpPr>
                <a:spLocks noChangeShapeType="1"/>
              </p:cNvSpPr>
              <p:nvPr/>
            </p:nvSpPr>
            <p:spPr bwMode="auto">
              <a:xfrm>
                <a:off x="10806"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7" name="Line 326"/>
              <p:cNvSpPr>
                <a:spLocks noChangeShapeType="1"/>
              </p:cNvSpPr>
              <p:nvPr/>
            </p:nvSpPr>
            <p:spPr bwMode="auto">
              <a:xfrm>
                <a:off x="10840" y="1015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8" name="Line 327"/>
              <p:cNvSpPr>
                <a:spLocks noChangeShapeType="1"/>
              </p:cNvSpPr>
              <p:nvPr/>
            </p:nvSpPr>
            <p:spPr bwMode="auto">
              <a:xfrm>
                <a:off x="10877"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9" name="Line 328"/>
              <p:cNvSpPr>
                <a:spLocks noChangeShapeType="1"/>
              </p:cNvSpPr>
              <p:nvPr/>
            </p:nvSpPr>
            <p:spPr bwMode="auto">
              <a:xfrm>
                <a:off x="10914"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0" name="Line 329"/>
              <p:cNvSpPr>
                <a:spLocks noChangeShapeType="1"/>
              </p:cNvSpPr>
              <p:nvPr/>
            </p:nvSpPr>
            <p:spPr bwMode="auto">
              <a:xfrm>
                <a:off x="10947"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1" name="Line 330"/>
              <p:cNvSpPr>
                <a:spLocks noChangeShapeType="1"/>
              </p:cNvSpPr>
              <p:nvPr/>
            </p:nvSpPr>
            <p:spPr bwMode="auto">
              <a:xfrm>
                <a:off x="10984"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2" name="Line 331"/>
              <p:cNvSpPr>
                <a:spLocks noChangeShapeType="1"/>
              </p:cNvSpPr>
              <p:nvPr/>
            </p:nvSpPr>
            <p:spPr bwMode="auto">
              <a:xfrm>
                <a:off x="11018"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3" name="Line 332"/>
              <p:cNvSpPr>
                <a:spLocks noChangeShapeType="1"/>
              </p:cNvSpPr>
              <p:nvPr/>
            </p:nvSpPr>
            <p:spPr bwMode="auto">
              <a:xfrm>
                <a:off x="11055"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4" name="Line 333"/>
              <p:cNvSpPr>
                <a:spLocks noChangeShapeType="1"/>
              </p:cNvSpPr>
              <p:nvPr/>
            </p:nvSpPr>
            <p:spPr bwMode="auto">
              <a:xfrm>
                <a:off x="11088" y="1015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5" name="Line 334"/>
              <p:cNvSpPr>
                <a:spLocks noChangeShapeType="1"/>
              </p:cNvSpPr>
              <p:nvPr/>
            </p:nvSpPr>
            <p:spPr bwMode="auto">
              <a:xfrm>
                <a:off x="11125"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6" name="Line 335"/>
              <p:cNvSpPr>
                <a:spLocks noChangeShapeType="1"/>
              </p:cNvSpPr>
              <p:nvPr/>
            </p:nvSpPr>
            <p:spPr bwMode="auto">
              <a:xfrm>
                <a:off x="11162"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7" name="Line 336"/>
              <p:cNvSpPr>
                <a:spLocks noChangeShapeType="1"/>
              </p:cNvSpPr>
              <p:nvPr/>
            </p:nvSpPr>
            <p:spPr bwMode="auto">
              <a:xfrm>
                <a:off x="11196"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8" name="Line 337"/>
              <p:cNvSpPr>
                <a:spLocks noChangeShapeType="1"/>
              </p:cNvSpPr>
              <p:nvPr/>
            </p:nvSpPr>
            <p:spPr bwMode="auto">
              <a:xfrm>
                <a:off x="11233"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9" name="Line 338"/>
              <p:cNvSpPr>
                <a:spLocks noChangeShapeType="1"/>
              </p:cNvSpPr>
              <p:nvPr/>
            </p:nvSpPr>
            <p:spPr bwMode="auto">
              <a:xfrm>
                <a:off x="11266" y="1015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0" name="Line 339"/>
              <p:cNvSpPr>
                <a:spLocks noChangeShapeType="1"/>
              </p:cNvSpPr>
              <p:nvPr/>
            </p:nvSpPr>
            <p:spPr bwMode="auto">
              <a:xfrm>
                <a:off x="11303"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1" name="Line 340"/>
              <p:cNvSpPr>
                <a:spLocks noChangeShapeType="1"/>
              </p:cNvSpPr>
              <p:nvPr/>
            </p:nvSpPr>
            <p:spPr bwMode="auto">
              <a:xfrm>
                <a:off x="11340"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2" name="Line 341"/>
              <p:cNvSpPr>
                <a:spLocks noChangeShapeType="1"/>
              </p:cNvSpPr>
              <p:nvPr/>
            </p:nvSpPr>
            <p:spPr bwMode="auto">
              <a:xfrm>
                <a:off x="11374"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3" name="Line 342"/>
              <p:cNvSpPr>
                <a:spLocks noChangeShapeType="1"/>
              </p:cNvSpPr>
              <p:nvPr/>
            </p:nvSpPr>
            <p:spPr bwMode="auto">
              <a:xfrm>
                <a:off x="11411"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4" name="Line 343"/>
              <p:cNvSpPr>
                <a:spLocks noChangeShapeType="1"/>
              </p:cNvSpPr>
              <p:nvPr/>
            </p:nvSpPr>
            <p:spPr bwMode="auto">
              <a:xfrm>
                <a:off x="11444" y="1015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5" name="Line 344"/>
              <p:cNvSpPr>
                <a:spLocks noChangeShapeType="1"/>
              </p:cNvSpPr>
              <p:nvPr/>
            </p:nvSpPr>
            <p:spPr bwMode="auto">
              <a:xfrm>
                <a:off x="11481"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6" name="Line 345"/>
              <p:cNvSpPr>
                <a:spLocks noChangeShapeType="1"/>
              </p:cNvSpPr>
              <p:nvPr/>
            </p:nvSpPr>
            <p:spPr bwMode="auto">
              <a:xfrm>
                <a:off x="11518"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7" name="Line 346"/>
              <p:cNvSpPr>
                <a:spLocks noChangeShapeType="1"/>
              </p:cNvSpPr>
              <p:nvPr/>
            </p:nvSpPr>
            <p:spPr bwMode="auto">
              <a:xfrm>
                <a:off x="11552"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8" name="Line 347"/>
              <p:cNvSpPr>
                <a:spLocks noChangeShapeType="1"/>
              </p:cNvSpPr>
              <p:nvPr/>
            </p:nvSpPr>
            <p:spPr bwMode="auto">
              <a:xfrm>
                <a:off x="11589"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9" name="Line 348"/>
              <p:cNvSpPr>
                <a:spLocks noChangeShapeType="1"/>
              </p:cNvSpPr>
              <p:nvPr/>
            </p:nvSpPr>
            <p:spPr bwMode="auto">
              <a:xfrm>
                <a:off x="11622"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0" name="Line 349"/>
              <p:cNvSpPr>
                <a:spLocks noChangeShapeType="1"/>
              </p:cNvSpPr>
              <p:nvPr/>
            </p:nvSpPr>
            <p:spPr bwMode="auto">
              <a:xfrm>
                <a:off x="11659"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1" name="Line 350"/>
              <p:cNvSpPr>
                <a:spLocks noChangeShapeType="1"/>
              </p:cNvSpPr>
              <p:nvPr/>
            </p:nvSpPr>
            <p:spPr bwMode="auto">
              <a:xfrm>
                <a:off x="11693" y="1015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2" name="Line 351"/>
              <p:cNvSpPr>
                <a:spLocks noChangeShapeType="1"/>
              </p:cNvSpPr>
              <p:nvPr/>
            </p:nvSpPr>
            <p:spPr bwMode="auto">
              <a:xfrm>
                <a:off x="11730"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3" name="Line 352"/>
              <p:cNvSpPr>
                <a:spLocks noChangeShapeType="1"/>
              </p:cNvSpPr>
              <p:nvPr/>
            </p:nvSpPr>
            <p:spPr bwMode="auto">
              <a:xfrm>
                <a:off x="11767"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4" name="Line 353"/>
              <p:cNvSpPr>
                <a:spLocks noChangeShapeType="1"/>
              </p:cNvSpPr>
              <p:nvPr/>
            </p:nvSpPr>
            <p:spPr bwMode="auto">
              <a:xfrm>
                <a:off x="11800"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5" name="Line 354"/>
              <p:cNvSpPr>
                <a:spLocks noChangeShapeType="1"/>
              </p:cNvSpPr>
              <p:nvPr/>
            </p:nvSpPr>
            <p:spPr bwMode="auto">
              <a:xfrm>
                <a:off x="11837"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6" name="Line 355"/>
              <p:cNvSpPr>
                <a:spLocks noChangeShapeType="1"/>
              </p:cNvSpPr>
              <p:nvPr/>
            </p:nvSpPr>
            <p:spPr bwMode="auto">
              <a:xfrm>
                <a:off x="11871" y="1015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7" name="Line 356"/>
              <p:cNvSpPr>
                <a:spLocks noChangeShapeType="1"/>
              </p:cNvSpPr>
              <p:nvPr/>
            </p:nvSpPr>
            <p:spPr bwMode="auto">
              <a:xfrm>
                <a:off x="11908"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8" name="Line 357"/>
              <p:cNvSpPr>
                <a:spLocks noChangeShapeType="1"/>
              </p:cNvSpPr>
              <p:nvPr/>
            </p:nvSpPr>
            <p:spPr bwMode="auto">
              <a:xfrm>
                <a:off x="11945"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9" name="Line 358"/>
              <p:cNvSpPr>
                <a:spLocks noChangeShapeType="1"/>
              </p:cNvSpPr>
              <p:nvPr/>
            </p:nvSpPr>
            <p:spPr bwMode="auto">
              <a:xfrm>
                <a:off x="11978"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0" name="Line 359"/>
              <p:cNvSpPr>
                <a:spLocks noChangeShapeType="1"/>
              </p:cNvSpPr>
              <p:nvPr/>
            </p:nvSpPr>
            <p:spPr bwMode="auto">
              <a:xfrm>
                <a:off x="12015"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1" name="Line 360"/>
              <p:cNvSpPr>
                <a:spLocks noChangeShapeType="1"/>
              </p:cNvSpPr>
              <p:nvPr/>
            </p:nvSpPr>
            <p:spPr bwMode="auto">
              <a:xfrm>
                <a:off x="12049" y="1015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2" name="Line 361"/>
              <p:cNvSpPr>
                <a:spLocks noChangeShapeType="1"/>
              </p:cNvSpPr>
              <p:nvPr/>
            </p:nvSpPr>
            <p:spPr bwMode="auto">
              <a:xfrm>
                <a:off x="12086"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3" name="Line 362"/>
              <p:cNvSpPr>
                <a:spLocks noChangeShapeType="1"/>
              </p:cNvSpPr>
              <p:nvPr/>
            </p:nvSpPr>
            <p:spPr bwMode="auto">
              <a:xfrm>
                <a:off x="12123"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4" name="Line 363"/>
              <p:cNvSpPr>
                <a:spLocks noChangeShapeType="1"/>
              </p:cNvSpPr>
              <p:nvPr/>
            </p:nvSpPr>
            <p:spPr bwMode="auto">
              <a:xfrm>
                <a:off x="12156"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5" name="Line 364"/>
              <p:cNvSpPr>
                <a:spLocks noChangeShapeType="1"/>
              </p:cNvSpPr>
              <p:nvPr/>
            </p:nvSpPr>
            <p:spPr bwMode="auto">
              <a:xfrm>
                <a:off x="12193"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6" name="Line 365"/>
              <p:cNvSpPr>
                <a:spLocks noChangeShapeType="1"/>
              </p:cNvSpPr>
              <p:nvPr/>
            </p:nvSpPr>
            <p:spPr bwMode="auto">
              <a:xfrm>
                <a:off x="12227" y="1015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7" name="Line 366"/>
              <p:cNvSpPr>
                <a:spLocks noChangeShapeType="1"/>
              </p:cNvSpPr>
              <p:nvPr/>
            </p:nvSpPr>
            <p:spPr bwMode="auto">
              <a:xfrm>
                <a:off x="12264"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8" name="Line 367"/>
              <p:cNvSpPr>
                <a:spLocks noChangeShapeType="1"/>
              </p:cNvSpPr>
              <p:nvPr/>
            </p:nvSpPr>
            <p:spPr bwMode="auto">
              <a:xfrm>
                <a:off x="12301"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9" name="Line 368"/>
              <p:cNvSpPr>
                <a:spLocks noChangeShapeType="1"/>
              </p:cNvSpPr>
              <p:nvPr/>
            </p:nvSpPr>
            <p:spPr bwMode="auto">
              <a:xfrm>
                <a:off x="12334"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0" name="Line 369"/>
              <p:cNvSpPr>
                <a:spLocks noChangeShapeType="1"/>
              </p:cNvSpPr>
              <p:nvPr/>
            </p:nvSpPr>
            <p:spPr bwMode="auto">
              <a:xfrm>
                <a:off x="12371"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1" name="Line 370"/>
              <p:cNvSpPr>
                <a:spLocks noChangeShapeType="1"/>
              </p:cNvSpPr>
              <p:nvPr/>
            </p:nvSpPr>
            <p:spPr bwMode="auto">
              <a:xfrm>
                <a:off x="12405"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2" name="Line 371"/>
              <p:cNvSpPr>
                <a:spLocks noChangeShapeType="1"/>
              </p:cNvSpPr>
              <p:nvPr/>
            </p:nvSpPr>
            <p:spPr bwMode="auto">
              <a:xfrm>
                <a:off x="12442"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3" name="Line 372"/>
              <p:cNvSpPr>
                <a:spLocks noChangeShapeType="1"/>
              </p:cNvSpPr>
              <p:nvPr/>
            </p:nvSpPr>
            <p:spPr bwMode="auto">
              <a:xfrm>
                <a:off x="12475" y="1015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4" name="Line 373"/>
              <p:cNvSpPr>
                <a:spLocks noChangeShapeType="1"/>
              </p:cNvSpPr>
              <p:nvPr/>
            </p:nvSpPr>
            <p:spPr bwMode="auto">
              <a:xfrm>
                <a:off x="12512"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5" name="Line 374"/>
              <p:cNvSpPr>
                <a:spLocks noChangeShapeType="1"/>
              </p:cNvSpPr>
              <p:nvPr/>
            </p:nvSpPr>
            <p:spPr bwMode="auto">
              <a:xfrm>
                <a:off x="12549"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6" name="Line 375"/>
              <p:cNvSpPr>
                <a:spLocks noChangeShapeType="1"/>
              </p:cNvSpPr>
              <p:nvPr/>
            </p:nvSpPr>
            <p:spPr bwMode="auto">
              <a:xfrm>
                <a:off x="12583"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7" name="Line 376"/>
              <p:cNvSpPr>
                <a:spLocks noChangeShapeType="1"/>
              </p:cNvSpPr>
              <p:nvPr/>
            </p:nvSpPr>
            <p:spPr bwMode="auto">
              <a:xfrm>
                <a:off x="12620"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8" name="Line 377"/>
              <p:cNvSpPr>
                <a:spLocks noChangeShapeType="1"/>
              </p:cNvSpPr>
              <p:nvPr/>
            </p:nvSpPr>
            <p:spPr bwMode="auto">
              <a:xfrm>
                <a:off x="12653" y="1015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9" name="Line 378"/>
              <p:cNvSpPr>
                <a:spLocks noChangeShapeType="1"/>
              </p:cNvSpPr>
              <p:nvPr/>
            </p:nvSpPr>
            <p:spPr bwMode="auto">
              <a:xfrm>
                <a:off x="12690"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0" name="Line 379"/>
              <p:cNvSpPr>
                <a:spLocks noChangeShapeType="1"/>
              </p:cNvSpPr>
              <p:nvPr/>
            </p:nvSpPr>
            <p:spPr bwMode="auto">
              <a:xfrm>
                <a:off x="12727"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1" name="Line 380"/>
              <p:cNvSpPr>
                <a:spLocks noChangeShapeType="1"/>
              </p:cNvSpPr>
              <p:nvPr/>
            </p:nvSpPr>
            <p:spPr bwMode="auto">
              <a:xfrm>
                <a:off x="12761"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2" name="Line 381"/>
              <p:cNvSpPr>
                <a:spLocks noChangeShapeType="1"/>
              </p:cNvSpPr>
              <p:nvPr/>
            </p:nvSpPr>
            <p:spPr bwMode="auto">
              <a:xfrm>
                <a:off x="12798"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3" name="Line 382"/>
              <p:cNvSpPr>
                <a:spLocks noChangeShapeType="1"/>
              </p:cNvSpPr>
              <p:nvPr/>
            </p:nvSpPr>
            <p:spPr bwMode="auto">
              <a:xfrm>
                <a:off x="12831" y="1015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4" name="Line 383"/>
              <p:cNvSpPr>
                <a:spLocks noChangeShapeType="1"/>
              </p:cNvSpPr>
              <p:nvPr/>
            </p:nvSpPr>
            <p:spPr bwMode="auto">
              <a:xfrm>
                <a:off x="12868"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5" name="Line 384"/>
              <p:cNvSpPr>
                <a:spLocks noChangeShapeType="1"/>
              </p:cNvSpPr>
              <p:nvPr/>
            </p:nvSpPr>
            <p:spPr bwMode="auto">
              <a:xfrm>
                <a:off x="12906"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6" name="Line 385"/>
              <p:cNvSpPr>
                <a:spLocks noChangeShapeType="1"/>
              </p:cNvSpPr>
              <p:nvPr/>
            </p:nvSpPr>
            <p:spPr bwMode="auto">
              <a:xfrm>
                <a:off x="12939"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7" name="Line 386"/>
              <p:cNvSpPr>
                <a:spLocks noChangeShapeType="1"/>
              </p:cNvSpPr>
              <p:nvPr/>
            </p:nvSpPr>
            <p:spPr bwMode="auto">
              <a:xfrm>
                <a:off x="12976"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8" name="Line 387"/>
              <p:cNvSpPr>
                <a:spLocks noChangeShapeType="1"/>
              </p:cNvSpPr>
              <p:nvPr/>
            </p:nvSpPr>
            <p:spPr bwMode="auto">
              <a:xfrm>
                <a:off x="13009" y="1015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9" name="Line 388"/>
              <p:cNvSpPr>
                <a:spLocks noChangeShapeType="1"/>
              </p:cNvSpPr>
              <p:nvPr/>
            </p:nvSpPr>
            <p:spPr bwMode="auto">
              <a:xfrm>
                <a:off x="13046"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0" name="Line 389"/>
              <p:cNvSpPr>
                <a:spLocks noChangeShapeType="1"/>
              </p:cNvSpPr>
              <p:nvPr/>
            </p:nvSpPr>
            <p:spPr bwMode="auto">
              <a:xfrm>
                <a:off x="13080" y="1015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1" name="Line 390"/>
              <p:cNvSpPr>
                <a:spLocks noChangeShapeType="1"/>
              </p:cNvSpPr>
              <p:nvPr/>
            </p:nvSpPr>
            <p:spPr bwMode="auto">
              <a:xfrm>
                <a:off x="13117"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2" name="Line 391"/>
              <p:cNvSpPr>
                <a:spLocks noChangeShapeType="1"/>
              </p:cNvSpPr>
              <p:nvPr/>
            </p:nvSpPr>
            <p:spPr bwMode="auto">
              <a:xfrm>
                <a:off x="13154"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3" name="Line 392"/>
              <p:cNvSpPr>
                <a:spLocks noChangeShapeType="1"/>
              </p:cNvSpPr>
              <p:nvPr/>
            </p:nvSpPr>
            <p:spPr bwMode="auto">
              <a:xfrm>
                <a:off x="13187"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4" name="Line 393"/>
              <p:cNvSpPr>
                <a:spLocks noChangeShapeType="1"/>
              </p:cNvSpPr>
              <p:nvPr/>
            </p:nvSpPr>
            <p:spPr bwMode="auto">
              <a:xfrm>
                <a:off x="13224"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5" name="Line 394"/>
              <p:cNvSpPr>
                <a:spLocks noChangeShapeType="1"/>
              </p:cNvSpPr>
              <p:nvPr/>
            </p:nvSpPr>
            <p:spPr bwMode="auto">
              <a:xfrm>
                <a:off x="13258" y="1015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6" name="Line 395"/>
              <p:cNvSpPr>
                <a:spLocks noChangeShapeType="1"/>
              </p:cNvSpPr>
              <p:nvPr/>
            </p:nvSpPr>
            <p:spPr bwMode="auto">
              <a:xfrm>
                <a:off x="13295"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7" name="Line 396"/>
              <p:cNvSpPr>
                <a:spLocks noChangeShapeType="1"/>
              </p:cNvSpPr>
              <p:nvPr/>
            </p:nvSpPr>
            <p:spPr bwMode="auto">
              <a:xfrm>
                <a:off x="13332"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8" name="Line 397"/>
              <p:cNvSpPr>
                <a:spLocks noChangeShapeType="1"/>
              </p:cNvSpPr>
              <p:nvPr/>
            </p:nvSpPr>
            <p:spPr bwMode="auto">
              <a:xfrm>
                <a:off x="13365"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9" name="Line 398"/>
              <p:cNvSpPr>
                <a:spLocks noChangeShapeType="1"/>
              </p:cNvSpPr>
              <p:nvPr/>
            </p:nvSpPr>
            <p:spPr bwMode="auto">
              <a:xfrm>
                <a:off x="13403"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0" name="Line 399"/>
              <p:cNvSpPr>
                <a:spLocks noChangeShapeType="1"/>
              </p:cNvSpPr>
              <p:nvPr/>
            </p:nvSpPr>
            <p:spPr bwMode="auto">
              <a:xfrm>
                <a:off x="13436" y="1015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1" name="Line 400"/>
              <p:cNvSpPr>
                <a:spLocks noChangeShapeType="1"/>
              </p:cNvSpPr>
              <p:nvPr/>
            </p:nvSpPr>
            <p:spPr bwMode="auto">
              <a:xfrm>
                <a:off x="13473"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2" name="Line 401"/>
              <p:cNvSpPr>
                <a:spLocks noChangeShapeType="1"/>
              </p:cNvSpPr>
              <p:nvPr/>
            </p:nvSpPr>
            <p:spPr bwMode="auto">
              <a:xfrm>
                <a:off x="13510"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3" name="Line 402"/>
              <p:cNvSpPr>
                <a:spLocks noChangeShapeType="1"/>
              </p:cNvSpPr>
              <p:nvPr/>
            </p:nvSpPr>
            <p:spPr bwMode="auto">
              <a:xfrm>
                <a:off x="13543"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4" name="Line 403"/>
              <p:cNvSpPr>
                <a:spLocks noChangeShapeType="1"/>
              </p:cNvSpPr>
              <p:nvPr/>
            </p:nvSpPr>
            <p:spPr bwMode="auto">
              <a:xfrm>
                <a:off x="13581"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5" name="Line 404"/>
              <p:cNvSpPr>
                <a:spLocks noChangeShapeType="1"/>
              </p:cNvSpPr>
              <p:nvPr/>
            </p:nvSpPr>
            <p:spPr bwMode="auto">
              <a:xfrm>
                <a:off x="13614"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049" name="Group 606"/>
            <p:cNvGrpSpPr>
              <a:grpSpLocks/>
            </p:cNvGrpSpPr>
            <p:nvPr/>
          </p:nvGrpSpPr>
          <p:grpSpPr bwMode="auto">
            <a:xfrm>
              <a:off x="9419" y="9484"/>
              <a:ext cx="4907" cy="1631"/>
              <a:chOff x="9419" y="9484"/>
              <a:chExt cx="4907" cy="1631"/>
            </a:xfrm>
          </p:grpSpPr>
          <p:sp>
            <p:nvSpPr>
              <p:cNvPr id="1486" name="Line 406"/>
              <p:cNvSpPr>
                <a:spLocks noChangeShapeType="1"/>
              </p:cNvSpPr>
              <p:nvPr/>
            </p:nvSpPr>
            <p:spPr bwMode="auto">
              <a:xfrm>
                <a:off x="13651"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7" name="Line 407"/>
              <p:cNvSpPr>
                <a:spLocks noChangeShapeType="1"/>
              </p:cNvSpPr>
              <p:nvPr/>
            </p:nvSpPr>
            <p:spPr bwMode="auto">
              <a:xfrm>
                <a:off x="13684" y="1015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8" name="Line 408"/>
              <p:cNvSpPr>
                <a:spLocks noChangeShapeType="1"/>
              </p:cNvSpPr>
              <p:nvPr/>
            </p:nvSpPr>
            <p:spPr bwMode="auto">
              <a:xfrm>
                <a:off x="13722"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9" name="Line 409"/>
              <p:cNvSpPr>
                <a:spLocks noChangeShapeType="1"/>
              </p:cNvSpPr>
              <p:nvPr/>
            </p:nvSpPr>
            <p:spPr bwMode="auto">
              <a:xfrm>
                <a:off x="13759"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0" name="Line 410"/>
              <p:cNvSpPr>
                <a:spLocks noChangeShapeType="1"/>
              </p:cNvSpPr>
              <p:nvPr/>
            </p:nvSpPr>
            <p:spPr bwMode="auto">
              <a:xfrm>
                <a:off x="13792"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1" name="Line 411"/>
              <p:cNvSpPr>
                <a:spLocks noChangeShapeType="1"/>
              </p:cNvSpPr>
              <p:nvPr/>
            </p:nvSpPr>
            <p:spPr bwMode="auto">
              <a:xfrm>
                <a:off x="13829"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2" name="Line 412"/>
              <p:cNvSpPr>
                <a:spLocks noChangeShapeType="1"/>
              </p:cNvSpPr>
              <p:nvPr/>
            </p:nvSpPr>
            <p:spPr bwMode="auto">
              <a:xfrm>
                <a:off x="13862" y="1015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3" name="Line 413"/>
              <p:cNvSpPr>
                <a:spLocks noChangeShapeType="1"/>
              </p:cNvSpPr>
              <p:nvPr/>
            </p:nvSpPr>
            <p:spPr bwMode="auto">
              <a:xfrm>
                <a:off x="13900"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4" name="Line 414"/>
              <p:cNvSpPr>
                <a:spLocks noChangeShapeType="1"/>
              </p:cNvSpPr>
              <p:nvPr/>
            </p:nvSpPr>
            <p:spPr bwMode="auto">
              <a:xfrm>
                <a:off x="13937"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5" name="Line 415"/>
              <p:cNvSpPr>
                <a:spLocks noChangeShapeType="1"/>
              </p:cNvSpPr>
              <p:nvPr/>
            </p:nvSpPr>
            <p:spPr bwMode="auto">
              <a:xfrm>
                <a:off x="13970"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6" name="Line 416"/>
              <p:cNvSpPr>
                <a:spLocks noChangeShapeType="1"/>
              </p:cNvSpPr>
              <p:nvPr/>
            </p:nvSpPr>
            <p:spPr bwMode="auto">
              <a:xfrm>
                <a:off x="14007"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7" name="Line 417"/>
              <p:cNvSpPr>
                <a:spLocks noChangeShapeType="1"/>
              </p:cNvSpPr>
              <p:nvPr/>
            </p:nvSpPr>
            <p:spPr bwMode="auto">
              <a:xfrm>
                <a:off x="14040" y="1015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8" name="Line 418"/>
              <p:cNvSpPr>
                <a:spLocks noChangeShapeType="1"/>
              </p:cNvSpPr>
              <p:nvPr/>
            </p:nvSpPr>
            <p:spPr bwMode="auto">
              <a:xfrm>
                <a:off x="14078"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9" name="Line 419"/>
              <p:cNvSpPr>
                <a:spLocks noChangeShapeType="1"/>
              </p:cNvSpPr>
              <p:nvPr/>
            </p:nvSpPr>
            <p:spPr bwMode="auto">
              <a:xfrm>
                <a:off x="14115"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0" name="Line 420"/>
              <p:cNvSpPr>
                <a:spLocks noChangeShapeType="1"/>
              </p:cNvSpPr>
              <p:nvPr/>
            </p:nvSpPr>
            <p:spPr bwMode="auto">
              <a:xfrm>
                <a:off x="14148"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1" name="Line 421"/>
              <p:cNvSpPr>
                <a:spLocks noChangeShapeType="1"/>
              </p:cNvSpPr>
              <p:nvPr/>
            </p:nvSpPr>
            <p:spPr bwMode="auto">
              <a:xfrm>
                <a:off x="14185" y="1015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2" name="Line 422"/>
              <p:cNvSpPr>
                <a:spLocks noChangeShapeType="1"/>
              </p:cNvSpPr>
              <p:nvPr/>
            </p:nvSpPr>
            <p:spPr bwMode="auto">
              <a:xfrm>
                <a:off x="14219" y="1015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3" name="Line 423"/>
              <p:cNvSpPr>
                <a:spLocks noChangeShapeType="1"/>
              </p:cNvSpPr>
              <p:nvPr/>
            </p:nvSpPr>
            <p:spPr bwMode="auto">
              <a:xfrm>
                <a:off x="14256"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4" name="Line 424"/>
              <p:cNvSpPr>
                <a:spLocks noChangeShapeType="1"/>
              </p:cNvSpPr>
              <p:nvPr/>
            </p:nvSpPr>
            <p:spPr bwMode="auto">
              <a:xfrm>
                <a:off x="14293" y="1015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5" name="Line 425"/>
              <p:cNvSpPr>
                <a:spLocks noChangeShapeType="1"/>
              </p:cNvSpPr>
              <p:nvPr/>
            </p:nvSpPr>
            <p:spPr bwMode="auto">
              <a:xfrm>
                <a:off x="14326" y="10154"/>
                <a:ext cx="0"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6" name="Line 426"/>
              <p:cNvSpPr>
                <a:spLocks noChangeShapeType="1"/>
              </p:cNvSpPr>
              <p:nvPr/>
            </p:nvSpPr>
            <p:spPr bwMode="auto">
              <a:xfrm>
                <a:off x="9419"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7" name="Line 427"/>
              <p:cNvSpPr>
                <a:spLocks noChangeShapeType="1"/>
              </p:cNvSpPr>
              <p:nvPr/>
            </p:nvSpPr>
            <p:spPr bwMode="auto">
              <a:xfrm>
                <a:off x="9452" y="948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8" name="Line 428"/>
              <p:cNvSpPr>
                <a:spLocks noChangeShapeType="1"/>
              </p:cNvSpPr>
              <p:nvPr/>
            </p:nvSpPr>
            <p:spPr bwMode="auto">
              <a:xfrm>
                <a:off x="9489"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9" name="Line 429"/>
              <p:cNvSpPr>
                <a:spLocks noChangeShapeType="1"/>
              </p:cNvSpPr>
              <p:nvPr/>
            </p:nvSpPr>
            <p:spPr bwMode="auto">
              <a:xfrm>
                <a:off x="9523" y="948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0" name="Line 430"/>
              <p:cNvSpPr>
                <a:spLocks noChangeShapeType="1"/>
              </p:cNvSpPr>
              <p:nvPr/>
            </p:nvSpPr>
            <p:spPr bwMode="auto">
              <a:xfrm>
                <a:off x="9560"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1" name="Line 431"/>
              <p:cNvSpPr>
                <a:spLocks noChangeShapeType="1"/>
              </p:cNvSpPr>
              <p:nvPr/>
            </p:nvSpPr>
            <p:spPr bwMode="auto">
              <a:xfrm>
                <a:off x="9597"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2" name="Line 432"/>
              <p:cNvSpPr>
                <a:spLocks noChangeShapeType="1"/>
              </p:cNvSpPr>
              <p:nvPr/>
            </p:nvSpPr>
            <p:spPr bwMode="auto">
              <a:xfrm>
                <a:off x="9630"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3" name="Line 433"/>
              <p:cNvSpPr>
                <a:spLocks noChangeShapeType="1"/>
              </p:cNvSpPr>
              <p:nvPr/>
            </p:nvSpPr>
            <p:spPr bwMode="auto">
              <a:xfrm>
                <a:off x="9668"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4" name="Line 434"/>
              <p:cNvSpPr>
                <a:spLocks noChangeShapeType="1"/>
              </p:cNvSpPr>
              <p:nvPr/>
            </p:nvSpPr>
            <p:spPr bwMode="auto">
              <a:xfrm>
                <a:off x="9701" y="948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5" name="Line 435"/>
              <p:cNvSpPr>
                <a:spLocks noChangeShapeType="1"/>
              </p:cNvSpPr>
              <p:nvPr/>
            </p:nvSpPr>
            <p:spPr bwMode="auto">
              <a:xfrm>
                <a:off x="9738"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6" name="Line 436"/>
              <p:cNvSpPr>
                <a:spLocks noChangeShapeType="1"/>
              </p:cNvSpPr>
              <p:nvPr/>
            </p:nvSpPr>
            <p:spPr bwMode="auto">
              <a:xfrm>
                <a:off x="9775"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7" name="Line 437"/>
              <p:cNvSpPr>
                <a:spLocks noChangeShapeType="1"/>
              </p:cNvSpPr>
              <p:nvPr/>
            </p:nvSpPr>
            <p:spPr bwMode="auto">
              <a:xfrm>
                <a:off x="9808"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8" name="Line 438"/>
              <p:cNvSpPr>
                <a:spLocks noChangeShapeType="1"/>
              </p:cNvSpPr>
              <p:nvPr/>
            </p:nvSpPr>
            <p:spPr bwMode="auto">
              <a:xfrm>
                <a:off x="9846"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9" name="Line 439"/>
              <p:cNvSpPr>
                <a:spLocks noChangeShapeType="1"/>
              </p:cNvSpPr>
              <p:nvPr/>
            </p:nvSpPr>
            <p:spPr bwMode="auto">
              <a:xfrm>
                <a:off x="9879" y="948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0" name="Line 440"/>
              <p:cNvSpPr>
                <a:spLocks noChangeShapeType="1"/>
              </p:cNvSpPr>
              <p:nvPr/>
            </p:nvSpPr>
            <p:spPr bwMode="auto">
              <a:xfrm>
                <a:off x="9916"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1" name="Line 441"/>
              <p:cNvSpPr>
                <a:spLocks noChangeShapeType="1"/>
              </p:cNvSpPr>
              <p:nvPr/>
            </p:nvSpPr>
            <p:spPr bwMode="auto">
              <a:xfrm>
                <a:off x="9953"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2" name="Line 442"/>
              <p:cNvSpPr>
                <a:spLocks noChangeShapeType="1"/>
              </p:cNvSpPr>
              <p:nvPr/>
            </p:nvSpPr>
            <p:spPr bwMode="auto">
              <a:xfrm>
                <a:off x="9986"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3" name="Line 443"/>
              <p:cNvSpPr>
                <a:spLocks noChangeShapeType="1"/>
              </p:cNvSpPr>
              <p:nvPr/>
            </p:nvSpPr>
            <p:spPr bwMode="auto">
              <a:xfrm>
                <a:off x="10024"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4" name="Line 444"/>
              <p:cNvSpPr>
                <a:spLocks noChangeShapeType="1"/>
              </p:cNvSpPr>
              <p:nvPr/>
            </p:nvSpPr>
            <p:spPr bwMode="auto">
              <a:xfrm>
                <a:off x="10057" y="948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5" name="Line 445"/>
              <p:cNvSpPr>
                <a:spLocks noChangeShapeType="1"/>
              </p:cNvSpPr>
              <p:nvPr/>
            </p:nvSpPr>
            <p:spPr bwMode="auto">
              <a:xfrm>
                <a:off x="10094"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6" name="Line 446"/>
              <p:cNvSpPr>
                <a:spLocks noChangeShapeType="1"/>
              </p:cNvSpPr>
              <p:nvPr/>
            </p:nvSpPr>
            <p:spPr bwMode="auto">
              <a:xfrm>
                <a:off x="10131"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7" name="Line 447"/>
              <p:cNvSpPr>
                <a:spLocks noChangeShapeType="1"/>
              </p:cNvSpPr>
              <p:nvPr/>
            </p:nvSpPr>
            <p:spPr bwMode="auto">
              <a:xfrm>
                <a:off x="10165"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8" name="Line 448"/>
              <p:cNvSpPr>
                <a:spLocks noChangeShapeType="1"/>
              </p:cNvSpPr>
              <p:nvPr/>
            </p:nvSpPr>
            <p:spPr bwMode="auto">
              <a:xfrm>
                <a:off x="10202"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9" name="Line 449"/>
              <p:cNvSpPr>
                <a:spLocks noChangeShapeType="1"/>
              </p:cNvSpPr>
              <p:nvPr/>
            </p:nvSpPr>
            <p:spPr bwMode="auto">
              <a:xfrm>
                <a:off x="10235"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0" name="Line 450"/>
              <p:cNvSpPr>
                <a:spLocks noChangeShapeType="1"/>
              </p:cNvSpPr>
              <p:nvPr/>
            </p:nvSpPr>
            <p:spPr bwMode="auto">
              <a:xfrm>
                <a:off x="10272"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1" name="Line 451"/>
              <p:cNvSpPr>
                <a:spLocks noChangeShapeType="1"/>
              </p:cNvSpPr>
              <p:nvPr/>
            </p:nvSpPr>
            <p:spPr bwMode="auto">
              <a:xfrm>
                <a:off x="10305" y="948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2" name="Line 452"/>
              <p:cNvSpPr>
                <a:spLocks noChangeShapeType="1"/>
              </p:cNvSpPr>
              <p:nvPr/>
            </p:nvSpPr>
            <p:spPr bwMode="auto">
              <a:xfrm>
                <a:off x="10343"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3" name="Line 453"/>
              <p:cNvSpPr>
                <a:spLocks noChangeShapeType="1"/>
              </p:cNvSpPr>
              <p:nvPr/>
            </p:nvSpPr>
            <p:spPr bwMode="auto">
              <a:xfrm>
                <a:off x="10380"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4" name="Line 454"/>
              <p:cNvSpPr>
                <a:spLocks noChangeShapeType="1"/>
              </p:cNvSpPr>
              <p:nvPr/>
            </p:nvSpPr>
            <p:spPr bwMode="auto">
              <a:xfrm>
                <a:off x="10413"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5" name="Line 455"/>
              <p:cNvSpPr>
                <a:spLocks noChangeShapeType="1"/>
              </p:cNvSpPr>
              <p:nvPr/>
            </p:nvSpPr>
            <p:spPr bwMode="auto">
              <a:xfrm>
                <a:off x="10450"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6" name="Line 456"/>
              <p:cNvSpPr>
                <a:spLocks noChangeShapeType="1"/>
              </p:cNvSpPr>
              <p:nvPr/>
            </p:nvSpPr>
            <p:spPr bwMode="auto">
              <a:xfrm>
                <a:off x="10484" y="948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7" name="Line 457"/>
              <p:cNvSpPr>
                <a:spLocks noChangeShapeType="1"/>
              </p:cNvSpPr>
              <p:nvPr/>
            </p:nvSpPr>
            <p:spPr bwMode="auto">
              <a:xfrm>
                <a:off x="10521"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8" name="Line 458"/>
              <p:cNvSpPr>
                <a:spLocks noChangeShapeType="1"/>
              </p:cNvSpPr>
              <p:nvPr/>
            </p:nvSpPr>
            <p:spPr bwMode="auto">
              <a:xfrm>
                <a:off x="10558"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9" name="Line 459"/>
              <p:cNvSpPr>
                <a:spLocks noChangeShapeType="1"/>
              </p:cNvSpPr>
              <p:nvPr/>
            </p:nvSpPr>
            <p:spPr bwMode="auto">
              <a:xfrm>
                <a:off x="10591"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0" name="Line 460"/>
              <p:cNvSpPr>
                <a:spLocks noChangeShapeType="1"/>
              </p:cNvSpPr>
              <p:nvPr/>
            </p:nvSpPr>
            <p:spPr bwMode="auto">
              <a:xfrm>
                <a:off x="10628"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1" name="Line 461"/>
              <p:cNvSpPr>
                <a:spLocks noChangeShapeType="1"/>
              </p:cNvSpPr>
              <p:nvPr/>
            </p:nvSpPr>
            <p:spPr bwMode="auto">
              <a:xfrm>
                <a:off x="10662" y="948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2" name="Line 462"/>
              <p:cNvSpPr>
                <a:spLocks noChangeShapeType="1"/>
              </p:cNvSpPr>
              <p:nvPr/>
            </p:nvSpPr>
            <p:spPr bwMode="auto">
              <a:xfrm>
                <a:off x="10699"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3" name="Line 463"/>
              <p:cNvSpPr>
                <a:spLocks noChangeShapeType="1"/>
              </p:cNvSpPr>
              <p:nvPr/>
            </p:nvSpPr>
            <p:spPr bwMode="auto">
              <a:xfrm>
                <a:off x="10736"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4" name="Line 464"/>
              <p:cNvSpPr>
                <a:spLocks noChangeShapeType="1"/>
              </p:cNvSpPr>
              <p:nvPr/>
            </p:nvSpPr>
            <p:spPr bwMode="auto">
              <a:xfrm>
                <a:off x="10769"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5" name="Line 465"/>
              <p:cNvSpPr>
                <a:spLocks noChangeShapeType="1"/>
              </p:cNvSpPr>
              <p:nvPr/>
            </p:nvSpPr>
            <p:spPr bwMode="auto">
              <a:xfrm>
                <a:off x="10806"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6" name="Line 466"/>
              <p:cNvSpPr>
                <a:spLocks noChangeShapeType="1"/>
              </p:cNvSpPr>
              <p:nvPr/>
            </p:nvSpPr>
            <p:spPr bwMode="auto">
              <a:xfrm>
                <a:off x="10840" y="948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7" name="Line 467"/>
              <p:cNvSpPr>
                <a:spLocks noChangeShapeType="1"/>
              </p:cNvSpPr>
              <p:nvPr/>
            </p:nvSpPr>
            <p:spPr bwMode="auto">
              <a:xfrm>
                <a:off x="10877"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8" name="Line 468"/>
              <p:cNvSpPr>
                <a:spLocks noChangeShapeType="1"/>
              </p:cNvSpPr>
              <p:nvPr/>
            </p:nvSpPr>
            <p:spPr bwMode="auto">
              <a:xfrm>
                <a:off x="10914"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9" name="Line 469"/>
              <p:cNvSpPr>
                <a:spLocks noChangeShapeType="1"/>
              </p:cNvSpPr>
              <p:nvPr/>
            </p:nvSpPr>
            <p:spPr bwMode="auto">
              <a:xfrm>
                <a:off x="10947"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0" name="Line 470"/>
              <p:cNvSpPr>
                <a:spLocks noChangeShapeType="1"/>
              </p:cNvSpPr>
              <p:nvPr/>
            </p:nvSpPr>
            <p:spPr bwMode="auto">
              <a:xfrm>
                <a:off x="10984"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1" name="Line 471"/>
              <p:cNvSpPr>
                <a:spLocks noChangeShapeType="1"/>
              </p:cNvSpPr>
              <p:nvPr/>
            </p:nvSpPr>
            <p:spPr bwMode="auto">
              <a:xfrm>
                <a:off x="11018"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2" name="Line 472"/>
              <p:cNvSpPr>
                <a:spLocks noChangeShapeType="1"/>
              </p:cNvSpPr>
              <p:nvPr/>
            </p:nvSpPr>
            <p:spPr bwMode="auto">
              <a:xfrm>
                <a:off x="11055"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3" name="Line 473"/>
              <p:cNvSpPr>
                <a:spLocks noChangeShapeType="1"/>
              </p:cNvSpPr>
              <p:nvPr/>
            </p:nvSpPr>
            <p:spPr bwMode="auto">
              <a:xfrm>
                <a:off x="11088" y="948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4" name="Line 474"/>
              <p:cNvSpPr>
                <a:spLocks noChangeShapeType="1"/>
              </p:cNvSpPr>
              <p:nvPr/>
            </p:nvSpPr>
            <p:spPr bwMode="auto">
              <a:xfrm>
                <a:off x="11125"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5" name="Line 475"/>
              <p:cNvSpPr>
                <a:spLocks noChangeShapeType="1"/>
              </p:cNvSpPr>
              <p:nvPr/>
            </p:nvSpPr>
            <p:spPr bwMode="auto">
              <a:xfrm>
                <a:off x="11162"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6" name="Line 476"/>
              <p:cNvSpPr>
                <a:spLocks noChangeShapeType="1"/>
              </p:cNvSpPr>
              <p:nvPr/>
            </p:nvSpPr>
            <p:spPr bwMode="auto">
              <a:xfrm>
                <a:off x="11196"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7" name="Line 477"/>
              <p:cNvSpPr>
                <a:spLocks noChangeShapeType="1"/>
              </p:cNvSpPr>
              <p:nvPr/>
            </p:nvSpPr>
            <p:spPr bwMode="auto">
              <a:xfrm>
                <a:off x="11233"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8" name="Line 478"/>
              <p:cNvSpPr>
                <a:spLocks noChangeShapeType="1"/>
              </p:cNvSpPr>
              <p:nvPr/>
            </p:nvSpPr>
            <p:spPr bwMode="auto">
              <a:xfrm>
                <a:off x="11266" y="948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9" name="Line 479"/>
              <p:cNvSpPr>
                <a:spLocks noChangeShapeType="1"/>
              </p:cNvSpPr>
              <p:nvPr/>
            </p:nvSpPr>
            <p:spPr bwMode="auto">
              <a:xfrm>
                <a:off x="11303"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0" name="Line 480"/>
              <p:cNvSpPr>
                <a:spLocks noChangeShapeType="1"/>
              </p:cNvSpPr>
              <p:nvPr/>
            </p:nvSpPr>
            <p:spPr bwMode="auto">
              <a:xfrm>
                <a:off x="11340"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1" name="Line 481"/>
              <p:cNvSpPr>
                <a:spLocks noChangeShapeType="1"/>
              </p:cNvSpPr>
              <p:nvPr/>
            </p:nvSpPr>
            <p:spPr bwMode="auto">
              <a:xfrm>
                <a:off x="11374"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2" name="Line 482"/>
              <p:cNvSpPr>
                <a:spLocks noChangeShapeType="1"/>
              </p:cNvSpPr>
              <p:nvPr/>
            </p:nvSpPr>
            <p:spPr bwMode="auto">
              <a:xfrm>
                <a:off x="11411"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3" name="Line 483"/>
              <p:cNvSpPr>
                <a:spLocks noChangeShapeType="1"/>
              </p:cNvSpPr>
              <p:nvPr/>
            </p:nvSpPr>
            <p:spPr bwMode="auto">
              <a:xfrm>
                <a:off x="11444" y="948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4" name="Line 484"/>
              <p:cNvSpPr>
                <a:spLocks noChangeShapeType="1"/>
              </p:cNvSpPr>
              <p:nvPr/>
            </p:nvSpPr>
            <p:spPr bwMode="auto">
              <a:xfrm>
                <a:off x="11481"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5" name="Line 485"/>
              <p:cNvSpPr>
                <a:spLocks noChangeShapeType="1"/>
              </p:cNvSpPr>
              <p:nvPr/>
            </p:nvSpPr>
            <p:spPr bwMode="auto">
              <a:xfrm>
                <a:off x="11518"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6" name="Line 486"/>
              <p:cNvSpPr>
                <a:spLocks noChangeShapeType="1"/>
              </p:cNvSpPr>
              <p:nvPr/>
            </p:nvSpPr>
            <p:spPr bwMode="auto">
              <a:xfrm>
                <a:off x="11552"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7" name="Line 487"/>
              <p:cNvSpPr>
                <a:spLocks noChangeShapeType="1"/>
              </p:cNvSpPr>
              <p:nvPr/>
            </p:nvSpPr>
            <p:spPr bwMode="auto">
              <a:xfrm>
                <a:off x="11589"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8" name="Line 488"/>
              <p:cNvSpPr>
                <a:spLocks noChangeShapeType="1"/>
              </p:cNvSpPr>
              <p:nvPr/>
            </p:nvSpPr>
            <p:spPr bwMode="auto">
              <a:xfrm>
                <a:off x="11622"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9" name="Line 489"/>
              <p:cNvSpPr>
                <a:spLocks noChangeShapeType="1"/>
              </p:cNvSpPr>
              <p:nvPr/>
            </p:nvSpPr>
            <p:spPr bwMode="auto">
              <a:xfrm>
                <a:off x="11659"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0" name="Line 490"/>
              <p:cNvSpPr>
                <a:spLocks noChangeShapeType="1"/>
              </p:cNvSpPr>
              <p:nvPr/>
            </p:nvSpPr>
            <p:spPr bwMode="auto">
              <a:xfrm>
                <a:off x="11693" y="948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1" name="Line 491"/>
              <p:cNvSpPr>
                <a:spLocks noChangeShapeType="1"/>
              </p:cNvSpPr>
              <p:nvPr/>
            </p:nvSpPr>
            <p:spPr bwMode="auto">
              <a:xfrm>
                <a:off x="11730"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2" name="Line 492"/>
              <p:cNvSpPr>
                <a:spLocks noChangeShapeType="1"/>
              </p:cNvSpPr>
              <p:nvPr/>
            </p:nvSpPr>
            <p:spPr bwMode="auto">
              <a:xfrm>
                <a:off x="11767"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3" name="Line 493"/>
              <p:cNvSpPr>
                <a:spLocks noChangeShapeType="1"/>
              </p:cNvSpPr>
              <p:nvPr/>
            </p:nvSpPr>
            <p:spPr bwMode="auto">
              <a:xfrm>
                <a:off x="11800"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4" name="Line 494"/>
              <p:cNvSpPr>
                <a:spLocks noChangeShapeType="1"/>
              </p:cNvSpPr>
              <p:nvPr/>
            </p:nvSpPr>
            <p:spPr bwMode="auto">
              <a:xfrm>
                <a:off x="11837"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5" name="Line 495"/>
              <p:cNvSpPr>
                <a:spLocks noChangeShapeType="1"/>
              </p:cNvSpPr>
              <p:nvPr/>
            </p:nvSpPr>
            <p:spPr bwMode="auto">
              <a:xfrm>
                <a:off x="11871" y="948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6" name="Line 496"/>
              <p:cNvSpPr>
                <a:spLocks noChangeShapeType="1"/>
              </p:cNvSpPr>
              <p:nvPr/>
            </p:nvSpPr>
            <p:spPr bwMode="auto">
              <a:xfrm>
                <a:off x="11908"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7" name="Line 497"/>
              <p:cNvSpPr>
                <a:spLocks noChangeShapeType="1"/>
              </p:cNvSpPr>
              <p:nvPr/>
            </p:nvSpPr>
            <p:spPr bwMode="auto">
              <a:xfrm>
                <a:off x="11945"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8" name="Line 498"/>
              <p:cNvSpPr>
                <a:spLocks noChangeShapeType="1"/>
              </p:cNvSpPr>
              <p:nvPr/>
            </p:nvSpPr>
            <p:spPr bwMode="auto">
              <a:xfrm>
                <a:off x="11978"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9" name="Line 499"/>
              <p:cNvSpPr>
                <a:spLocks noChangeShapeType="1"/>
              </p:cNvSpPr>
              <p:nvPr/>
            </p:nvSpPr>
            <p:spPr bwMode="auto">
              <a:xfrm>
                <a:off x="12015"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0" name="Line 500"/>
              <p:cNvSpPr>
                <a:spLocks noChangeShapeType="1"/>
              </p:cNvSpPr>
              <p:nvPr/>
            </p:nvSpPr>
            <p:spPr bwMode="auto">
              <a:xfrm>
                <a:off x="12049" y="948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1" name="Line 501"/>
              <p:cNvSpPr>
                <a:spLocks noChangeShapeType="1"/>
              </p:cNvSpPr>
              <p:nvPr/>
            </p:nvSpPr>
            <p:spPr bwMode="auto">
              <a:xfrm>
                <a:off x="12086"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2" name="Line 502"/>
              <p:cNvSpPr>
                <a:spLocks noChangeShapeType="1"/>
              </p:cNvSpPr>
              <p:nvPr/>
            </p:nvSpPr>
            <p:spPr bwMode="auto">
              <a:xfrm>
                <a:off x="12123"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3" name="Line 503"/>
              <p:cNvSpPr>
                <a:spLocks noChangeShapeType="1"/>
              </p:cNvSpPr>
              <p:nvPr/>
            </p:nvSpPr>
            <p:spPr bwMode="auto">
              <a:xfrm>
                <a:off x="12156"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4" name="Line 504"/>
              <p:cNvSpPr>
                <a:spLocks noChangeShapeType="1"/>
              </p:cNvSpPr>
              <p:nvPr/>
            </p:nvSpPr>
            <p:spPr bwMode="auto">
              <a:xfrm>
                <a:off x="12193"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5" name="Line 505"/>
              <p:cNvSpPr>
                <a:spLocks noChangeShapeType="1"/>
              </p:cNvSpPr>
              <p:nvPr/>
            </p:nvSpPr>
            <p:spPr bwMode="auto">
              <a:xfrm>
                <a:off x="12227" y="948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6" name="Line 506"/>
              <p:cNvSpPr>
                <a:spLocks noChangeShapeType="1"/>
              </p:cNvSpPr>
              <p:nvPr/>
            </p:nvSpPr>
            <p:spPr bwMode="auto">
              <a:xfrm>
                <a:off x="12264"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7" name="Line 507"/>
              <p:cNvSpPr>
                <a:spLocks noChangeShapeType="1"/>
              </p:cNvSpPr>
              <p:nvPr/>
            </p:nvSpPr>
            <p:spPr bwMode="auto">
              <a:xfrm>
                <a:off x="12301"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8" name="Line 508"/>
              <p:cNvSpPr>
                <a:spLocks noChangeShapeType="1"/>
              </p:cNvSpPr>
              <p:nvPr/>
            </p:nvSpPr>
            <p:spPr bwMode="auto">
              <a:xfrm>
                <a:off x="12334"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9" name="Line 509"/>
              <p:cNvSpPr>
                <a:spLocks noChangeShapeType="1"/>
              </p:cNvSpPr>
              <p:nvPr/>
            </p:nvSpPr>
            <p:spPr bwMode="auto">
              <a:xfrm>
                <a:off x="12371"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0" name="Line 510"/>
              <p:cNvSpPr>
                <a:spLocks noChangeShapeType="1"/>
              </p:cNvSpPr>
              <p:nvPr/>
            </p:nvSpPr>
            <p:spPr bwMode="auto">
              <a:xfrm>
                <a:off x="12405"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1" name="Line 511"/>
              <p:cNvSpPr>
                <a:spLocks noChangeShapeType="1"/>
              </p:cNvSpPr>
              <p:nvPr/>
            </p:nvSpPr>
            <p:spPr bwMode="auto">
              <a:xfrm>
                <a:off x="12442"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2" name="Line 512"/>
              <p:cNvSpPr>
                <a:spLocks noChangeShapeType="1"/>
              </p:cNvSpPr>
              <p:nvPr/>
            </p:nvSpPr>
            <p:spPr bwMode="auto">
              <a:xfrm>
                <a:off x="12475" y="948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3" name="Line 513"/>
              <p:cNvSpPr>
                <a:spLocks noChangeShapeType="1"/>
              </p:cNvSpPr>
              <p:nvPr/>
            </p:nvSpPr>
            <p:spPr bwMode="auto">
              <a:xfrm>
                <a:off x="12512"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4" name="Line 514"/>
              <p:cNvSpPr>
                <a:spLocks noChangeShapeType="1"/>
              </p:cNvSpPr>
              <p:nvPr/>
            </p:nvSpPr>
            <p:spPr bwMode="auto">
              <a:xfrm>
                <a:off x="12549"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5" name="Line 515"/>
              <p:cNvSpPr>
                <a:spLocks noChangeShapeType="1"/>
              </p:cNvSpPr>
              <p:nvPr/>
            </p:nvSpPr>
            <p:spPr bwMode="auto">
              <a:xfrm>
                <a:off x="12583"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6" name="Line 516"/>
              <p:cNvSpPr>
                <a:spLocks noChangeShapeType="1"/>
              </p:cNvSpPr>
              <p:nvPr/>
            </p:nvSpPr>
            <p:spPr bwMode="auto">
              <a:xfrm>
                <a:off x="12620"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7" name="Line 517"/>
              <p:cNvSpPr>
                <a:spLocks noChangeShapeType="1"/>
              </p:cNvSpPr>
              <p:nvPr/>
            </p:nvSpPr>
            <p:spPr bwMode="auto">
              <a:xfrm>
                <a:off x="12653" y="948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8" name="Line 518"/>
              <p:cNvSpPr>
                <a:spLocks noChangeShapeType="1"/>
              </p:cNvSpPr>
              <p:nvPr/>
            </p:nvSpPr>
            <p:spPr bwMode="auto">
              <a:xfrm>
                <a:off x="12690"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9" name="Line 519"/>
              <p:cNvSpPr>
                <a:spLocks noChangeShapeType="1"/>
              </p:cNvSpPr>
              <p:nvPr/>
            </p:nvSpPr>
            <p:spPr bwMode="auto">
              <a:xfrm>
                <a:off x="12727"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0" name="Line 520"/>
              <p:cNvSpPr>
                <a:spLocks noChangeShapeType="1"/>
              </p:cNvSpPr>
              <p:nvPr/>
            </p:nvSpPr>
            <p:spPr bwMode="auto">
              <a:xfrm>
                <a:off x="12761"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1" name="Line 521"/>
              <p:cNvSpPr>
                <a:spLocks noChangeShapeType="1"/>
              </p:cNvSpPr>
              <p:nvPr/>
            </p:nvSpPr>
            <p:spPr bwMode="auto">
              <a:xfrm>
                <a:off x="12798"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2" name="Line 522"/>
              <p:cNvSpPr>
                <a:spLocks noChangeShapeType="1"/>
              </p:cNvSpPr>
              <p:nvPr/>
            </p:nvSpPr>
            <p:spPr bwMode="auto">
              <a:xfrm>
                <a:off x="12831" y="948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3" name="Line 523"/>
              <p:cNvSpPr>
                <a:spLocks noChangeShapeType="1"/>
              </p:cNvSpPr>
              <p:nvPr/>
            </p:nvSpPr>
            <p:spPr bwMode="auto">
              <a:xfrm>
                <a:off x="12868"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4" name="Line 524"/>
              <p:cNvSpPr>
                <a:spLocks noChangeShapeType="1"/>
              </p:cNvSpPr>
              <p:nvPr/>
            </p:nvSpPr>
            <p:spPr bwMode="auto">
              <a:xfrm>
                <a:off x="12906"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5" name="Line 525"/>
              <p:cNvSpPr>
                <a:spLocks noChangeShapeType="1"/>
              </p:cNvSpPr>
              <p:nvPr/>
            </p:nvSpPr>
            <p:spPr bwMode="auto">
              <a:xfrm>
                <a:off x="12939"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6" name="Line 526"/>
              <p:cNvSpPr>
                <a:spLocks noChangeShapeType="1"/>
              </p:cNvSpPr>
              <p:nvPr/>
            </p:nvSpPr>
            <p:spPr bwMode="auto">
              <a:xfrm>
                <a:off x="12976"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7" name="Line 527"/>
              <p:cNvSpPr>
                <a:spLocks noChangeShapeType="1"/>
              </p:cNvSpPr>
              <p:nvPr/>
            </p:nvSpPr>
            <p:spPr bwMode="auto">
              <a:xfrm>
                <a:off x="13009" y="948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8" name="Line 528"/>
              <p:cNvSpPr>
                <a:spLocks noChangeShapeType="1"/>
              </p:cNvSpPr>
              <p:nvPr/>
            </p:nvSpPr>
            <p:spPr bwMode="auto">
              <a:xfrm>
                <a:off x="13046"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9" name="Line 529"/>
              <p:cNvSpPr>
                <a:spLocks noChangeShapeType="1"/>
              </p:cNvSpPr>
              <p:nvPr/>
            </p:nvSpPr>
            <p:spPr bwMode="auto">
              <a:xfrm>
                <a:off x="13080" y="948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0" name="Line 530"/>
              <p:cNvSpPr>
                <a:spLocks noChangeShapeType="1"/>
              </p:cNvSpPr>
              <p:nvPr/>
            </p:nvSpPr>
            <p:spPr bwMode="auto">
              <a:xfrm>
                <a:off x="13117"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1" name="Line 531"/>
              <p:cNvSpPr>
                <a:spLocks noChangeShapeType="1"/>
              </p:cNvSpPr>
              <p:nvPr/>
            </p:nvSpPr>
            <p:spPr bwMode="auto">
              <a:xfrm>
                <a:off x="13154"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2" name="Line 532"/>
              <p:cNvSpPr>
                <a:spLocks noChangeShapeType="1"/>
              </p:cNvSpPr>
              <p:nvPr/>
            </p:nvSpPr>
            <p:spPr bwMode="auto">
              <a:xfrm>
                <a:off x="13187"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3" name="Line 533"/>
              <p:cNvSpPr>
                <a:spLocks noChangeShapeType="1"/>
              </p:cNvSpPr>
              <p:nvPr/>
            </p:nvSpPr>
            <p:spPr bwMode="auto">
              <a:xfrm>
                <a:off x="13224"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4" name="Line 534"/>
              <p:cNvSpPr>
                <a:spLocks noChangeShapeType="1"/>
              </p:cNvSpPr>
              <p:nvPr/>
            </p:nvSpPr>
            <p:spPr bwMode="auto">
              <a:xfrm>
                <a:off x="13258" y="948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5" name="Line 535"/>
              <p:cNvSpPr>
                <a:spLocks noChangeShapeType="1"/>
              </p:cNvSpPr>
              <p:nvPr/>
            </p:nvSpPr>
            <p:spPr bwMode="auto">
              <a:xfrm>
                <a:off x="13295"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6" name="Line 536"/>
              <p:cNvSpPr>
                <a:spLocks noChangeShapeType="1"/>
              </p:cNvSpPr>
              <p:nvPr/>
            </p:nvSpPr>
            <p:spPr bwMode="auto">
              <a:xfrm>
                <a:off x="13332"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7" name="Line 537"/>
              <p:cNvSpPr>
                <a:spLocks noChangeShapeType="1"/>
              </p:cNvSpPr>
              <p:nvPr/>
            </p:nvSpPr>
            <p:spPr bwMode="auto">
              <a:xfrm>
                <a:off x="13365"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8" name="Line 538"/>
              <p:cNvSpPr>
                <a:spLocks noChangeShapeType="1"/>
              </p:cNvSpPr>
              <p:nvPr/>
            </p:nvSpPr>
            <p:spPr bwMode="auto">
              <a:xfrm>
                <a:off x="13403"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9" name="Line 539"/>
              <p:cNvSpPr>
                <a:spLocks noChangeShapeType="1"/>
              </p:cNvSpPr>
              <p:nvPr/>
            </p:nvSpPr>
            <p:spPr bwMode="auto">
              <a:xfrm>
                <a:off x="13436" y="948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0" name="Line 540"/>
              <p:cNvSpPr>
                <a:spLocks noChangeShapeType="1"/>
              </p:cNvSpPr>
              <p:nvPr/>
            </p:nvSpPr>
            <p:spPr bwMode="auto">
              <a:xfrm>
                <a:off x="13473"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1" name="Line 541"/>
              <p:cNvSpPr>
                <a:spLocks noChangeShapeType="1"/>
              </p:cNvSpPr>
              <p:nvPr/>
            </p:nvSpPr>
            <p:spPr bwMode="auto">
              <a:xfrm>
                <a:off x="13510"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2" name="Line 542"/>
              <p:cNvSpPr>
                <a:spLocks noChangeShapeType="1"/>
              </p:cNvSpPr>
              <p:nvPr/>
            </p:nvSpPr>
            <p:spPr bwMode="auto">
              <a:xfrm>
                <a:off x="13543"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3" name="Line 543"/>
              <p:cNvSpPr>
                <a:spLocks noChangeShapeType="1"/>
              </p:cNvSpPr>
              <p:nvPr/>
            </p:nvSpPr>
            <p:spPr bwMode="auto">
              <a:xfrm>
                <a:off x="13581"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4" name="Line 544"/>
              <p:cNvSpPr>
                <a:spLocks noChangeShapeType="1"/>
              </p:cNvSpPr>
              <p:nvPr/>
            </p:nvSpPr>
            <p:spPr bwMode="auto">
              <a:xfrm>
                <a:off x="13614"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5" name="Line 545"/>
              <p:cNvSpPr>
                <a:spLocks noChangeShapeType="1"/>
              </p:cNvSpPr>
              <p:nvPr/>
            </p:nvSpPr>
            <p:spPr bwMode="auto">
              <a:xfrm>
                <a:off x="13651"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6" name="Line 546"/>
              <p:cNvSpPr>
                <a:spLocks noChangeShapeType="1"/>
              </p:cNvSpPr>
              <p:nvPr/>
            </p:nvSpPr>
            <p:spPr bwMode="auto">
              <a:xfrm>
                <a:off x="13684" y="948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7" name="Line 547"/>
              <p:cNvSpPr>
                <a:spLocks noChangeShapeType="1"/>
              </p:cNvSpPr>
              <p:nvPr/>
            </p:nvSpPr>
            <p:spPr bwMode="auto">
              <a:xfrm>
                <a:off x="13722"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8" name="Line 548"/>
              <p:cNvSpPr>
                <a:spLocks noChangeShapeType="1"/>
              </p:cNvSpPr>
              <p:nvPr/>
            </p:nvSpPr>
            <p:spPr bwMode="auto">
              <a:xfrm>
                <a:off x="13759"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9" name="Line 549"/>
              <p:cNvSpPr>
                <a:spLocks noChangeShapeType="1"/>
              </p:cNvSpPr>
              <p:nvPr/>
            </p:nvSpPr>
            <p:spPr bwMode="auto">
              <a:xfrm>
                <a:off x="13792"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0" name="Line 550"/>
              <p:cNvSpPr>
                <a:spLocks noChangeShapeType="1"/>
              </p:cNvSpPr>
              <p:nvPr/>
            </p:nvSpPr>
            <p:spPr bwMode="auto">
              <a:xfrm>
                <a:off x="13829"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1" name="Line 551"/>
              <p:cNvSpPr>
                <a:spLocks noChangeShapeType="1"/>
              </p:cNvSpPr>
              <p:nvPr/>
            </p:nvSpPr>
            <p:spPr bwMode="auto">
              <a:xfrm>
                <a:off x="13862" y="948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2" name="Line 552"/>
              <p:cNvSpPr>
                <a:spLocks noChangeShapeType="1"/>
              </p:cNvSpPr>
              <p:nvPr/>
            </p:nvSpPr>
            <p:spPr bwMode="auto">
              <a:xfrm>
                <a:off x="13900"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3" name="Line 553"/>
              <p:cNvSpPr>
                <a:spLocks noChangeShapeType="1"/>
              </p:cNvSpPr>
              <p:nvPr/>
            </p:nvSpPr>
            <p:spPr bwMode="auto">
              <a:xfrm>
                <a:off x="13937"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4" name="Line 554"/>
              <p:cNvSpPr>
                <a:spLocks noChangeShapeType="1"/>
              </p:cNvSpPr>
              <p:nvPr/>
            </p:nvSpPr>
            <p:spPr bwMode="auto">
              <a:xfrm>
                <a:off x="13970"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5" name="Line 555"/>
              <p:cNvSpPr>
                <a:spLocks noChangeShapeType="1"/>
              </p:cNvSpPr>
              <p:nvPr/>
            </p:nvSpPr>
            <p:spPr bwMode="auto">
              <a:xfrm>
                <a:off x="14007"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6" name="Line 556"/>
              <p:cNvSpPr>
                <a:spLocks noChangeShapeType="1"/>
              </p:cNvSpPr>
              <p:nvPr/>
            </p:nvSpPr>
            <p:spPr bwMode="auto">
              <a:xfrm>
                <a:off x="14040" y="9484"/>
                <a:ext cx="8"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7" name="Line 557"/>
              <p:cNvSpPr>
                <a:spLocks noChangeShapeType="1"/>
              </p:cNvSpPr>
              <p:nvPr/>
            </p:nvSpPr>
            <p:spPr bwMode="auto">
              <a:xfrm>
                <a:off x="14078"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8" name="Line 558"/>
              <p:cNvSpPr>
                <a:spLocks noChangeShapeType="1"/>
              </p:cNvSpPr>
              <p:nvPr/>
            </p:nvSpPr>
            <p:spPr bwMode="auto">
              <a:xfrm>
                <a:off x="14115"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9" name="Line 559"/>
              <p:cNvSpPr>
                <a:spLocks noChangeShapeType="1"/>
              </p:cNvSpPr>
              <p:nvPr/>
            </p:nvSpPr>
            <p:spPr bwMode="auto">
              <a:xfrm>
                <a:off x="14148"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0" name="Line 560"/>
              <p:cNvSpPr>
                <a:spLocks noChangeShapeType="1"/>
              </p:cNvSpPr>
              <p:nvPr/>
            </p:nvSpPr>
            <p:spPr bwMode="auto">
              <a:xfrm>
                <a:off x="14185" y="9484"/>
                <a:ext cx="4"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1" name="Line 561"/>
              <p:cNvSpPr>
                <a:spLocks noChangeShapeType="1"/>
              </p:cNvSpPr>
              <p:nvPr/>
            </p:nvSpPr>
            <p:spPr bwMode="auto">
              <a:xfrm>
                <a:off x="14219" y="9484"/>
                <a:ext cx="7"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2" name="Line 562"/>
              <p:cNvSpPr>
                <a:spLocks noChangeShapeType="1"/>
              </p:cNvSpPr>
              <p:nvPr/>
            </p:nvSpPr>
            <p:spPr bwMode="auto">
              <a:xfrm>
                <a:off x="14256"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3" name="Line 563"/>
              <p:cNvSpPr>
                <a:spLocks noChangeShapeType="1"/>
              </p:cNvSpPr>
              <p:nvPr/>
            </p:nvSpPr>
            <p:spPr bwMode="auto">
              <a:xfrm>
                <a:off x="14293" y="9484"/>
                <a:ext cx="3"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4" name="Line 564"/>
              <p:cNvSpPr>
                <a:spLocks noChangeShapeType="1"/>
              </p:cNvSpPr>
              <p:nvPr/>
            </p:nvSpPr>
            <p:spPr bwMode="auto">
              <a:xfrm>
                <a:off x="14326" y="9484"/>
                <a:ext cx="0" cy="0"/>
              </a:xfrm>
              <a:prstGeom prst="line">
                <a:avLst/>
              </a:prstGeom>
              <a:noFill/>
              <a:ln w="1905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5" name="Line 565"/>
              <p:cNvSpPr>
                <a:spLocks noChangeShapeType="1"/>
              </p:cNvSpPr>
              <p:nvPr/>
            </p:nvSpPr>
            <p:spPr bwMode="auto">
              <a:xfrm>
                <a:off x="9619" y="11102"/>
                <a:ext cx="108" cy="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6" name="Line 566"/>
              <p:cNvSpPr>
                <a:spLocks noChangeShapeType="1"/>
              </p:cNvSpPr>
              <p:nvPr/>
            </p:nvSpPr>
            <p:spPr bwMode="auto">
              <a:xfrm>
                <a:off x="9727" y="11102"/>
                <a:ext cx="70" cy="2"/>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7" name="Line 567"/>
              <p:cNvSpPr>
                <a:spLocks noChangeShapeType="1"/>
              </p:cNvSpPr>
              <p:nvPr/>
            </p:nvSpPr>
            <p:spPr bwMode="auto">
              <a:xfrm>
                <a:off x="9842" y="11104"/>
                <a:ext cx="37" cy="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8" name="Line 568"/>
              <p:cNvSpPr>
                <a:spLocks noChangeShapeType="1"/>
              </p:cNvSpPr>
              <p:nvPr/>
            </p:nvSpPr>
            <p:spPr bwMode="auto">
              <a:xfrm>
                <a:off x="9923" y="11107"/>
                <a:ext cx="12" cy="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9" name="Line 569"/>
              <p:cNvSpPr>
                <a:spLocks noChangeShapeType="1"/>
              </p:cNvSpPr>
              <p:nvPr/>
            </p:nvSpPr>
            <p:spPr bwMode="auto">
              <a:xfrm>
                <a:off x="9935" y="11107"/>
                <a:ext cx="22" cy="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0" name="Line 570"/>
              <p:cNvSpPr>
                <a:spLocks noChangeShapeType="1"/>
              </p:cNvSpPr>
              <p:nvPr/>
            </p:nvSpPr>
            <p:spPr bwMode="auto">
              <a:xfrm>
                <a:off x="10001" y="11107"/>
                <a:ext cx="37" cy="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1" name="Line 571"/>
              <p:cNvSpPr>
                <a:spLocks noChangeShapeType="1"/>
              </p:cNvSpPr>
              <p:nvPr/>
            </p:nvSpPr>
            <p:spPr bwMode="auto">
              <a:xfrm>
                <a:off x="10038" y="11107"/>
                <a:ext cx="0" cy="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2" name="Line 572"/>
              <p:cNvSpPr>
                <a:spLocks noChangeShapeType="1"/>
              </p:cNvSpPr>
              <p:nvPr/>
            </p:nvSpPr>
            <p:spPr bwMode="auto">
              <a:xfrm>
                <a:off x="10038" y="11107"/>
                <a:ext cx="108" cy="2"/>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3" name="Line 573"/>
              <p:cNvSpPr>
                <a:spLocks noChangeShapeType="1"/>
              </p:cNvSpPr>
              <p:nvPr/>
            </p:nvSpPr>
            <p:spPr bwMode="auto">
              <a:xfrm>
                <a:off x="10146" y="11109"/>
                <a:ext cx="70" cy="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4" name="Line 574"/>
              <p:cNvSpPr>
                <a:spLocks noChangeShapeType="1"/>
              </p:cNvSpPr>
              <p:nvPr/>
            </p:nvSpPr>
            <p:spPr bwMode="auto">
              <a:xfrm>
                <a:off x="10261" y="11111"/>
                <a:ext cx="37" cy="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5" name="Line 575"/>
              <p:cNvSpPr>
                <a:spLocks noChangeShapeType="1"/>
              </p:cNvSpPr>
              <p:nvPr/>
            </p:nvSpPr>
            <p:spPr bwMode="auto">
              <a:xfrm>
                <a:off x="10343" y="11111"/>
                <a:ext cx="11" cy="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6" name="Line 576"/>
              <p:cNvSpPr>
                <a:spLocks noChangeShapeType="1"/>
              </p:cNvSpPr>
              <p:nvPr/>
            </p:nvSpPr>
            <p:spPr bwMode="auto">
              <a:xfrm>
                <a:off x="10354" y="11111"/>
                <a:ext cx="22" cy="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7" name="Line 577"/>
              <p:cNvSpPr>
                <a:spLocks noChangeShapeType="1"/>
              </p:cNvSpPr>
              <p:nvPr/>
            </p:nvSpPr>
            <p:spPr bwMode="auto">
              <a:xfrm>
                <a:off x="10420" y="11113"/>
                <a:ext cx="38" cy="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8" name="Line 578"/>
              <p:cNvSpPr>
                <a:spLocks noChangeShapeType="1"/>
              </p:cNvSpPr>
              <p:nvPr/>
            </p:nvSpPr>
            <p:spPr bwMode="auto">
              <a:xfrm>
                <a:off x="10458" y="11113"/>
                <a:ext cx="0" cy="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9" name="Line 579"/>
              <p:cNvSpPr>
                <a:spLocks noChangeShapeType="1"/>
              </p:cNvSpPr>
              <p:nvPr/>
            </p:nvSpPr>
            <p:spPr bwMode="auto">
              <a:xfrm>
                <a:off x="10458" y="11113"/>
                <a:ext cx="103" cy="2"/>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0" name="Line 580"/>
              <p:cNvSpPr>
                <a:spLocks noChangeShapeType="1"/>
              </p:cNvSpPr>
              <p:nvPr/>
            </p:nvSpPr>
            <p:spPr bwMode="auto">
              <a:xfrm flipV="1">
                <a:off x="10561" y="11092"/>
                <a:ext cx="60" cy="2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1" name="Line 581"/>
              <p:cNvSpPr>
                <a:spLocks noChangeShapeType="1"/>
              </p:cNvSpPr>
              <p:nvPr/>
            </p:nvSpPr>
            <p:spPr bwMode="auto">
              <a:xfrm flipV="1">
                <a:off x="10658" y="11072"/>
                <a:ext cx="11" cy="5"/>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2" name="Line 582"/>
              <p:cNvSpPr>
                <a:spLocks noChangeShapeType="1"/>
              </p:cNvSpPr>
              <p:nvPr/>
            </p:nvSpPr>
            <p:spPr bwMode="auto">
              <a:xfrm flipV="1">
                <a:off x="10669" y="11064"/>
                <a:ext cx="19" cy="8"/>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3" name="Line 583"/>
              <p:cNvSpPr>
                <a:spLocks noChangeShapeType="1"/>
              </p:cNvSpPr>
              <p:nvPr/>
            </p:nvSpPr>
            <p:spPr bwMode="auto">
              <a:xfrm flipV="1">
                <a:off x="10725" y="11038"/>
                <a:ext cx="29" cy="11"/>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4" name="Line 584"/>
              <p:cNvSpPr>
                <a:spLocks noChangeShapeType="1"/>
              </p:cNvSpPr>
              <p:nvPr/>
            </p:nvSpPr>
            <p:spPr bwMode="auto">
              <a:xfrm flipV="1">
                <a:off x="10791" y="11013"/>
                <a:ext cx="26" cy="1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5" name="Line 585"/>
              <p:cNvSpPr>
                <a:spLocks noChangeShapeType="1"/>
              </p:cNvSpPr>
              <p:nvPr/>
            </p:nvSpPr>
            <p:spPr bwMode="auto">
              <a:xfrm flipV="1">
                <a:off x="10817" y="10989"/>
                <a:ext cx="60" cy="24"/>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6" name="Line 586"/>
              <p:cNvSpPr>
                <a:spLocks noChangeShapeType="1"/>
              </p:cNvSpPr>
              <p:nvPr/>
            </p:nvSpPr>
            <p:spPr bwMode="auto">
              <a:xfrm flipV="1">
                <a:off x="10877" y="10953"/>
                <a:ext cx="89" cy="36"/>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7" name="Line 587"/>
              <p:cNvSpPr>
                <a:spLocks noChangeShapeType="1"/>
              </p:cNvSpPr>
              <p:nvPr/>
            </p:nvSpPr>
            <p:spPr bwMode="auto">
              <a:xfrm flipV="1">
                <a:off x="11003" y="10927"/>
                <a:ext cx="26" cy="11"/>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8" name="Line 588"/>
              <p:cNvSpPr>
                <a:spLocks noChangeShapeType="1"/>
              </p:cNvSpPr>
              <p:nvPr/>
            </p:nvSpPr>
            <p:spPr bwMode="auto">
              <a:xfrm flipV="1">
                <a:off x="11066" y="10904"/>
                <a:ext cx="22" cy="8"/>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9" name="Line 589"/>
              <p:cNvSpPr>
                <a:spLocks noChangeShapeType="1"/>
              </p:cNvSpPr>
              <p:nvPr/>
            </p:nvSpPr>
            <p:spPr bwMode="auto">
              <a:xfrm flipV="1">
                <a:off x="11088" y="10902"/>
                <a:ext cx="8" cy="2"/>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0" name="Line 590"/>
              <p:cNvSpPr>
                <a:spLocks noChangeShapeType="1"/>
              </p:cNvSpPr>
              <p:nvPr/>
            </p:nvSpPr>
            <p:spPr bwMode="auto">
              <a:xfrm flipV="1">
                <a:off x="11133" y="10874"/>
                <a:ext cx="29"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1" name="Line 591"/>
              <p:cNvSpPr>
                <a:spLocks noChangeShapeType="1"/>
              </p:cNvSpPr>
              <p:nvPr/>
            </p:nvSpPr>
            <p:spPr bwMode="auto">
              <a:xfrm flipV="1">
                <a:off x="11162" y="10863"/>
                <a:ext cx="30" cy="11"/>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2" name="Line 592"/>
              <p:cNvSpPr>
                <a:spLocks noChangeShapeType="1"/>
              </p:cNvSpPr>
              <p:nvPr/>
            </p:nvSpPr>
            <p:spPr bwMode="auto">
              <a:xfrm flipV="1">
                <a:off x="11192" y="10820"/>
                <a:ext cx="104" cy="4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3" name="Line 593"/>
              <p:cNvSpPr>
                <a:spLocks noChangeShapeType="1"/>
              </p:cNvSpPr>
              <p:nvPr/>
            </p:nvSpPr>
            <p:spPr bwMode="auto">
              <a:xfrm flipV="1">
                <a:off x="11296" y="10816"/>
                <a:ext cx="11" cy="4"/>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4" name="Line 594"/>
              <p:cNvSpPr>
                <a:spLocks noChangeShapeType="1"/>
              </p:cNvSpPr>
              <p:nvPr/>
            </p:nvSpPr>
            <p:spPr bwMode="auto">
              <a:xfrm flipV="1">
                <a:off x="11344" y="10791"/>
                <a:ext cx="30" cy="1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5" name="Line 595"/>
              <p:cNvSpPr>
                <a:spLocks noChangeShapeType="1"/>
              </p:cNvSpPr>
              <p:nvPr/>
            </p:nvSpPr>
            <p:spPr bwMode="auto">
              <a:xfrm flipV="1">
                <a:off x="11411" y="10763"/>
                <a:ext cx="29"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6" name="Line 596"/>
              <p:cNvSpPr>
                <a:spLocks noChangeShapeType="1"/>
              </p:cNvSpPr>
              <p:nvPr/>
            </p:nvSpPr>
            <p:spPr bwMode="auto">
              <a:xfrm flipV="1">
                <a:off x="11474" y="10737"/>
                <a:ext cx="29" cy="11"/>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7" name="Line 597"/>
              <p:cNvSpPr>
                <a:spLocks noChangeShapeType="1"/>
              </p:cNvSpPr>
              <p:nvPr/>
            </p:nvSpPr>
            <p:spPr bwMode="auto">
              <a:xfrm>
                <a:off x="11503" y="10737"/>
                <a:ext cx="4" cy="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8" name="Line 598"/>
              <p:cNvSpPr>
                <a:spLocks noChangeShapeType="1"/>
              </p:cNvSpPr>
              <p:nvPr/>
            </p:nvSpPr>
            <p:spPr bwMode="auto">
              <a:xfrm flipV="1">
                <a:off x="11507" y="10694"/>
                <a:ext cx="104" cy="4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9" name="Line 599"/>
              <p:cNvSpPr>
                <a:spLocks noChangeShapeType="1"/>
              </p:cNvSpPr>
              <p:nvPr/>
            </p:nvSpPr>
            <p:spPr bwMode="auto">
              <a:xfrm flipV="1">
                <a:off x="11611" y="10677"/>
                <a:ext cx="41" cy="17"/>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0" name="Line 600"/>
              <p:cNvSpPr>
                <a:spLocks noChangeShapeType="1"/>
              </p:cNvSpPr>
              <p:nvPr/>
            </p:nvSpPr>
            <p:spPr bwMode="auto">
              <a:xfrm flipV="1">
                <a:off x="11689" y="10652"/>
                <a:ext cx="26"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1" name="Line 601"/>
              <p:cNvSpPr>
                <a:spLocks noChangeShapeType="1"/>
              </p:cNvSpPr>
              <p:nvPr/>
            </p:nvSpPr>
            <p:spPr bwMode="auto">
              <a:xfrm>
                <a:off x="11715" y="10652"/>
                <a:ext cx="0" cy="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2" name="Line 602"/>
              <p:cNvSpPr>
                <a:spLocks noChangeShapeType="1"/>
              </p:cNvSpPr>
              <p:nvPr/>
            </p:nvSpPr>
            <p:spPr bwMode="auto">
              <a:xfrm flipV="1">
                <a:off x="11752" y="10626"/>
                <a:ext cx="30" cy="11"/>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3" name="Line 603"/>
              <p:cNvSpPr>
                <a:spLocks noChangeShapeType="1"/>
              </p:cNvSpPr>
              <p:nvPr/>
            </p:nvSpPr>
            <p:spPr bwMode="auto">
              <a:xfrm>
                <a:off x="11819" y="10611"/>
                <a:ext cx="0" cy="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4" name="Line 604"/>
              <p:cNvSpPr>
                <a:spLocks noChangeShapeType="1"/>
              </p:cNvSpPr>
              <p:nvPr/>
            </p:nvSpPr>
            <p:spPr bwMode="auto">
              <a:xfrm flipV="1">
                <a:off x="11819" y="10598"/>
                <a:ext cx="29"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5" name="Line 605"/>
              <p:cNvSpPr>
                <a:spLocks noChangeShapeType="1"/>
              </p:cNvSpPr>
              <p:nvPr/>
            </p:nvSpPr>
            <p:spPr bwMode="auto">
              <a:xfrm flipV="1">
                <a:off x="11848" y="10568"/>
                <a:ext cx="78" cy="3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050" name="Group 807"/>
            <p:cNvGrpSpPr>
              <a:grpSpLocks/>
            </p:cNvGrpSpPr>
            <p:nvPr/>
          </p:nvGrpSpPr>
          <p:grpSpPr bwMode="auto">
            <a:xfrm>
              <a:off x="9619" y="9573"/>
              <a:ext cx="4611" cy="1642"/>
              <a:chOff x="9619" y="9573"/>
              <a:chExt cx="4611" cy="1642"/>
            </a:xfrm>
          </p:grpSpPr>
          <p:sp>
            <p:nvSpPr>
              <p:cNvPr id="1286" name="Line 607"/>
              <p:cNvSpPr>
                <a:spLocks noChangeShapeType="1"/>
              </p:cNvSpPr>
              <p:nvPr/>
            </p:nvSpPr>
            <p:spPr bwMode="auto">
              <a:xfrm flipV="1">
                <a:off x="11926" y="10541"/>
                <a:ext cx="67" cy="27"/>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7" name="Line 608"/>
              <p:cNvSpPr>
                <a:spLocks noChangeShapeType="1"/>
              </p:cNvSpPr>
              <p:nvPr/>
            </p:nvSpPr>
            <p:spPr bwMode="auto">
              <a:xfrm flipV="1">
                <a:off x="12030" y="10515"/>
                <a:ext cx="30" cy="11"/>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8" name="Line 609"/>
              <p:cNvSpPr>
                <a:spLocks noChangeShapeType="1"/>
              </p:cNvSpPr>
              <p:nvPr/>
            </p:nvSpPr>
            <p:spPr bwMode="auto">
              <a:xfrm flipV="1">
                <a:off x="12097" y="10487"/>
                <a:ext cx="30"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9" name="Line 610"/>
              <p:cNvSpPr>
                <a:spLocks noChangeShapeType="1"/>
              </p:cNvSpPr>
              <p:nvPr/>
            </p:nvSpPr>
            <p:spPr bwMode="auto">
              <a:xfrm flipV="1">
                <a:off x="12160" y="10462"/>
                <a:ext cx="30" cy="1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0" name="Line 611"/>
              <p:cNvSpPr>
                <a:spLocks noChangeShapeType="1"/>
              </p:cNvSpPr>
              <p:nvPr/>
            </p:nvSpPr>
            <p:spPr bwMode="auto">
              <a:xfrm flipV="1">
                <a:off x="12190" y="10443"/>
                <a:ext cx="48" cy="1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1" name="Line 612"/>
              <p:cNvSpPr>
                <a:spLocks noChangeShapeType="1"/>
              </p:cNvSpPr>
              <p:nvPr/>
            </p:nvSpPr>
            <p:spPr bwMode="auto">
              <a:xfrm flipV="1">
                <a:off x="12238" y="10404"/>
                <a:ext cx="100" cy="3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2" name="Line 613"/>
              <p:cNvSpPr>
                <a:spLocks noChangeShapeType="1"/>
              </p:cNvSpPr>
              <p:nvPr/>
            </p:nvSpPr>
            <p:spPr bwMode="auto">
              <a:xfrm flipV="1">
                <a:off x="12375" y="10376"/>
                <a:ext cx="26"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3" name="Line 614"/>
              <p:cNvSpPr>
                <a:spLocks noChangeShapeType="1"/>
              </p:cNvSpPr>
              <p:nvPr/>
            </p:nvSpPr>
            <p:spPr bwMode="auto">
              <a:xfrm flipV="1">
                <a:off x="12438" y="10359"/>
                <a:ext cx="11" cy="2"/>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4" name="Line 615"/>
              <p:cNvSpPr>
                <a:spLocks noChangeShapeType="1"/>
              </p:cNvSpPr>
              <p:nvPr/>
            </p:nvSpPr>
            <p:spPr bwMode="auto">
              <a:xfrm flipV="1">
                <a:off x="12449" y="10351"/>
                <a:ext cx="19" cy="8"/>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5" name="Line 616"/>
              <p:cNvSpPr>
                <a:spLocks noChangeShapeType="1"/>
              </p:cNvSpPr>
              <p:nvPr/>
            </p:nvSpPr>
            <p:spPr bwMode="auto">
              <a:xfrm flipV="1">
                <a:off x="12505" y="10325"/>
                <a:ext cx="30" cy="11"/>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6" name="Line 617"/>
              <p:cNvSpPr>
                <a:spLocks noChangeShapeType="1"/>
              </p:cNvSpPr>
              <p:nvPr/>
            </p:nvSpPr>
            <p:spPr bwMode="auto">
              <a:xfrm flipV="1">
                <a:off x="12535" y="10317"/>
                <a:ext cx="18" cy="8"/>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7" name="Line 618"/>
              <p:cNvSpPr>
                <a:spLocks noChangeShapeType="1"/>
              </p:cNvSpPr>
              <p:nvPr/>
            </p:nvSpPr>
            <p:spPr bwMode="auto">
              <a:xfrm flipV="1">
                <a:off x="12553" y="10274"/>
                <a:ext cx="104" cy="4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8" name="Line 619"/>
              <p:cNvSpPr>
                <a:spLocks noChangeShapeType="1"/>
              </p:cNvSpPr>
              <p:nvPr/>
            </p:nvSpPr>
            <p:spPr bwMode="auto">
              <a:xfrm flipV="1">
                <a:off x="12657" y="10265"/>
                <a:ext cx="22" cy="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9" name="Line 620"/>
              <p:cNvSpPr>
                <a:spLocks noChangeShapeType="1"/>
              </p:cNvSpPr>
              <p:nvPr/>
            </p:nvSpPr>
            <p:spPr bwMode="auto">
              <a:xfrm flipV="1">
                <a:off x="12716" y="10240"/>
                <a:ext cx="30" cy="1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0" name="Line 621"/>
              <p:cNvSpPr>
                <a:spLocks noChangeShapeType="1"/>
              </p:cNvSpPr>
              <p:nvPr/>
            </p:nvSpPr>
            <p:spPr bwMode="auto">
              <a:xfrm flipV="1">
                <a:off x="12783" y="10214"/>
                <a:ext cx="30" cy="11"/>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1" name="Line 622"/>
              <p:cNvSpPr>
                <a:spLocks noChangeShapeType="1"/>
              </p:cNvSpPr>
              <p:nvPr/>
            </p:nvSpPr>
            <p:spPr bwMode="auto">
              <a:xfrm flipV="1">
                <a:off x="12846" y="10191"/>
                <a:ext cx="22" cy="8"/>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2" name="Line 623"/>
              <p:cNvSpPr>
                <a:spLocks noChangeShapeType="1"/>
              </p:cNvSpPr>
              <p:nvPr/>
            </p:nvSpPr>
            <p:spPr bwMode="auto">
              <a:xfrm flipV="1">
                <a:off x="12868" y="10186"/>
                <a:ext cx="8" cy="5"/>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3" name="Line 624"/>
              <p:cNvSpPr>
                <a:spLocks noChangeShapeType="1"/>
              </p:cNvSpPr>
              <p:nvPr/>
            </p:nvSpPr>
            <p:spPr bwMode="auto">
              <a:xfrm flipV="1">
                <a:off x="12876" y="10148"/>
                <a:ext cx="96" cy="38"/>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4" name="Line 625"/>
              <p:cNvSpPr>
                <a:spLocks noChangeShapeType="1"/>
              </p:cNvSpPr>
              <p:nvPr/>
            </p:nvSpPr>
            <p:spPr bwMode="auto">
              <a:xfrm flipV="1">
                <a:off x="12972" y="10129"/>
                <a:ext cx="52" cy="1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5" name="Line 626"/>
              <p:cNvSpPr>
                <a:spLocks noChangeShapeType="1"/>
              </p:cNvSpPr>
              <p:nvPr/>
            </p:nvSpPr>
            <p:spPr bwMode="auto">
              <a:xfrm flipV="1">
                <a:off x="13061" y="10107"/>
                <a:ext cx="15" cy="7"/>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6" name="Line 627"/>
              <p:cNvSpPr>
                <a:spLocks noChangeShapeType="1"/>
              </p:cNvSpPr>
              <p:nvPr/>
            </p:nvSpPr>
            <p:spPr bwMode="auto">
              <a:xfrm flipV="1">
                <a:off x="13076" y="10103"/>
                <a:ext cx="11" cy="4"/>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7" name="Line 628"/>
              <p:cNvSpPr>
                <a:spLocks noChangeShapeType="1"/>
              </p:cNvSpPr>
              <p:nvPr/>
            </p:nvSpPr>
            <p:spPr bwMode="auto">
              <a:xfrm flipV="1">
                <a:off x="13124" y="10075"/>
                <a:ext cx="30"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8" name="Line 629"/>
              <p:cNvSpPr>
                <a:spLocks noChangeShapeType="1"/>
              </p:cNvSpPr>
              <p:nvPr/>
            </p:nvSpPr>
            <p:spPr bwMode="auto">
              <a:xfrm flipV="1">
                <a:off x="13191" y="10050"/>
                <a:ext cx="30" cy="1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9" name="Line 630"/>
              <p:cNvSpPr>
                <a:spLocks noChangeShapeType="1"/>
              </p:cNvSpPr>
              <p:nvPr/>
            </p:nvSpPr>
            <p:spPr bwMode="auto">
              <a:xfrm flipV="1">
                <a:off x="13221" y="10022"/>
                <a:ext cx="67" cy="28"/>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0" name="Line 631"/>
              <p:cNvSpPr>
                <a:spLocks noChangeShapeType="1"/>
              </p:cNvSpPr>
              <p:nvPr/>
            </p:nvSpPr>
            <p:spPr bwMode="auto">
              <a:xfrm flipV="1">
                <a:off x="13288" y="9990"/>
                <a:ext cx="77" cy="32"/>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1" name="Line 632"/>
              <p:cNvSpPr>
                <a:spLocks noChangeShapeType="1"/>
              </p:cNvSpPr>
              <p:nvPr/>
            </p:nvSpPr>
            <p:spPr bwMode="auto">
              <a:xfrm flipV="1">
                <a:off x="13403" y="9964"/>
                <a:ext cx="29"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2" name="Line 633"/>
              <p:cNvSpPr>
                <a:spLocks noChangeShapeType="1"/>
              </p:cNvSpPr>
              <p:nvPr/>
            </p:nvSpPr>
            <p:spPr bwMode="auto">
              <a:xfrm flipV="1">
                <a:off x="13469" y="9939"/>
                <a:ext cx="26" cy="1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3" name="Line 634"/>
              <p:cNvSpPr>
                <a:spLocks noChangeShapeType="1"/>
              </p:cNvSpPr>
              <p:nvPr/>
            </p:nvSpPr>
            <p:spPr bwMode="auto">
              <a:xfrm>
                <a:off x="13495" y="9939"/>
                <a:ext cx="4" cy="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4" name="Line 635"/>
              <p:cNvSpPr>
                <a:spLocks noChangeShapeType="1"/>
              </p:cNvSpPr>
              <p:nvPr/>
            </p:nvSpPr>
            <p:spPr bwMode="auto">
              <a:xfrm flipV="1">
                <a:off x="13532" y="9911"/>
                <a:ext cx="30"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5" name="Line 636"/>
              <p:cNvSpPr>
                <a:spLocks noChangeShapeType="1"/>
              </p:cNvSpPr>
              <p:nvPr/>
            </p:nvSpPr>
            <p:spPr bwMode="auto">
              <a:xfrm flipV="1">
                <a:off x="13562" y="9896"/>
                <a:ext cx="37" cy="15"/>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6" name="Line 637"/>
              <p:cNvSpPr>
                <a:spLocks noChangeShapeType="1"/>
              </p:cNvSpPr>
              <p:nvPr/>
            </p:nvSpPr>
            <p:spPr bwMode="auto">
              <a:xfrm flipV="1">
                <a:off x="13599" y="9855"/>
                <a:ext cx="108" cy="41"/>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7" name="Line 638"/>
              <p:cNvSpPr>
                <a:spLocks noChangeShapeType="1"/>
              </p:cNvSpPr>
              <p:nvPr/>
            </p:nvSpPr>
            <p:spPr bwMode="auto">
              <a:xfrm flipV="1">
                <a:off x="13707" y="9853"/>
                <a:ext cx="3" cy="2"/>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8" name="Line 639"/>
              <p:cNvSpPr>
                <a:spLocks noChangeShapeType="1"/>
              </p:cNvSpPr>
              <p:nvPr/>
            </p:nvSpPr>
            <p:spPr bwMode="auto">
              <a:xfrm flipV="1">
                <a:off x="13744" y="9828"/>
                <a:ext cx="29" cy="1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9" name="Line 640"/>
              <p:cNvSpPr>
                <a:spLocks noChangeShapeType="1"/>
              </p:cNvSpPr>
              <p:nvPr/>
            </p:nvSpPr>
            <p:spPr bwMode="auto">
              <a:xfrm flipV="1">
                <a:off x="13811" y="9800"/>
                <a:ext cx="29"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0" name="Line 641"/>
              <p:cNvSpPr>
                <a:spLocks noChangeShapeType="1"/>
              </p:cNvSpPr>
              <p:nvPr/>
            </p:nvSpPr>
            <p:spPr bwMode="auto">
              <a:xfrm flipV="1">
                <a:off x="13877" y="9774"/>
                <a:ext cx="30"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1" name="Line 642"/>
              <p:cNvSpPr>
                <a:spLocks noChangeShapeType="1"/>
              </p:cNvSpPr>
              <p:nvPr/>
            </p:nvSpPr>
            <p:spPr bwMode="auto">
              <a:xfrm flipV="1">
                <a:off x="13907" y="9770"/>
                <a:ext cx="7" cy="4"/>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2" name="Line 643"/>
              <p:cNvSpPr>
                <a:spLocks noChangeShapeType="1"/>
              </p:cNvSpPr>
              <p:nvPr/>
            </p:nvSpPr>
            <p:spPr bwMode="auto">
              <a:xfrm flipV="1">
                <a:off x="13914" y="9729"/>
                <a:ext cx="104" cy="41"/>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3" name="Line 644"/>
              <p:cNvSpPr>
                <a:spLocks noChangeShapeType="1"/>
              </p:cNvSpPr>
              <p:nvPr/>
            </p:nvSpPr>
            <p:spPr bwMode="auto">
              <a:xfrm flipV="1">
                <a:off x="14018" y="9717"/>
                <a:ext cx="34" cy="12"/>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4" name="Line 645"/>
              <p:cNvSpPr>
                <a:spLocks noChangeShapeType="1"/>
              </p:cNvSpPr>
              <p:nvPr/>
            </p:nvSpPr>
            <p:spPr bwMode="auto">
              <a:xfrm flipV="1">
                <a:off x="14089" y="9689"/>
                <a:ext cx="29"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5" name="Line 646"/>
              <p:cNvSpPr>
                <a:spLocks noChangeShapeType="1"/>
              </p:cNvSpPr>
              <p:nvPr/>
            </p:nvSpPr>
            <p:spPr bwMode="auto">
              <a:xfrm flipV="1">
                <a:off x="14155" y="9663"/>
                <a:ext cx="30"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6" name="Line 647"/>
              <p:cNvSpPr>
                <a:spLocks noChangeShapeType="1"/>
              </p:cNvSpPr>
              <p:nvPr/>
            </p:nvSpPr>
            <p:spPr bwMode="auto">
              <a:xfrm flipV="1">
                <a:off x="14219" y="9644"/>
                <a:ext cx="11" cy="4"/>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7" name="Line 648"/>
              <p:cNvSpPr>
                <a:spLocks noChangeShapeType="1"/>
              </p:cNvSpPr>
              <p:nvPr/>
            </p:nvSpPr>
            <p:spPr bwMode="auto">
              <a:xfrm>
                <a:off x="9619" y="10989"/>
                <a:ext cx="108" cy="1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8" name="Line 649"/>
              <p:cNvSpPr>
                <a:spLocks noChangeShapeType="1"/>
              </p:cNvSpPr>
              <p:nvPr/>
            </p:nvSpPr>
            <p:spPr bwMode="auto">
              <a:xfrm>
                <a:off x="9727" y="11004"/>
                <a:ext cx="67" cy="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9" name="Line 650"/>
              <p:cNvSpPr>
                <a:spLocks noChangeShapeType="1"/>
              </p:cNvSpPr>
              <p:nvPr/>
            </p:nvSpPr>
            <p:spPr bwMode="auto">
              <a:xfrm>
                <a:off x="9838" y="11019"/>
                <a:ext cx="34"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0" name="Line 651"/>
              <p:cNvSpPr>
                <a:spLocks noChangeShapeType="1"/>
              </p:cNvSpPr>
              <p:nvPr/>
            </p:nvSpPr>
            <p:spPr bwMode="auto">
              <a:xfrm>
                <a:off x="9916" y="11030"/>
                <a:ext cx="19"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1" name="Line 652"/>
              <p:cNvSpPr>
                <a:spLocks noChangeShapeType="1"/>
              </p:cNvSpPr>
              <p:nvPr/>
            </p:nvSpPr>
            <p:spPr bwMode="auto">
              <a:xfrm>
                <a:off x="9935" y="11032"/>
                <a:ext cx="14"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2" name="Line 653"/>
              <p:cNvSpPr>
                <a:spLocks noChangeShapeType="1"/>
              </p:cNvSpPr>
              <p:nvPr/>
            </p:nvSpPr>
            <p:spPr bwMode="auto">
              <a:xfrm>
                <a:off x="9994" y="11038"/>
                <a:ext cx="33" cy="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3" name="Line 654"/>
              <p:cNvSpPr>
                <a:spLocks noChangeShapeType="1"/>
              </p:cNvSpPr>
              <p:nvPr/>
            </p:nvSpPr>
            <p:spPr bwMode="auto">
              <a:xfrm>
                <a:off x="10027" y="11043"/>
                <a:ext cx="11"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4" name="Line 655"/>
              <p:cNvSpPr>
                <a:spLocks noChangeShapeType="1"/>
              </p:cNvSpPr>
              <p:nvPr/>
            </p:nvSpPr>
            <p:spPr bwMode="auto">
              <a:xfrm>
                <a:off x="10038" y="11043"/>
                <a:ext cx="108" cy="1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5" name="Line 656"/>
              <p:cNvSpPr>
                <a:spLocks noChangeShapeType="1"/>
              </p:cNvSpPr>
              <p:nvPr/>
            </p:nvSpPr>
            <p:spPr bwMode="auto">
              <a:xfrm>
                <a:off x="10146" y="11053"/>
                <a:ext cx="59" cy="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6" name="Line 657"/>
              <p:cNvSpPr>
                <a:spLocks noChangeShapeType="1"/>
              </p:cNvSpPr>
              <p:nvPr/>
            </p:nvSpPr>
            <p:spPr bwMode="auto">
              <a:xfrm>
                <a:off x="10246" y="11062"/>
                <a:ext cx="4"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7" name="Line 658"/>
              <p:cNvSpPr>
                <a:spLocks noChangeShapeType="1"/>
              </p:cNvSpPr>
              <p:nvPr/>
            </p:nvSpPr>
            <p:spPr bwMode="auto">
              <a:xfrm>
                <a:off x="10250" y="11062"/>
                <a:ext cx="33"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8" name="Line 659"/>
              <p:cNvSpPr>
                <a:spLocks noChangeShapeType="1"/>
              </p:cNvSpPr>
              <p:nvPr/>
            </p:nvSpPr>
            <p:spPr bwMode="auto">
              <a:xfrm>
                <a:off x="10328" y="11066"/>
                <a:ext cx="26"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9" name="Line 660"/>
              <p:cNvSpPr>
                <a:spLocks noChangeShapeType="1"/>
              </p:cNvSpPr>
              <p:nvPr/>
            </p:nvSpPr>
            <p:spPr bwMode="auto">
              <a:xfrm>
                <a:off x="10354" y="11066"/>
                <a:ext cx="11"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0" name="Line 661"/>
              <p:cNvSpPr>
                <a:spLocks noChangeShapeType="1"/>
              </p:cNvSpPr>
              <p:nvPr/>
            </p:nvSpPr>
            <p:spPr bwMode="auto">
              <a:xfrm>
                <a:off x="10409" y="11066"/>
                <a:ext cx="34"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1" name="Line 662"/>
              <p:cNvSpPr>
                <a:spLocks noChangeShapeType="1"/>
              </p:cNvSpPr>
              <p:nvPr/>
            </p:nvSpPr>
            <p:spPr bwMode="auto">
              <a:xfrm>
                <a:off x="10443" y="11066"/>
                <a:ext cx="15"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2" name="Line 663"/>
              <p:cNvSpPr>
                <a:spLocks noChangeShapeType="1"/>
              </p:cNvSpPr>
              <p:nvPr/>
            </p:nvSpPr>
            <p:spPr bwMode="auto">
              <a:xfrm flipV="1">
                <a:off x="10458" y="11062"/>
                <a:ext cx="103"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3" name="Line 664"/>
              <p:cNvSpPr>
                <a:spLocks noChangeShapeType="1"/>
              </p:cNvSpPr>
              <p:nvPr/>
            </p:nvSpPr>
            <p:spPr bwMode="auto">
              <a:xfrm flipV="1">
                <a:off x="10561" y="11043"/>
                <a:ext cx="49" cy="1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4" name="Line 665"/>
              <p:cNvSpPr>
                <a:spLocks noChangeShapeType="1"/>
              </p:cNvSpPr>
              <p:nvPr/>
            </p:nvSpPr>
            <p:spPr bwMode="auto">
              <a:xfrm flipV="1">
                <a:off x="10650" y="11021"/>
                <a:ext cx="19" cy="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5" name="Line 666"/>
              <p:cNvSpPr>
                <a:spLocks noChangeShapeType="1"/>
              </p:cNvSpPr>
              <p:nvPr/>
            </p:nvSpPr>
            <p:spPr bwMode="auto">
              <a:xfrm flipV="1">
                <a:off x="10669" y="11017"/>
                <a:ext cx="11"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6" name="Line 667"/>
              <p:cNvSpPr>
                <a:spLocks noChangeShapeType="1"/>
              </p:cNvSpPr>
              <p:nvPr/>
            </p:nvSpPr>
            <p:spPr bwMode="auto">
              <a:xfrm flipV="1">
                <a:off x="10717" y="10993"/>
                <a:ext cx="30"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7" name="Line 668"/>
              <p:cNvSpPr>
                <a:spLocks noChangeShapeType="1"/>
              </p:cNvSpPr>
              <p:nvPr/>
            </p:nvSpPr>
            <p:spPr bwMode="auto">
              <a:xfrm flipV="1">
                <a:off x="10784" y="10968"/>
                <a:ext cx="30" cy="1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8" name="Line 669"/>
              <p:cNvSpPr>
                <a:spLocks noChangeShapeType="1"/>
              </p:cNvSpPr>
              <p:nvPr/>
            </p:nvSpPr>
            <p:spPr bwMode="auto">
              <a:xfrm flipV="1">
                <a:off x="10814" y="10942"/>
                <a:ext cx="63" cy="2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9" name="Line 670"/>
              <p:cNvSpPr>
                <a:spLocks noChangeShapeType="1"/>
              </p:cNvSpPr>
              <p:nvPr/>
            </p:nvSpPr>
            <p:spPr bwMode="auto">
              <a:xfrm flipV="1">
                <a:off x="10877" y="10910"/>
                <a:ext cx="85" cy="3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0" name="Line 671"/>
              <p:cNvSpPr>
                <a:spLocks noChangeShapeType="1"/>
              </p:cNvSpPr>
              <p:nvPr/>
            </p:nvSpPr>
            <p:spPr bwMode="auto">
              <a:xfrm flipV="1">
                <a:off x="10999" y="10887"/>
                <a:ext cx="30" cy="1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1" name="Line 672"/>
              <p:cNvSpPr>
                <a:spLocks noChangeShapeType="1"/>
              </p:cNvSpPr>
              <p:nvPr/>
            </p:nvSpPr>
            <p:spPr bwMode="auto">
              <a:xfrm flipV="1">
                <a:off x="11066" y="10863"/>
                <a:ext cx="22" cy="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2" name="Line 673"/>
              <p:cNvSpPr>
                <a:spLocks noChangeShapeType="1"/>
              </p:cNvSpPr>
              <p:nvPr/>
            </p:nvSpPr>
            <p:spPr bwMode="auto">
              <a:xfrm flipV="1">
                <a:off x="11088" y="10861"/>
                <a:ext cx="8"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3" name="Line 674"/>
              <p:cNvSpPr>
                <a:spLocks noChangeShapeType="1"/>
              </p:cNvSpPr>
              <p:nvPr/>
            </p:nvSpPr>
            <p:spPr bwMode="auto">
              <a:xfrm flipV="1">
                <a:off x="11133" y="10835"/>
                <a:ext cx="29"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4" name="Line 675"/>
              <p:cNvSpPr>
                <a:spLocks noChangeShapeType="1"/>
              </p:cNvSpPr>
              <p:nvPr/>
            </p:nvSpPr>
            <p:spPr bwMode="auto">
              <a:xfrm flipV="1">
                <a:off x="11162" y="10823"/>
                <a:ext cx="30" cy="1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5" name="Line 676"/>
              <p:cNvSpPr>
                <a:spLocks noChangeShapeType="1"/>
              </p:cNvSpPr>
              <p:nvPr/>
            </p:nvSpPr>
            <p:spPr bwMode="auto">
              <a:xfrm flipV="1">
                <a:off x="11192" y="10784"/>
                <a:ext cx="104" cy="3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6" name="Line 677"/>
              <p:cNvSpPr>
                <a:spLocks noChangeShapeType="1"/>
              </p:cNvSpPr>
              <p:nvPr/>
            </p:nvSpPr>
            <p:spPr bwMode="auto">
              <a:xfrm flipV="1">
                <a:off x="11296" y="10778"/>
                <a:ext cx="15" cy="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7" name="Line 678"/>
              <p:cNvSpPr>
                <a:spLocks noChangeShapeType="1"/>
              </p:cNvSpPr>
              <p:nvPr/>
            </p:nvSpPr>
            <p:spPr bwMode="auto">
              <a:xfrm flipV="1">
                <a:off x="11348" y="10752"/>
                <a:ext cx="29"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8" name="Line 679"/>
              <p:cNvSpPr>
                <a:spLocks noChangeShapeType="1"/>
              </p:cNvSpPr>
              <p:nvPr/>
            </p:nvSpPr>
            <p:spPr bwMode="auto">
              <a:xfrm flipV="1">
                <a:off x="11414" y="10727"/>
                <a:ext cx="30" cy="1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9" name="Line 680"/>
              <p:cNvSpPr>
                <a:spLocks noChangeShapeType="1"/>
              </p:cNvSpPr>
              <p:nvPr/>
            </p:nvSpPr>
            <p:spPr bwMode="auto">
              <a:xfrm flipV="1">
                <a:off x="11481" y="10703"/>
                <a:ext cx="26"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0" name="Line 681"/>
              <p:cNvSpPr>
                <a:spLocks noChangeShapeType="1"/>
              </p:cNvSpPr>
              <p:nvPr/>
            </p:nvSpPr>
            <p:spPr bwMode="auto">
              <a:xfrm flipV="1">
                <a:off x="11507" y="10701"/>
                <a:ext cx="4"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1" name="Line 682"/>
              <p:cNvSpPr>
                <a:spLocks noChangeShapeType="1"/>
              </p:cNvSpPr>
              <p:nvPr/>
            </p:nvSpPr>
            <p:spPr bwMode="auto">
              <a:xfrm flipV="1">
                <a:off x="11511" y="10662"/>
                <a:ext cx="100" cy="3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2" name="Line 683"/>
              <p:cNvSpPr>
                <a:spLocks noChangeShapeType="1"/>
              </p:cNvSpPr>
              <p:nvPr/>
            </p:nvSpPr>
            <p:spPr bwMode="auto">
              <a:xfrm flipV="1">
                <a:off x="11611" y="10645"/>
                <a:ext cx="45"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3" name="Line 684"/>
              <p:cNvSpPr>
                <a:spLocks noChangeShapeType="1"/>
              </p:cNvSpPr>
              <p:nvPr/>
            </p:nvSpPr>
            <p:spPr bwMode="auto">
              <a:xfrm flipV="1">
                <a:off x="11693" y="10622"/>
                <a:ext cx="22" cy="8"/>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4" name="Line 685"/>
              <p:cNvSpPr>
                <a:spLocks noChangeShapeType="1"/>
              </p:cNvSpPr>
              <p:nvPr/>
            </p:nvSpPr>
            <p:spPr bwMode="auto">
              <a:xfrm flipV="1">
                <a:off x="11715" y="10618"/>
                <a:ext cx="7"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5" name="Line 686"/>
              <p:cNvSpPr>
                <a:spLocks noChangeShapeType="1"/>
              </p:cNvSpPr>
              <p:nvPr/>
            </p:nvSpPr>
            <p:spPr bwMode="auto">
              <a:xfrm flipV="1">
                <a:off x="11759" y="10592"/>
                <a:ext cx="30"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6" name="Line 687"/>
              <p:cNvSpPr>
                <a:spLocks noChangeShapeType="1"/>
              </p:cNvSpPr>
              <p:nvPr/>
            </p:nvSpPr>
            <p:spPr bwMode="auto">
              <a:xfrm flipV="1">
                <a:off x="11826" y="10566"/>
                <a:ext cx="30"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7" name="Line 688"/>
              <p:cNvSpPr>
                <a:spLocks noChangeShapeType="1"/>
              </p:cNvSpPr>
              <p:nvPr/>
            </p:nvSpPr>
            <p:spPr bwMode="auto">
              <a:xfrm flipV="1">
                <a:off x="11856" y="10539"/>
                <a:ext cx="70" cy="2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8" name="Line 689"/>
              <p:cNvSpPr>
                <a:spLocks noChangeShapeType="1"/>
              </p:cNvSpPr>
              <p:nvPr/>
            </p:nvSpPr>
            <p:spPr bwMode="auto">
              <a:xfrm flipV="1">
                <a:off x="11926" y="10509"/>
                <a:ext cx="75" cy="3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9" name="Line 690"/>
              <p:cNvSpPr>
                <a:spLocks noChangeShapeType="1"/>
              </p:cNvSpPr>
              <p:nvPr/>
            </p:nvSpPr>
            <p:spPr bwMode="auto">
              <a:xfrm flipV="1">
                <a:off x="12038" y="10481"/>
                <a:ext cx="29"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0" name="Line 691"/>
              <p:cNvSpPr>
                <a:spLocks noChangeShapeType="1"/>
              </p:cNvSpPr>
              <p:nvPr/>
            </p:nvSpPr>
            <p:spPr bwMode="auto">
              <a:xfrm flipV="1">
                <a:off x="12104" y="10455"/>
                <a:ext cx="30"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1" name="Line 692"/>
              <p:cNvSpPr>
                <a:spLocks noChangeShapeType="1"/>
              </p:cNvSpPr>
              <p:nvPr/>
            </p:nvSpPr>
            <p:spPr bwMode="auto">
              <a:xfrm flipV="1">
                <a:off x="12171" y="10430"/>
                <a:ext cx="26" cy="1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2" name="Line 693"/>
              <p:cNvSpPr>
                <a:spLocks noChangeShapeType="1"/>
              </p:cNvSpPr>
              <p:nvPr/>
            </p:nvSpPr>
            <p:spPr bwMode="auto">
              <a:xfrm flipV="1">
                <a:off x="12197" y="10413"/>
                <a:ext cx="41"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3" name="Line 694"/>
              <p:cNvSpPr>
                <a:spLocks noChangeShapeType="1"/>
              </p:cNvSpPr>
              <p:nvPr/>
            </p:nvSpPr>
            <p:spPr bwMode="auto">
              <a:xfrm flipV="1">
                <a:off x="12238" y="10370"/>
                <a:ext cx="107" cy="4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4" name="Line 695"/>
              <p:cNvSpPr>
                <a:spLocks noChangeShapeType="1"/>
              </p:cNvSpPr>
              <p:nvPr/>
            </p:nvSpPr>
            <p:spPr bwMode="auto">
              <a:xfrm>
                <a:off x="12345" y="10370"/>
                <a:ext cx="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5" name="Line 696"/>
              <p:cNvSpPr>
                <a:spLocks noChangeShapeType="1"/>
              </p:cNvSpPr>
              <p:nvPr/>
            </p:nvSpPr>
            <p:spPr bwMode="auto">
              <a:xfrm flipV="1">
                <a:off x="12379" y="10342"/>
                <a:ext cx="30"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6" name="Line 697"/>
              <p:cNvSpPr>
                <a:spLocks noChangeShapeType="1"/>
              </p:cNvSpPr>
              <p:nvPr/>
            </p:nvSpPr>
            <p:spPr bwMode="auto">
              <a:xfrm flipV="1">
                <a:off x="12446" y="10327"/>
                <a:ext cx="3"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7" name="Line 698"/>
              <p:cNvSpPr>
                <a:spLocks noChangeShapeType="1"/>
              </p:cNvSpPr>
              <p:nvPr/>
            </p:nvSpPr>
            <p:spPr bwMode="auto">
              <a:xfrm flipV="1">
                <a:off x="12449" y="10317"/>
                <a:ext cx="26" cy="1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8" name="Line 699"/>
              <p:cNvSpPr>
                <a:spLocks noChangeShapeType="1"/>
              </p:cNvSpPr>
              <p:nvPr/>
            </p:nvSpPr>
            <p:spPr bwMode="auto">
              <a:xfrm flipV="1">
                <a:off x="12509" y="10289"/>
                <a:ext cx="29"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9" name="Line 700"/>
              <p:cNvSpPr>
                <a:spLocks noChangeShapeType="1"/>
              </p:cNvSpPr>
              <p:nvPr/>
            </p:nvSpPr>
            <p:spPr bwMode="auto">
              <a:xfrm flipV="1">
                <a:off x="12538" y="10285"/>
                <a:ext cx="15"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0" name="Line 701"/>
              <p:cNvSpPr>
                <a:spLocks noChangeShapeType="1"/>
              </p:cNvSpPr>
              <p:nvPr/>
            </p:nvSpPr>
            <p:spPr bwMode="auto">
              <a:xfrm flipV="1">
                <a:off x="12553" y="10240"/>
                <a:ext cx="104" cy="4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1" name="Line 702"/>
              <p:cNvSpPr>
                <a:spLocks noChangeShapeType="1"/>
              </p:cNvSpPr>
              <p:nvPr/>
            </p:nvSpPr>
            <p:spPr bwMode="auto">
              <a:xfrm flipV="1">
                <a:off x="12657" y="10229"/>
                <a:ext cx="26"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2" name="Line 703"/>
              <p:cNvSpPr>
                <a:spLocks noChangeShapeType="1"/>
              </p:cNvSpPr>
              <p:nvPr/>
            </p:nvSpPr>
            <p:spPr bwMode="auto">
              <a:xfrm flipV="1">
                <a:off x="12720" y="10203"/>
                <a:ext cx="30"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3" name="Line 704"/>
              <p:cNvSpPr>
                <a:spLocks noChangeShapeType="1"/>
              </p:cNvSpPr>
              <p:nvPr/>
            </p:nvSpPr>
            <p:spPr bwMode="auto">
              <a:xfrm flipV="1">
                <a:off x="12783" y="10176"/>
                <a:ext cx="30" cy="1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4" name="Line 705"/>
              <p:cNvSpPr>
                <a:spLocks noChangeShapeType="1"/>
              </p:cNvSpPr>
              <p:nvPr/>
            </p:nvSpPr>
            <p:spPr bwMode="auto">
              <a:xfrm flipV="1">
                <a:off x="12850" y="10152"/>
                <a:ext cx="18" cy="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5" name="Line 706"/>
              <p:cNvSpPr>
                <a:spLocks noChangeShapeType="1"/>
              </p:cNvSpPr>
              <p:nvPr/>
            </p:nvSpPr>
            <p:spPr bwMode="auto">
              <a:xfrm flipV="1">
                <a:off x="12868" y="10148"/>
                <a:ext cx="12"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6" name="Line 707"/>
              <p:cNvSpPr>
                <a:spLocks noChangeShapeType="1"/>
              </p:cNvSpPr>
              <p:nvPr/>
            </p:nvSpPr>
            <p:spPr bwMode="auto">
              <a:xfrm flipV="1">
                <a:off x="12880" y="10109"/>
                <a:ext cx="92" cy="3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7" name="Line 708"/>
              <p:cNvSpPr>
                <a:spLocks noChangeShapeType="1"/>
              </p:cNvSpPr>
              <p:nvPr/>
            </p:nvSpPr>
            <p:spPr bwMode="auto">
              <a:xfrm flipV="1">
                <a:off x="12972" y="10088"/>
                <a:ext cx="49" cy="2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8" name="Line 709"/>
              <p:cNvSpPr>
                <a:spLocks noChangeShapeType="1"/>
              </p:cNvSpPr>
              <p:nvPr/>
            </p:nvSpPr>
            <p:spPr bwMode="auto">
              <a:xfrm flipV="1">
                <a:off x="13058" y="10065"/>
                <a:ext cx="18" cy="8"/>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9" name="Line 710"/>
              <p:cNvSpPr>
                <a:spLocks noChangeShapeType="1"/>
              </p:cNvSpPr>
              <p:nvPr/>
            </p:nvSpPr>
            <p:spPr bwMode="auto">
              <a:xfrm flipV="1">
                <a:off x="13076" y="10060"/>
                <a:ext cx="11" cy="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0" name="Line 711"/>
              <p:cNvSpPr>
                <a:spLocks noChangeShapeType="1"/>
              </p:cNvSpPr>
              <p:nvPr/>
            </p:nvSpPr>
            <p:spPr bwMode="auto">
              <a:xfrm flipV="1">
                <a:off x="13121" y="10033"/>
                <a:ext cx="29" cy="1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1" name="Line 712"/>
              <p:cNvSpPr>
                <a:spLocks noChangeShapeType="1"/>
              </p:cNvSpPr>
              <p:nvPr/>
            </p:nvSpPr>
            <p:spPr bwMode="auto">
              <a:xfrm flipV="1">
                <a:off x="13187" y="10007"/>
                <a:ext cx="30"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2" name="Line 713"/>
              <p:cNvSpPr>
                <a:spLocks noChangeShapeType="1"/>
              </p:cNvSpPr>
              <p:nvPr/>
            </p:nvSpPr>
            <p:spPr bwMode="auto">
              <a:xfrm flipV="1">
                <a:off x="13217" y="9977"/>
                <a:ext cx="71" cy="3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3" name="Line 714"/>
              <p:cNvSpPr>
                <a:spLocks noChangeShapeType="1"/>
              </p:cNvSpPr>
              <p:nvPr/>
            </p:nvSpPr>
            <p:spPr bwMode="auto">
              <a:xfrm flipV="1">
                <a:off x="13288" y="9945"/>
                <a:ext cx="70" cy="3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4" name="Line 715"/>
              <p:cNvSpPr>
                <a:spLocks noChangeShapeType="1"/>
              </p:cNvSpPr>
              <p:nvPr/>
            </p:nvSpPr>
            <p:spPr bwMode="auto">
              <a:xfrm flipV="1">
                <a:off x="13395" y="9917"/>
                <a:ext cx="30"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5" name="Line 716"/>
              <p:cNvSpPr>
                <a:spLocks noChangeShapeType="1"/>
              </p:cNvSpPr>
              <p:nvPr/>
            </p:nvSpPr>
            <p:spPr bwMode="auto">
              <a:xfrm flipV="1">
                <a:off x="13458" y="9892"/>
                <a:ext cx="30" cy="1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6" name="Line 717"/>
              <p:cNvSpPr>
                <a:spLocks noChangeShapeType="1"/>
              </p:cNvSpPr>
              <p:nvPr/>
            </p:nvSpPr>
            <p:spPr bwMode="auto">
              <a:xfrm flipV="1">
                <a:off x="13525" y="9864"/>
                <a:ext cx="26"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7" name="Line 718"/>
              <p:cNvSpPr>
                <a:spLocks noChangeShapeType="1"/>
              </p:cNvSpPr>
              <p:nvPr/>
            </p:nvSpPr>
            <p:spPr bwMode="auto">
              <a:xfrm flipV="1">
                <a:off x="13551" y="9842"/>
                <a:ext cx="48" cy="2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8" name="Line 719"/>
              <p:cNvSpPr>
                <a:spLocks noChangeShapeType="1"/>
              </p:cNvSpPr>
              <p:nvPr/>
            </p:nvSpPr>
            <p:spPr bwMode="auto">
              <a:xfrm flipV="1">
                <a:off x="13599" y="9802"/>
                <a:ext cx="97" cy="4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9" name="Line 720"/>
              <p:cNvSpPr>
                <a:spLocks noChangeShapeType="1"/>
              </p:cNvSpPr>
              <p:nvPr/>
            </p:nvSpPr>
            <p:spPr bwMode="auto">
              <a:xfrm flipV="1">
                <a:off x="13729" y="9774"/>
                <a:ext cx="30"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0" name="Line 721"/>
              <p:cNvSpPr>
                <a:spLocks noChangeShapeType="1"/>
              </p:cNvSpPr>
              <p:nvPr/>
            </p:nvSpPr>
            <p:spPr bwMode="auto">
              <a:xfrm flipV="1">
                <a:off x="13796" y="9753"/>
                <a:ext cx="15" cy="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1" name="Line 722"/>
              <p:cNvSpPr>
                <a:spLocks noChangeShapeType="1"/>
              </p:cNvSpPr>
              <p:nvPr/>
            </p:nvSpPr>
            <p:spPr bwMode="auto">
              <a:xfrm flipV="1">
                <a:off x="13811" y="9749"/>
                <a:ext cx="14"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2" name="Line 723"/>
              <p:cNvSpPr>
                <a:spLocks noChangeShapeType="1"/>
              </p:cNvSpPr>
              <p:nvPr/>
            </p:nvSpPr>
            <p:spPr bwMode="auto">
              <a:xfrm flipV="1">
                <a:off x="13859" y="9721"/>
                <a:ext cx="29" cy="1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3" name="Line 724"/>
              <p:cNvSpPr>
                <a:spLocks noChangeShapeType="1"/>
              </p:cNvSpPr>
              <p:nvPr/>
            </p:nvSpPr>
            <p:spPr bwMode="auto">
              <a:xfrm flipV="1">
                <a:off x="13888" y="9708"/>
                <a:ext cx="26"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4" name="Line 725"/>
              <p:cNvSpPr>
                <a:spLocks noChangeShapeType="1"/>
              </p:cNvSpPr>
              <p:nvPr/>
            </p:nvSpPr>
            <p:spPr bwMode="auto">
              <a:xfrm flipV="1">
                <a:off x="13914" y="9663"/>
                <a:ext cx="104" cy="4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5" name="Line 726"/>
              <p:cNvSpPr>
                <a:spLocks noChangeShapeType="1"/>
              </p:cNvSpPr>
              <p:nvPr/>
            </p:nvSpPr>
            <p:spPr bwMode="auto">
              <a:xfrm flipV="1">
                <a:off x="14018" y="9659"/>
                <a:ext cx="11"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6" name="Line 727"/>
              <p:cNvSpPr>
                <a:spLocks noChangeShapeType="1"/>
              </p:cNvSpPr>
              <p:nvPr/>
            </p:nvSpPr>
            <p:spPr bwMode="auto">
              <a:xfrm flipV="1">
                <a:off x="14066" y="9631"/>
                <a:ext cx="30"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7" name="Line 728"/>
              <p:cNvSpPr>
                <a:spLocks noChangeShapeType="1"/>
              </p:cNvSpPr>
              <p:nvPr/>
            </p:nvSpPr>
            <p:spPr bwMode="auto">
              <a:xfrm flipV="1">
                <a:off x="14130" y="9603"/>
                <a:ext cx="29"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8" name="Line 729"/>
              <p:cNvSpPr>
                <a:spLocks noChangeShapeType="1"/>
              </p:cNvSpPr>
              <p:nvPr/>
            </p:nvSpPr>
            <p:spPr bwMode="auto">
              <a:xfrm flipV="1">
                <a:off x="14196" y="9576"/>
                <a:ext cx="26" cy="1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9" name="Line 730"/>
              <p:cNvSpPr>
                <a:spLocks noChangeShapeType="1"/>
              </p:cNvSpPr>
              <p:nvPr/>
            </p:nvSpPr>
            <p:spPr bwMode="auto">
              <a:xfrm flipV="1">
                <a:off x="14222" y="9573"/>
                <a:ext cx="8" cy="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0" name="Line 731"/>
              <p:cNvSpPr>
                <a:spLocks noChangeShapeType="1"/>
              </p:cNvSpPr>
              <p:nvPr/>
            </p:nvSpPr>
            <p:spPr bwMode="auto">
              <a:xfrm flipV="1">
                <a:off x="9619" y="11203"/>
                <a:ext cx="108" cy="1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1" name="Line 732"/>
              <p:cNvSpPr>
                <a:spLocks noChangeShapeType="1"/>
              </p:cNvSpPr>
              <p:nvPr/>
            </p:nvSpPr>
            <p:spPr bwMode="auto">
              <a:xfrm flipV="1">
                <a:off x="9727" y="11194"/>
                <a:ext cx="67" cy="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2" name="Line 733"/>
              <p:cNvSpPr>
                <a:spLocks noChangeShapeType="1"/>
              </p:cNvSpPr>
              <p:nvPr/>
            </p:nvSpPr>
            <p:spPr bwMode="auto">
              <a:xfrm flipV="1">
                <a:off x="9838" y="11188"/>
                <a:ext cx="37"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3" name="Line 734"/>
              <p:cNvSpPr>
                <a:spLocks noChangeShapeType="1"/>
              </p:cNvSpPr>
              <p:nvPr/>
            </p:nvSpPr>
            <p:spPr bwMode="auto">
              <a:xfrm flipV="1">
                <a:off x="9916" y="11181"/>
                <a:ext cx="19"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4" name="Line 735"/>
              <p:cNvSpPr>
                <a:spLocks noChangeShapeType="1"/>
              </p:cNvSpPr>
              <p:nvPr/>
            </p:nvSpPr>
            <p:spPr bwMode="auto">
              <a:xfrm flipV="1">
                <a:off x="9935" y="11179"/>
                <a:ext cx="18"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5" name="Line 736"/>
              <p:cNvSpPr>
                <a:spLocks noChangeShapeType="1"/>
              </p:cNvSpPr>
              <p:nvPr/>
            </p:nvSpPr>
            <p:spPr bwMode="auto">
              <a:xfrm flipV="1">
                <a:off x="9998" y="11173"/>
                <a:ext cx="33"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6" name="Line 737"/>
              <p:cNvSpPr>
                <a:spLocks noChangeShapeType="1"/>
              </p:cNvSpPr>
              <p:nvPr/>
            </p:nvSpPr>
            <p:spPr bwMode="auto">
              <a:xfrm flipV="1">
                <a:off x="10031" y="11171"/>
                <a:ext cx="7"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7" name="Line 738"/>
              <p:cNvSpPr>
                <a:spLocks noChangeShapeType="1"/>
              </p:cNvSpPr>
              <p:nvPr/>
            </p:nvSpPr>
            <p:spPr bwMode="auto">
              <a:xfrm flipV="1">
                <a:off x="10038" y="11164"/>
                <a:ext cx="108" cy="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8" name="Line 739"/>
              <p:cNvSpPr>
                <a:spLocks noChangeShapeType="1"/>
              </p:cNvSpPr>
              <p:nvPr/>
            </p:nvSpPr>
            <p:spPr bwMode="auto">
              <a:xfrm flipV="1">
                <a:off x="10146" y="11160"/>
                <a:ext cx="63"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9" name="Line 740"/>
              <p:cNvSpPr>
                <a:spLocks noChangeShapeType="1"/>
              </p:cNvSpPr>
              <p:nvPr/>
            </p:nvSpPr>
            <p:spPr bwMode="auto">
              <a:xfrm>
                <a:off x="10254" y="11158"/>
                <a:ext cx="33"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0" name="Line 741"/>
              <p:cNvSpPr>
                <a:spLocks noChangeShapeType="1"/>
              </p:cNvSpPr>
              <p:nvPr/>
            </p:nvSpPr>
            <p:spPr bwMode="auto">
              <a:xfrm flipV="1">
                <a:off x="10331" y="11156"/>
                <a:ext cx="23"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1" name="Line 742"/>
              <p:cNvSpPr>
                <a:spLocks noChangeShapeType="1"/>
              </p:cNvSpPr>
              <p:nvPr/>
            </p:nvSpPr>
            <p:spPr bwMode="auto">
              <a:xfrm>
                <a:off x="10354" y="11156"/>
                <a:ext cx="15"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2" name="Line 743"/>
              <p:cNvSpPr>
                <a:spLocks noChangeShapeType="1"/>
              </p:cNvSpPr>
              <p:nvPr/>
            </p:nvSpPr>
            <p:spPr bwMode="auto">
              <a:xfrm>
                <a:off x="10413" y="11158"/>
                <a:ext cx="37"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3" name="Line 744"/>
              <p:cNvSpPr>
                <a:spLocks noChangeShapeType="1"/>
              </p:cNvSpPr>
              <p:nvPr/>
            </p:nvSpPr>
            <p:spPr bwMode="auto">
              <a:xfrm>
                <a:off x="10450" y="11160"/>
                <a:ext cx="8"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4" name="Line 745"/>
              <p:cNvSpPr>
                <a:spLocks noChangeShapeType="1"/>
              </p:cNvSpPr>
              <p:nvPr/>
            </p:nvSpPr>
            <p:spPr bwMode="auto">
              <a:xfrm>
                <a:off x="10458" y="11160"/>
                <a:ext cx="103" cy="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5" name="Line 746"/>
              <p:cNvSpPr>
                <a:spLocks noChangeShapeType="1"/>
              </p:cNvSpPr>
              <p:nvPr/>
            </p:nvSpPr>
            <p:spPr bwMode="auto">
              <a:xfrm flipV="1">
                <a:off x="10561" y="11145"/>
                <a:ext cx="52" cy="2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6" name="Line 747"/>
              <p:cNvSpPr>
                <a:spLocks noChangeShapeType="1"/>
              </p:cNvSpPr>
              <p:nvPr/>
            </p:nvSpPr>
            <p:spPr bwMode="auto">
              <a:xfrm flipV="1">
                <a:off x="10650" y="11124"/>
                <a:ext cx="19" cy="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7" name="Line 748"/>
              <p:cNvSpPr>
                <a:spLocks noChangeShapeType="1"/>
              </p:cNvSpPr>
              <p:nvPr/>
            </p:nvSpPr>
            <p:spPr bwMode="auto">
              <a:xfrm flipV="1">
                <a:off x="10669" y="11119"/>
                <a:ext cx="7" cy="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8" name="Line 749"/>
              <p:cNvSpPr>
                <a:spLocks noChangeShapeType="1"/>
              </p:cNvSpPr>
              <p:nvPr/>
            </p:nvSpPr>
            <p:spPr bwMode="auto">
              <a:xfrm flipV="1">
                <a:off x="10713" y="11092"/>
                <a:ext cx="30" cy="1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9" name="Line 750"/>
              <p:cNvSpPr>
                <a:spLocks noChangeShapeType="1"/>
              </p:cNvSpPr>
              <p:nvPr/>
            </p:nvSpPr>
            <p:spPr bwMode="auto">
              <a:xfrm flipV="1">
                <a:off x="10777" y="11064"/>
                <a:ext cx="29"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0" name="Line 751"/>
              <p:cNvSpPr>
                <a:spLocks noChangeShapeType="1"/>
              </p:cNvSpPr>
              <p:nvPr/>
            </p:nvSpPr>
            <p:spPr bwMode="auto">
              <a:xfrm flipV="1">
                <a:off x="10806" y="11034"/>
                <a:ext cx="71" cy="3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1" name="Line 752"/>
              <p:cNvSpPr>
                <a:spLocks noChangeShapeType="1"/>
              </p:cNvSpPr>
              <p:nvPr/>
            </p:nvSpPr>
            <p:spPr bwMode="auto">
              <a:xfrm flipV="1">
                <a:off x="10877" y="11002"/>
                <a:ext cx="74" cy="3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2" name="Line 753"/>
              <p:cNvSpPr>
                <a:spLocks noChangeShapeType="1"/>
              </p:cNvSpPr>
              <p:nvPr/>
            </p:nvSpPr>
            <p:spPr bwMode="auto">
              <a:xfrm flipV="1">
                <a:off x="10984" y="10976"/>
                <a:ext cx="30"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3" name="Line 754"/>
              <p:cNvSpPr>
                <a:spLocks noChangeShapeType="1"/>
              </p:cNvSpPr>
              <p:nvPr/>
            </p:nvSpPr>
            <p:spPr bwMode="auto">
              <a:xfrm flipV="1">
                <a:off x="11051" y="10949"/>
                <a:ext cx="30" cy="1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4" name="Line 755"/>
              <p:cNvSpPr>
                <a:spLocks noChangeShapeType="1"/>
              </p:cNvSpPr>
              <p:nvPr/>
            </p:nvSpPr>
            <p:spPr bwMode="auto">
              <a:xfrm flipV="1">
                <a:off x="11114" y="10921"/>
                <a:ext cx="30"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5" name="Line 756"/>
              <p:cNvSpPr>
                <a:spLocks noChangeShapeType="1"/>
              </p:cNvSpPr>
              <p:nvPr/>
            </p:nvSpPr>
            <p:spPr bwMode="auto">
              <a:xfrm flipV="1">
                <a:off x="11144" y="10902"/>
                <a:ext cx="48" cy="1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6" name="Line 757"/>
              <p:cNvSpPr>
                <a:spLocks noChangeShapeType="1"/>
              </p:cNvSpPr>
              <p:nvPr/>
            </p:nvSpPr>
            <p:spPr bwMode="auto">
              <a:xfrm flipV="1">
                <a:off x="11192" y="10861"/>
                <a:ext cx="96" cy="4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7" name="Line 758"/>
              <p:cNvSpPr>
                <a:spLocks noChangeShapeType="1"/>
              </p:cNvSpPr>
              <p:nvPr/>
            </p:nvSpPr>
            <p:spPr bwMode="auto">
              <a:xfrm flipV="1">
                <a:off x="11325" y="10833"/>
                <a:ext cx="26"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8" name="Line 759"/>
              <p:cNvSpPr>
                <a:spLocks noChangeShapeType="1"/>
              </p:cNvSpPr>
              <p:nvPr/>
            </p:nvSpPr>
            <p:spPr bwMode="auto">
              <a:xfrm flipV="1">
                <a:off x="11389" y="10814"/>
                <a:ext cx="11"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9" name="Line 760"/>
              <p:cNvSpPr>
                <a:spLocks noChangeShapeType="1"/>
              </p:cNvSpPr>
              <p:nvPr/>
            </p:nvSpPr>
            <p:spPr bwMode="auto">
              <a:xfrm flipV="1">
                <a:off x="11400" y="10808"/>
                <a:ext cx="18" cy="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0" name="Line 761"/>
              <p:cNvSpPr>
                <a:spLocks noChangeShapeType="1"/>
              </p:cNvSpPr>
              <p:nvPr/>
            </p:nvSpPr>
            <p:spPr bwMode="auto">
              <a:xfrm flipV="1">
                <a:off x="11452" y="10780"/>
                <a:ext cx="29"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1" name="Line 762"/>
              <p:cNvSpPr>
                <a:spLocks noChangeShapeType="1"/>
              </p:cNvSpPr>
              <p:nvPr/>
            </p:nvSpPr>
            <p:spPr bwMode="auto">
              <a:xfrm flipV="1">
                <a:off x="11481" y="10769"/>
                <a:ext cx="26"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2" name="Line 763"/>
              <p:cNvSpPr>
                <a:spLocks noChangeShapeType="1"/>
              </p:cNvSpPr>
              <p:nvPr/>
            </p:nvSpPr>
            <p:spPr bwMode="auto">
              <a:xfrm flipV="1">
                <a:off x="11507" y="10727"/>
                <a:ext cx="104" cy="4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3" name="Line 764"/>
              <p:cNvSpPr>
                <a:spLocks noChangeShapeType="1"/>
              </p:cNvSpPr>
              <p:nvPr/>
            </p:nvSpPr>
            <p:spPr bwMode="auto">
              <a:xfrm flipV="1">
                <a:off x="11611" y="10720"/>
                <a:ext cx="15" cy="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4" name="Line 765"/>
              <p:cNvSpPr>
                <a:spLocks noChangeShapeType="1"/>
              </p:cNvSpPr>
              <p:nvPr/>
            </p:nvSpPr>
            <p:spPr bwMode="auto">
              <a:xfrm flipV="1">
                <a:off x="11663" y="10692"/>
                <a:ext cx="30"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5" name="Line 766"/>
              <p:cNvSpPr>
                <a:spLocks noChangeShapeType="1"/>
              </p:cNvSpPr>
              <p:nvPr/>
            </p:nvSpPr>
            <p:spPr bwMode="auto">
              <a:xfrm flipV="1">
                <a:off x="11726" y="10667"/>
                <a:ext cx="30" cy="1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6" name="Line 767"/>
              <p:cNvSpPr>
                <a:spLocks noChangeShapeType="1"/>
              </p:cNvSpPr>
              <p:nvPr/>
            </p:nvSpPr>
            <p:spPr bwMode="auto">
              <a:xfrm flipV="1">
                <a:off x="11793" y="10641"/>
                <a:ext cx="26"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7" name="Line 768"/>
              <p:cNvSpPr>
                <a:spLocks noChangeShapeType="1"/>
              </p:cNvSpPr>
              <p:nvPr/>
            </p:nvSpPr>
            <p:spPr bwMode="auto">
              <a:xfrm flipV="1">
                <a:off x="11819" y="10639"/>
                <a:ext cx="3"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8" name="Line 769"/>
              <p:cNvSpPr>
                <a:spLocks noChangeShapeType="1"/>
              </p:cNvSpPr>
              <p:nvPr/>
            </p:nvSpPr>
            <p:spPr bwMode="auto">
              <a:xfrm flipV="1">
                <a:off x="11822" y="10598"/>
                <a:ext cx="104" cy="4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9" name="Line 770"/>
              <p:cNvSpPr>
                <a:spLocks noChangeShapeType="1"/>
              </p:cNvSpPr>
              <p:nvPr/>
            </p:nvSpPr>
            <p:spPr bwMode="auto">
              <a:xfrm flipV="1">
                <a:off x="11926" y="10581"/>
                <a:ext cx="41"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0" name="Line 771"/>
              <p:cNvSpPr>
                <a:spLocks noChangeShapeType="1"/>
              </p:cNvSpPr>
              <p:nvPr/>
            </p:nvSpPr>
            <p:spPr bwMode="auto">
              <a:xfrm flipV="1">
                <a:off x="12004" y="10556"/>
                <a:ext cx="26" cy="1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1" name="Line 772"/>
              <p:cNvSpPr>
                <a:spLocks noChangeShapeType="1"/>
              </p:cNvSpPr>
              <p:nvPr/>
            </p:nvSpPr>
            <p:spPr bwMode="auto">
              <a:xfrm flipV="1">
                <a:off x="12030" y="10554"/>
                <a:ext cx="4"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2" name="Line 773"/>
              <p:cNvSpPr>
                <a:spLocks noChangeShapeType="1"/>
              </p:cNvSpPr>
              <p:nvPr/>
            </p:nvSpPr>
            <p:spPr bwMode="auto">
              <a:xfrm flipV="1">
                <a:off x="12071" y="10528"/>
                <a:ext cx="30"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3" name="Line 774"/>
              <p:cNvSpPr>
                <a:spLocks noChangeShapeType="1"/>
              </p:cNvSpPr>
              <p:nvPr/>
            </p:nvSpPr>
            <p:spPr bwMode="auto">
              <a:xfrm flipV="1">
                <a:off x="12134" y="10502"/>
                <a:ext cx="30"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4" name="Line 775"/>
              <p:cNvSpPr>
                <a:spLocks noChangeShapeType="1"/>
              </p:cNvSpPr>
              <p:nvPr/>
            </p:nvSpPr>
            <p:spPr bwMode="auto">
              <a:xfrm flipV="1">
                <a:off x="12164" y="10472"/>
                <a:ext cx="74" cy="3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5" name="Line 776"/>
              <p:cNvSpPr>
                <a:spLocks noChangeShapeType="1"/>
              </p:cNvSpPr>
              <p:nvPr/>
            </p:nvSpPr>
            <p:spPr bwMode="auto">
              <a:xfrm flipV="1">
                <a:off x="12238" y="10445"/>
                <a:ext cx="74" cy="2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6" name="Line 777"/>
              <p:cNvSpPr>
                <a:spLocks noChangeShapeType="1"/>
              </p:cNvSpPr>
              <p:nvPr/>
            </p:nvSpPr>
            <p:spPr bwMode="auto">
              <a:xfrm flipV="1">
                <a:off x="12349" y="10417"/>
                <a:ext cx="30"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7" name="Line 778"/>
              <p:cNvSpPr>
                <a:spLocks noChangeShapeType="1"/>
              </p:cNvSpPr>
              <p:nvPr/>
            </p:nvSpPr>
            <p:spPr bwMode="auto">
              <a:xfrm flipV="1">
                <a:off x="12416" y="10391"/>
                <a:ext cx="26"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8" name="Line 779"/>
              <p:cNvSpPr>
                <a:spLocks noChangeShapeType="1"/>
              </p:cNvSpPr>
              <p:nvPr/>
            </p:nvSpPr>
            <p:spPr bwMode="auto">
              <a:xfrm flipV="1">
                <a:off x="12479" y="10366"/>
                <a:ext cx="30" cy="1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9" name="Line 780"/>
              <p:cNvSpPr>
                <a:spLocks noChangeShapeType="1"/>
              </p:cNvSpPr>
              <p:nvPr/>
            </p:nvSpPr>
            <p:spPr bwMode="auto">
              <a:xfrm flipV="1">
                <a:off x="12509" y="10349"/>
                <a:ext cx="44"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0" name="Line 781"/>
              <p:cNvSpPr>
                <a:spLocks noChangeShapeType="1"/>
              </p:cNvSpPr>
              <p:nvPr/>
            </p:nvSpPr>
            <p:spPr bwMode="auto">
              <a:xfrm flipV="1">
                <a:off x="12553" y="10310"/>
                <a:ext cx="104" cy="3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1" name="Line 782"/>
              <p:cNvSpPr>
                <a:spLocks noChangeShapeType="1"/>
              </p:cNvSpPr>
              <p:nvPr/>
            </p:nvSpPr>
            <p:spPr bwMode="auto">
              <a:xfrm flipV="1">
                <a:off x="12694" y="10285"/>
                <a:ext cx="30" cy="1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2" name="Line 783"/>
              <p:cNvSpPr>
                <a:spLocks noChangeShapeType="1"/>
              </p:cNvSpPr>
              <p:nvPr/>
            </p:nvSpPr>
            <p:spPr bwMode="auto">
              <a:xfrm>
                <a:off x="12761" y="10270"/>
                <a:ext cx="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3" name="Line 784"/>
              <p:cNvSpPr>
                <a:spLocks noChangeShapeType="1"/>
              </p:cNvSpPr>
              <p:nvPr/>
            </p:nvSpPr>
            <p:spPr bwMode="auto">
              <a:xfrm flipV="1">
                <a:off x="12761" y="10259"/>
                <a:ext cx="30"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4" name="Line 785"/>
              <p:cNvSpPr>
                <a:spLocks noChangeShapeType="1"/>
              </p:cNvSpPr>
              <p:nvPr/>
            </p:nvSpPr>
            <p:spPr bwMode="auto">
              <a:xfrm flipV="1">
                <a:off x="12828" y="10233"/>
                <a:ext cx="29"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5" name="Line 786"/>
              <p:cNvSpPr>
                <a:spLocks noChangeShapeType="1"/>
              </p:cNvSpPr>
              <p:nvPr/>
            </p:nvSpPr>
            <p:spPr bwMode="auto">
              <a:xfrm flipV="1">
                <a:off x="12857" y="10229"/>
                <a:ext cx="11"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6" name="Line 787"/>
              <p:cNvSpPr>
                <a:spLocks noChangeShapeType="1"/>
              </p:cNvSpPr>
              <p:nvPr/>
            </p:nvSpPr>
            <p:spPr bwMode="auto">
              <a:xfrm flipV="1">
                <a:off x="12868" y="10188"/>
                <a:ext cx="104" cy="4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7" name="Line 788"/>
              <p:cNvSpPr>
                <a:spLocks noChangeShapeType="1"/>
              </p:cNvSpPr>
              <p:nvPr/>
            </p:nvSpPr>
            <p:spPr bwMode="auto">
              <a:xfrm flipV="1">
                <a:off x="12972" y="10176"/>
                <a:ext cx="34" cy="1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8" name="Line 789"/>
              <p:cNvSpPr>
                <a:spLocks noChangeShapeType="1"/>
              </p:cNvSpPr>
              <p:nvPr/>
            </p:nvSpPr>
            <p:spPr bwMode="auto">
              <a:xfrm flipV="1">
                <a:off x="13043" y="10150"/>
                <a:ext cx="29"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9" name="Line 790"/>
              <p:cNvSpPr>
                <a:spLocks noChangeShapeType="1"/>
              </p:cNvSpPr>
              <p:nvPr/>
            </p:nvSpPr>
            <p:spPr bwMode="auto">
              <a:xfrm flipV="1">
                <a:off x="13110" y="10124"/>
                <a:ext cx="29"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0" name="Line 791"/>
              <p:cNvSpPr>
                <a:spLocks noChangeShapeType="1"/>
              </p:cNvSpPr>
              <p:nvPr/>
            </p:nvSpPr>
            <p:spPr bwMode="auto">
              <a:xfrm flipV="1">
                <a:off x="13176" y="10109"/>
                <a:ext cx="4" cy="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1" name="Line 792"/>
              <p:cNvSpPr>
                <a:spLocks noChangeShapeType="1"/>
              </p:cNvSpPr>
              <p:nvPr/>
            </p:nvSpPr>
            <p:spPr bwMode="auto">
              <a:xfrm flipV="1">
                <a:off x="13180" y="10099"/>
                <a:ext cx="26" cy="1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2" name="Line 793"/>
              <p:cNvSpPr>
                <a:spLocks noChangeShapeType="1"/>
              </p:cNvSpPr>
              <p:nvPr/>
            </p:nvSpPr>
            <p:spPr bwMode="auto">
              <a:xfrm flipV="1">
                <a:off x="13206" y="10069"/>
                <a:ext cx="82" cy="3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3" name="Line 794"/>
              <p:cNvSpPr>
                <a:spLocks noChangeShapeType="1"/>
              </p:cNvSpPr>
              <p:nvPr/>
            </p:nvSpPr>
            <p:spPr bwMode="auto">
              <a:xfrm flipV="1">
                <a:off x="13288" y="10043"/>
                <a:ext cx="66" cy="2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4" name="Line 795"/>
              <p:cNvSpPr>
                <a:spLocks noChangeShapeType="1"/>
              </p:cNvSpPr>
              <p:nvPr/>
            </p:nvSpPr>
            <p:spPr bwMode="auto">
              <a:xfrm flipV="1">
                <a:off x="13391" y="10018"/>
                <a:ext cx="30" cy="1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5" name="Line 796"/>
              <p:cNvSpPr>
                <a:spLocks noChangeShapeType="1"/>
              </p:cNvSpPr>
              <p:nvPr/>
            </p:nvSpPr>
            <p:spPr bwMode="auto">
              <a:xfrm flipV="1">
                <a:off x="13458" y="9992"/>
                <a:ext cx="30"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6" name="Line 797"/>
              <p:cNvSpPr>
                <a:spLocks noChangeShapeType="1"/>
              </p:cNvSpPr>
              <p:nvPr/>
            </p:nvSpPr>
            <p:spPr bwMode="auto">
              <a:xfrm flipV="1">
                <a:off x="13525" y="9968"/>
                <a:ext cx="30"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7" name="Line 798"/>
              <p:cNvSpPr>
                <a:spLocks noChangeShapeType="1"/>
              </p:cNvSpPr>
              <p:nvPr/>
            </p:nvSpPr>
            <p:spPr bwMode="auto">
              <a:xfrm flipV="1">
                <a:off x="13555" y="9951"/>
                <a:ext cx="44"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8" name="Line 799"/>
              <p:cNvSpPr>
                <a:spLocks noChangeShapeType="1"/>
              </p:cNvSpPr>
              <p:nvPr/>
            </p:nvSpPr>
            <p:spPr bwMode="auto">
              <a:xfrm flipV="1">
                <a:off x="13599" y="9911"/>
                <a:ext cx="108" cy="4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9" name="Line 800"/>
              <p:cNvSpPr>
                <a:spLocks noChangeShapeType="1"/>
              </p:cNvSpPr>
              <p:nvPr/>
            </p:nvSpPr>
            <p:spPr bwMode="auto">
              <a:xfrm flipV="1">
                <a:off x="13744" y="9887"/>
                <a:ext cx="29"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0" name="Line 801"/>
              <p:cNvSpPr>
                <a:spLocks noChangeShapeType="1"/>
              </p:cNvSpPr>
              <p:nvPr/>
            </p:nvSpPr>
            <p:spPr bwMode="auto">
              <a:xfrm>
                <a:off x="13811" y="9872"/>
                <a:ext cx="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1" name="Line 802"/>
              <p:cNvSpPr>
                <a:spLocks noChangeShapeType="1"/>
              </p:cNvSpPr>
              <p:nvPr/>
            </p:nvSpPr>
            <p:spPr bwMode="auto">
              <a:xfrm flipV="1">
                <a:off x="13811" y="9862"/>
                <a:ext cx="29" cy="1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2" name="Line 803"/>
              <p:cNvSpPr>
                <a:spLocks noChangeShapeType="1"/>
              </p:cNvSpPr>
              <p:nvPr/>
            </p:nvSpPr>
            <p:spPr bwMode="auto">
              <a:xfrm flipV="1">
                <a:off x="13877" y="9836"/>
                <a:ext cx="30"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3" name="Line 804"/>
              <p:cNvSpPr>
                <a:spLocks noChangeShapeType="1"/>
              </p:cNvSpPr>
              <p:nvPr/>
            </p:nvSpPr>
            <p:spPr bwMode="auto">
              <a:xfrm flipV="1">
                <a:off x="13907" y="9834"/>
                <a:ext cx="7"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4" name="Line 805"/>
              <p:cNvSpPr>
                <a:spLocks noChangeShapeType="1"/>
              </p:cNvSpPr>
              <p:nvPr/>
            </p:nvSpPr>
            <p:spPr bwMode="auto">
              <a:xfrm flipV="1">
                <a:off x="13914" y="9793"/>
                <a:ext cx="104" cy="4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5" name="Line 806"/>
              <p:cNvSpPr>
                <a:spLocks noChangeShapeType="1"/>
              </p:cNvSpPr>
              <p:nvPr/>
            </p:nvSpPr>
            <p:spPr bwMode="auto">
              <a:xfrm flipV="1">
                <a:off x="14018" y="9781"/>
                <a:ext cx="37" cy="1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051" name="Group 1008"/>
            <p:cNvGrpSpPr>
              <a:grpSpLocks/>
            </p:cNvGrpSpPr>
            <p:nvPr/>
          </p:nvGrpSpPr>
          <p:grpSpPr bwMode="auto">
            <a:xfrm>
              <a:off x="9619" y="9717"/>
              <a:ext cx="4611" cy="1454"/>
              <a:chOff x="9619" y="9717"/>
              <a:chExt cx="4611" cy="1454"/>
            </a:xfrm>
          </p:grpSpPr>
          <p:sp>
            <p:nvSpPr>
              <p:cNvPr id="1086" name="Line 808"/>
              <p:cNvSpPr>
                <a:spLocks noChangeShapeType="1"/>
              </p:cNvSpPr>
              <p:nvPr/>
            </p:nvSpPr>
            <p:spPr bwMode="auto">
              <a:xfrm flipV="1">
                <a:off x="14092" y="9755"/>
                <a:ext cx="30"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7" name="Line 809"/>
              <p:cNvSpPr>
                <a:spLocks noChangeShapeType="1"/>
              </p:cNvSpPr>
              <p:nvPr/>
            </p:nvSpPr>
            <p:spPr bwMode="auto">
              <a:xfrm flipV="1">
                <a:off x="14159" y="9729"/>
                <a:ext cx="30"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8" name="Line 810"/>
              <p:cNvSpPr>
                <a:spLocks noChangeShapeType="1"/>
              </p:cNvSpPr>
              <p:nvPr/>
            </p:nvSpPr>
            <p:spPr bwMode="auto">
              <a:xfrm>
                <a:off x="14226" y="9717"/>
                <a:ext cx="4"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9" name="Line 811"/>
              <p:cNvSpPr>
                <a:spLocks noChangeShapeType="1"/>
              </p:cNvSpPr>
              <p:nvPr/>
            </p:nvSpPr>
            <p:spPr bwMode="auto">
              <a:xfrm flipV="1">
                <a:off x="9619" y="11102"/>
                <a:ext cx="86" cy="2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0" name="Line 812"/>
              <p:cNvSpPr>
                <a:spLocks noChangeShapeType="1"/>
              </p:cNvSpPr>
              <p:nvPr/>
            </p:nvSpPr>
            <p:spPr bwMode="auto">
              <a:xfrm flipV="1">
                <a:off x="9745" y="11075"/>
                <a:ext cx="82" cy="1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1" name="Line 813"/>
              <p:cNvSpPr>
                <a:spLocks noChangeShapeType="1"/>
              </p:cNvSpPr>
              <p:nvPr/>
            </p:nvSpPr>
            <p:spPr bwMode="auto">
              <a:xfrm flipV="1">
                <a:off x="9868" y="11051"/>
                <a:ext cx="67" cy="15"/>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2" name="Line 814"/>
              <p:cNvSpPr>
                <a:spLocks noChangeShapeType="1"/>
              </p:cNvSpPr>
              <p:nvPr/>
            </p:nvSpPr>
            <p:spPr bwMode="auto">
              <a:xfrm flipV="1">
                <a:off x="9935" y="11047"/>
                <a:ext cx="18" cy="4"/>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3" name="Line 815"/>
              <p:cNvSpPr>
                <a:spLocks noChangeShapeType="1"/>
              </p:cNvSpPr>
              <p:nvPr/>
            </p:nvSpPr>
            <p:spPr bwMode="auto">
              <a:xfrm flipV="1">
                <a:off x="9994" y="11028"/>
                <a:ext cx="44" cy="1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4" name="Line 816"/>
              <p:cNvSpPr>
                <a:spLocks noChangeShapeType="1"/>
              </p:cNvSpPr>
              <p:nvPr/>
            </p:nvSpPr>
            <p:spPr bwMode="auto">
              <a:xfrm flipV="1">
                <a:off x="10038" y="11019"/>
                <a:ext cx="38" cy="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5" name="Line 817"/>
              <p:cNvSpPr>
                <a:spLocks noChangeShapeType="1"/>
              </p:cNvSpPr>
              <p:nvPr/>
            </p:nvSpPr>
            <p:spPr bwMode="auto">
              <a:xfrm flipV="1">
                <a:off x="10116" y="11004"/>
                <a:ext cx="30" cy="6"/>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6" name="Line 818"/>
              <p:cNvSpPr>
                <a:spLocks noChangeShapeType="1"/>
              </p:cNvSpPr>
              <p:nvPr/>
            </p:nvSpPr>
            <p:spPr bwMode="auto">
              <a:xfrm flipV="1">
                <a:off x="10146" y="10991"/>
                <a:ext cx="56"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7" name="Line 819"/>
              <p:cNvSpPr>
                <a:spLocks noChangeShapeType="1"/>
              </p:cNvSpPr>
              <p:nvPr/>
            </p:nvSpPr>
            <p:spPr bwMode="auto">
              <a:xfrm flipV="1">
                <a:off x="10242" y="10981"/>
                <a:ext cx="8" cy="2"/>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8" name="Line 820"/>
              <p:cNvSpPr>
                <a:spLocks noChangeShapeType="1"/>
              </p:cNvSpPr>
              <p:nvPr/>
            </p:nvSpPr>
            <p:spPr bwMode="auto">
              <a:xfrm flipV="1">
                <a:off x="10250" y="10964"/>
                <a:ext cx="74" cy="17"/>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9" name="Line 821"/>
              <p:cNvSpPr>
                <a:spLocks noChangeShapeType="1"/>
              </p:cNvSpPr>
              <p:nvPr/>
            </p:nvSpPr>
            <p:spPr bwMode="auto">
              <a:xfrm flipV="1">
                <a:off x="10369" y="10936"/>
                <a:ext cx="81" cy="1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0" name="Line 822"/>
              <p:cNvSpPr>
                <a:spLocks noChangeShapeType="1"/>
              </p:cNvSpPr>
              <p:nvPr/>
            </p:nvSpPr>
            <p:spPr bwMode="auto">
              <a:xfrm flipV="1">
                <a:off x="10491" y="10910"/>
                <a:ext cx="70" cy="17"/>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1" name="Line 823"/>
              <p:cNvSpPr>
                <a:spLocks noChangeShapeType="1"/>
              </p:cNvSpPr>
              <p:nvPr/>
            </p:nvSpPr>
            <p:spPr bwMode="auto">
              <a:xfrm flipV="1">
                <a:off x="10561" y="10908"/>
                <a:ext cx="12" cy="2"/>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2" name="Line 824"/>
              <p:cNvSpPr>
                <a:spLocks noChangeShapeType="1"/>
              </p:cNvSpPr>
              <p:nvPr/>
            </p:nvSpPr>
            <p:spPr bwMode="auto">
              <a:xfrm flipV="1">
                <a:off x="10617" y="10889"/>
                <a:ext cx="52" cy="1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3" name="Line 825"/>
              <p:cNvSpPr>
                <a:spLocks noChangeShapeType="1"/>
              </p:cNvSpPr>
              <p:nvPr/>
            </p:nvSpPr>
            <p:spPr bwMode="auto">
              <a:xfrm flipV="1">
                <a:off x="10669" y="10880"/>
                <a:ext cx="30" cy="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4" name="Line 826"/>
              <p:cNvSpPr>
                <a:spLocks noChangeShapeType="1"/>
              </p:cNvSpPr>
              <p:nvPr/>
            </p:nvSpPr>
            <p:spPr bwMode="auto">
              <a:xfrm flipV="1">
                <a:off x="10739" y="10865"/>
                <a:ext cx="34" cy="7"/>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5" name="Line 827"/>
              <p:cNvSpPr>
                <a:spLocks noChangeShapeType="1"/>
              </p:cNvSpPr>
              <p:nvPr/>
            </p:nvSpPr>
            <p:spPr bwMode="auto">
              <a:xfrm flipV="1">
                <a:off x="10773" y="10852"/>
                <a:ext cx="52"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6" name="Line 828"/>
              <p:cNvSpPr>
                <a:spLocks noChangeShapeType="1"/>
              </p:cNvSpPr>
              <p:nvPr/>
            </p:nvSpPr>
            <p:spPr bwMode="auto">
              <a:xfrm flipV="1">
                <a:off x="10866" y="10842"/>
                <a:ext cx="11" cy="2"/>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7" name="Line 829"/>
              <p:cNvSpPr>
                <a:spLocks noChangeShapeType="1"/>
              </p:cNvSpPr>
              <p:nvPr/>
            </p:nvSpPr>
            <p:spPr bwMode="auto">
              <a:xfrm flipV="1">
                <a:off x="10877" y="10825"/>
                <a:ext cx="70" cy="17"/>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8" name="Line 830"/>
              <p:cNvSpPr>
                <a:spLocks noChangeShapeType="1"/>
              </p:cNvSpPr>
              <p:nvPr/>
            </p:nvSpPr>
            <p:spPr bwMode="auto">
              <a:xfrm flipV="1">
                <a:off x="10988" y="10797"/>
                <a:ext cx="85" cy="1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9" name="Line 831"/>
              <p:cNvSpPr>
                <a:spLocks noChangeShapeType="1"/>
              </p:cNvSpPr>
              <p:nvPr/>
            </p:nvSpPr>
            <p:spPr bwMode="auto">
              <a:xfrm flipV="1">
                <a:off x="11114" y="10771"/>
                <a:ext cx="78" cy="17"/>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0" name="Line 832"/>
              <p:cNvSpPr>
                <a:spLocks noChangeShapeType="1"/>
              </p:cNvSpPr>
              <p:nvPr/>
            </p:nvSpPr>
            <p:spPr bwMode="auto">
              <a:xfrm flipV="1">
                <a:off x="11192" y="10769"/>
                <a:ext cx="4" cy="2"/>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1" name="Line 833"/>
              <p:cNvSpPr>
                <a:spLocks noChangeShapeType="1"/>
              </p:cNvSpPr>
              <p:nvPr/>
            </p:nvSpPr>
            <p:spPr bwMode="auto">
              <a:xfrm flipV="1">
                <a:off x="11236" y="10748"/>
                <a:ext cx="60"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2" name="Line 834"/>
              <p:cNvSpPr>
                <a:spLocks noChangeShapeType="1"/>
              </p:cNvSpPr>
              <p:nvPr/>
            </p:nvSpPr>
            <p:spPr bwMode="auto">
              <a:xfrm flipV="1">
                <a:off x="11296" y="10741"/>
                <a:ext cx="26" cy="7"/>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3" name="Line 835"/>
              <p:cNvSpPr>
                <a:spLocks noChangeShapeType="1"/>
              </p:cNvSpPr>
              <p:nvPr/>
            </p:nvSpPr>
            <p:spPr bwMode="auto">
              <a:xfrm flipV="1">
                <a:off x="11363" y="10724"/>
                <a:ext cx="37" cy="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4" name="Line 836"/>
              <p:cNvSpPr>
                <a:spLocks noChangeShapeType="1"/>
              </p:cNvSpPr>
              <p:nvPr/>
            </p:nvSpPr>
            <p:spPr bwMode="auto">
              <a:xfrm flipV="1">
                <a:off x="11400" y="10714"/>
                <a:ext cx="44" cy="1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5" name="Line 837"/>
              <p:cNvSpPr>
                <a:spLocks noChangeShapeType="1"/>
              </p:cNvSpPr>
              <p:nvPr/>
            </p:nvSpPr>
            <p:spPr bwMode="auto">
              <a:xfrm flipV="1">
                <a:off x="11485" y="10701"/>
                <a:ext cx="22" cy="4"/>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6" name="Line 838"/>
              <p:cNvSpPr>
                <a:spLocks noChangeShapeType="1"/>
              </p:cNvSpPr>
              <p:nvPr/>
            </p:nvSpPr>
            <p:spPr bwMode="auto">
              <a:xfrm flipV="1">
                <a:off x="11507" y="10686"/>
                <a:ext cx="63" cy="15"/>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7" name="Line 839"/>
              <p:cNvSpPr>
                <a:spLocks noChangeShapeType="1"/>
              </p:cNvSpPr>
              <p:nvPr/>
            </p:nvSpPr>
            <p:spPr bwMode="auto">
              <a:xfrm flipV="1">
                <a:off x="11611" y="10658"/>
                <a:ext cx="82" cy="1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8" name="Line 840"/>
              <p:cNvSpPr>
                <a:spLocks noChangeShapeType="1"/>
              </p:cNvSpPr>
              <p:nvPr/>
            </p:nvSpPr>
            <p:spPr bwMode="auto">
              <a:xfrm flipV="1">
                <a:off x="11737" y="10630"/>
                <a:ext cx="82" cy="2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9" name="Line 841"/>
              <p:cNvSpPr>
                <a:spLocks noChangeShapeType="1"/>
              </p:cNvSpPr>
              <p:nvPr/>
            </p:nvSpPr>
            <p:spPr bwMode="auto">
              <a:xfrm flipV="1">
                <a:off x="11860" y="10607"/>
                <a:ext cx="66" cy="15"/>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0" name="Line 842"/>
              <p:cNvSpPr>
                <a:spLocks noChangeShapeType="1"/>
              </p:cNvSpPr>
              <p:nvPr/>
            </p:nvSpPr>
            <p:spPr bwMode="auto">
              <a:xfrm flipV="1">
                <a:off x="11926" y="10603"/>
                <a:ext cx="15" cy="4"/>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1" name="Line 843"/>
              <p:cNvSpPr>
                <a:spLocks noChangeShapeType="1"/>
              </p:cNvSpPr>
              <p:nvPr/>
            </p:nvSpPr>
            <p:spPr bwMode="auto">
              <a:xfrm flipV="1">
                <a:off x="11986" y="10583"/>
                <a:ext cx="44" cy="11"/>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2" name="Line 844"/>
              <p:cNvSpPr>
                <a:spLocks noChangeShapeType="1"/>
              </p:cNvSpPr>
              <p:nvPr/>
            </p:nvSpPr>
            <p:spPr bwMode="auto">
              <a:xfrm flipV="1">
                <a:off x="12030" y="10575"/>
                <a:ext cx="37" cy="8"/>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3" name="Line 845"/>
              <p:cNvSpPr>
                <a:spLocks noChangeShapeType="1"/>
              </p:cNvSpPr>
              <p:nvPr/>
            </p:nvSpPr>
            <p:spPr bwMode="auto">
              <a:xfrm flipV="1">
                <a:off x="12108" y="10560"/>
                <a:ext cx="26" cy="6"/>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4" name="Line 846"/>
              <p:cNvSpPr>
                <a:spLocks noChangeShapeType="1"/>
              </p:cNvSpPr>
              <p:nvPr/>
            </p:nvSpPr>
            <p:spPr bwMode="auto">
              <a:xfrm flipV="1">
                <a:off x="12134" y="10547"/>
                <a:ext cx="59"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5" name="Line 847"/>
              <p:cNvSpPr>
                <a:spLocks noChangeShapeType="1"/>
              </p:cNvSpPr>
              <p:nvPr/>
            </p:nvSpPr>
            <p:spPr bwMode="auto">
              <a:xfrm flipV="1">
                <a:off x="12234" y="10536"/>
                <a:ext cx="4" cy="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6" name="Line 848"/>
              <p:cNvSpPr>
                <a:spLocks noChangeShapeType="1"/>
              </p:cNvSpPr>
              <p:nvPr/>
            </p:nvSpPr>
            <p:spPr bwMode="auto">
              <a:xfrm flipV="1">
                <a:off x="12238" y="10519"/>
                <a:ext cx="78" cy="17"/>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7" name="Line 849"/>
              <p:cNvSpPr>
                <a:spLocks noChangeShapeType="1"/>
              </p:cNvSpPr>
              <p:nvPr/>
            </p:nvSpPr>
            <p:spPr bwMode="auto">
              <a:xfrm flipV="1">
                <a:off x="12357" y="10492"/>
                <a:ext cx="85" cy="1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8" name="Line 850"/>
              <p:cNvSpPr>
                <a:spLocks noChangeShapeType="1"/>
              </p:cNvSpPr>
              <p:nvPr/>
            </p:nvSpPr>
            <p:spPr bwMode="auto">
              <a:xfrm flipV="1">
                <a:off x="12483" y="10468"/>
                <a:ext cx="70" cy="15"/>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9" name="Line 851"/>
              <p:cNvSpPr>
                <a:spLocks noChangeShapeType="1"/>
              </p:cNvSpPr>
              <p:nvPr/>
            </p:nvSpPr>
            <p:spPr bwMode="auto">
              <a:xfrm flipV="1">
                <a:off x="12553" y="10464"/>
                <a:ext cx="11" cy="4"/>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0" name="Line 852"/>
              <p:cNvSpPr>
                <a:spLocks noChangeShapeType="1"/>
              </p:cNvSpPr>
              <p:nvPr/>
            </p:nvSpPr>
            <p:spPr bwMode="auto">
              <a:xfrm flipV="1">
                <a:off x="12605" y="10445"/>
                <a:ext cx="52" cy="1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1" name="Line 853"/>
              <p:cNvSpPr>
                <a:spLocks noChangeShapeType="1"/>
              </p:cNvSpPr>
              <p:nvPr/>
            </p:nvSpPr>
            <p:spPr bwMode="auto">
              <a:xfrm flipV="1">
                <a:off x="12657" y="10436"/>
                <a:ext cx="33" cy="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2" name="Line 854"/>
              <p:cNvSpPr>
                <a:spLocks noChangeShapeType="1"/>
              </p:cNvSpPr>
              <p:nvPr/>
            </p:nvSpPr>
            <p:spPr bwMode="auto">
              <a:xfrm flipV="1">
                <a:off x="12731" y="10421"/>
                <a:ext cx="30" cy="7"/>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3" name="Line 855"/>
              <p:cNvSpPr>
                <a:spLocks noChangeShapeType="1"/>
              </p:cNvSpPr>
              <p:nvPr/>
            </p:nvSpPr>
            <p:spPr bwMode="auto">
              <a:xfrm flipV="1">
                <a:off x="12761" y="10408"/>
                <a:ext cx="52"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4" name="Line 856"/>
              <p:cNvSpPr>
                <a:spLocks noChangeShapeType="1"/>
              </p:cNvSpPr>
              <p:nvPr/>
            </p:nvSpPr>
            <p:spPr bwMode="auto">
              <a:xfrm flipV="1">
                <a:off x="12854" y="10398"/>
                <a:ext cx="14" cy="2"/>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5" name="Line 857"/>
              <p:cNvSpPr>
                <a:spLocks noChangeShapeType="1"/>
              </p:cNvSpPr>
              <p:nvPr/>
            </p:nvSpPr>
            <p:spPr bwMode="auto">
              <a:xfrm flipV="1">
                <a:off x="12868" y="10381"/>
                <a:ext cx="71" cy="17"/>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6" name="Line 858"/>
              <p:cNvSpPr>
                <a:spLocks noChangeShapeType="1"/>
              </p:cNvSpPr>
              <p:nvPr/>
            </p:nvSpPr>
            <p:spPr bwMode="auto">
              <a:xfrm flipV="1">
                <a:off x="12980" y="10353"/>
                <a:ext cx="81" cy="1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7" name="Line 859"/>
              <p:cNvSpPr>
                <a:spLocks noChangeShapeType="1"/>
              </p:cNvSpPr>
              <p:nvPr/>
            </p:nvSpPr>
            <p:spPr bwMode="auto">
              <a:xfrm flipV="1">
                <a:off x="13102" y="10327"/>
                <a:ext cx="78" cy="17"/>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8" name="Line 860"/>
              <p:cNvSpPr>
                <a:spLocks noChangeShapeType="1"/>
              </p:cNvSpPr>
              <p:nvPr/>
            </p:nvSpPr>
            <p:spPr bwMode="auto">
              <a:xfrm flipV="1">
                <a:off x="13180" y="10325"/>
                <a:ext cx="7" cy="2"/>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9" name="Line 861"/>
              <p:cNvSpPr>
                <a:spLocks noChangeShapeType="1"/>
              </p:cNvSpPr>
              <p:nvPr/>
            </p:nvSpPr>
            <p:spPr bwMode="auto">
              <a:xfrm flipV="1">
                <a:off x="13228" y="10304"/>
                <a:ext cx="60"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0" name="Line 862"/>
              <p:cNvSpPr>
                <a:spLocks noChangeShapeType="1"/>
              </p:cNvSpPr>
              <p:nvPr/>
            </p:nvSpPr>
            <p:spPr bwMode="auto">
              <a:xfrm flipV="1">
                <a:off x="13288" y="10297"/>
                <a:ext cx="22" cy="7"/>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1" name="Line 863"/>
              <p:cNvSpPr>
                <a:spLocks noChangeShapeType="1"/>
              </p:cNvSpPr>
              <p:nvPr/>
            </p:nvSpPr>
            <p:spPr bwMode="auto">
              <a:xfrm flipV="1">
                <a:off x="13354" y="10280"/>
                <a:ext cx="37" cy="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2" name="Line 864"/>
              <p:cNvSpPr>
                <a:spLocks noChangeShapeType="1"/>
              </p:cNvSpPr>
              <p:nvPr/>
            </p:nvSpPr>
            <p:spPr bwMode="auto">
              <a:xfrm flipV="1">
                <a:off x="13391" y="10270"/>
                <a:ext cx="45" cy="10"/>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3" name="Line 865"/>
              <p:cNvSpPr>
                <a:spLocks noChangeShapeType="1"/>
              </p:cNvSpPr>
              <p:nvPr/>
            </p:nvSpPr>
            <p:spPr bwMode="auto">
              <a:xfrm flipV="1">
                <a:off x="13477" y="10257"/>
                <a:ext cx="18" cy="4"/>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4" name="Line 866"/>
              <p:cNvSpPr>
                <a:spLocks noChangeShapeType="1"/>
              </p:cNvSpPr>
              <p:nvPr/>
            </p:nvSpPr>
            <p:spPr bwMode="auto">
              <a:xfrm flipV="1">
                <a:off x="13495" y="10242"/>
                <a:ext cx="63" cy="15"/>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5" name="Line 867"/>
              <p:cNvSpPr>
                <a:spLocks noChangeShapeType="1"/>
              </p:cNvSpPr>
              <p:nvPr/>
            </p:nvSpPr>
            <p:spPr bwMode="auto">
              <a:xfrm flipV="1">
                <a:off x="13603" y="10214"/>
                <a:ext cx="81" cy="1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6" name="Line 868"/>
              <p:cNvSpPr>
                <a:spLocks noChangeShapeType="1"/>
              </p:cNvSpPr>
              <p:nvPr/>
            </p:nvSpPr>
            <p:spPr bwMode="auto">
              <a:xfrm flipV="1">
                <a:off x="13725" y="10186"/>
                <a:ext cx="86" cy="19"/>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7" name="Line 869"/>
              <p:cNvSpPr>
                <a:spLocks noChangeShapeType="1"/>
              </p:cNvSpPr>
              <p:nvPr/>
            </p:nvSpPr>
            <p:spPr bwMode="auto">
              <a:xfrm flipV="1">
                <a:off x="13851" y="10163"/>
                <a:ext cx="63" cy="15"/>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8" name="Line 870"/>
              <p:cNvSpPr>
                <a:spLocks noChangeShapeType="1"/>
              </p:cNvSpPr>
              <p:nvPr/>
            </p:nvSpPr>
            <p:spPr bwMode="auto">
              <a:xfrm flipV="1">
                <a:off x="13914" y="10159"/>
                <a:ext cx="19" cy="4"/>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9" name="Line 871"/>
              <p:cNvSpPr>
                <a:spLocks noChangeShapeType="1"/>
              </p:cNvSpPr>
              <p:nvPr/>
            </p:nvSpPr>
            <p:spPr bwMode="auto">
              <a:xfrm flipV="1">
                <a:off x="13974" y="10139"/>
                <a:ext cx="44" cy="11"/>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0" name="Line 872"/>
              <p:cNvSpPr>
                <a:spLocks noChangeShapeType="1"/>
              </p:cNvSpPr>
              <p:nvPr/>
            </p:nvSpPr>
            <p:spPr bwMode="auto">
              <a:xfrm flipV="1">
                <a:off x="14018" y="10131"/>
                <a:ext cx="41" cy="8"/>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1" name="Line 873"/>
              <p:cNvSpPr>
                <a:spLocks noChangeShapeType="1"/>
              </p:cNvSpPr>
              <p:nvPr/>
            </p:nvSpPr>
            <p:spPr bwMode="auto">
              <a:xfrm flipV="1">
                <a:off x="14100" y="10116"/>
                <a:ext cx="26" cy="6"/>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2" name="Line 874"/>
              <p:cNvSpPr>
                <a:spLocks noChangeShapeType="1"/>
              </p:cNvSpPr>
              <p:nvPr/>
            </p:nvSpPr>
            <p:spPr bwMode="auto">
              <a:xfrm flipV="1">
                <a:off x="14126" y="10103"/>
                <a:ext cx="55" cy="13"/>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3" name="Line 875"/>
              <p:cNvSpPr>
                <a:spLocks noChangeShapeType="1"/>
              </p:cNvSpPr>
              <p:nvPr/>
            </p:nvSpPr>
            <p:spPr bwMode="auto">
              <a:xfrm flipV="1">
                <a:off x="14222" y="10092"/>
                <a:ext cx="8" cy="2"/>
              </a:xfrm>
              <a:prstGeom prst="line">
                <a:avLst/>
              </a:prstGeom>
              <a:noFill/>
              <a:ln w="30163"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4" name="Line 876"/>
              <p:cNvSpPr>
                <a:spLocks noChangeShapeType="1"/>
              </p:cNvSpPr>
              <p:nvPr/>
            </p:nvSpPr>
            <p:spPr bwMode="auto">
              <a:xfrm flipV="1">
                <a:off x="9619" y="11055"/>
                <a:ext cx="86"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5" name="Line 877"/>
              <p:cNvSpPr>
                <a:spLocks noChangeShapeType="1"/>
              </p:cNvSpPr>
              <p:nvPr/>
            </p:nvSpPr>
            <p:spPr bwMode="auto">
              <a:xfrm flipV="1">
                <a:off x="9745" y="11030"/>
                <a:ext cx="86"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6" name="Line 878"/>
              <p:cNvSpPr>
                <a:spLocks noChangeShapeType="1"/>
              </p:cNvSpPr>
              <p:nvPr/>
            </p:nvSpPr>
            <p:spPr bwMode="auto">
              <a:xfrm flipV="1">
                <a:off x="9872" y="11008"/>
                <a:ext cx="63"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7" name="Line 879"/>
              <p:cNvSpPr>
                <a:spLocks noChangeShapeType="1"/>
              </p:cNvSpPr>
              <p:nvPr/>
            </p:nvSpPr>
            <p:spPr bwMode="auto">
              <a:xfrm flipV="1">
                <a:off x="9935" y="11004"/>
                <a:ext cx="22"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8" name="Line 880"/>
              <p:cNvSpPr>
                <a:spLocks noChangeShapeType="1"/>
              </p:cNvSpPr>
              <p:nvPr/>
            </p:nvSpPr>
            <p:spPr bwMode="auto">
              <a:xfrm flipV="1">
                <a:off x="9998" y="10987"/>
                <a:ext cx="40" cy="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9" name="Line 881"/>
              <p:cNvSpPr>
                <a:spLocks noChangeShapeType="1"/>
              </p:cNvSpPr>
              <p:nvPr/>
            </p:nvSpPr>
            <p:spPr bwMode="auto">
              <a:xfrm flipV="1">
                <a:off x="10038" y="10978"/>
                <a:ext cx="41" cy="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0" name="Line 882"/>
              <p:cNvSpPr>
                <a:spLocks noChangeShapeType="1"/>
              </p:cNvSpPr>
              <p:nvPr/>
            </p:nvSpPr>
            <p:spPr bwMode="auto">
              <a:xfrm flipV="1">
                <a:off x="10124" y="10966"/>
                <a:ext cx="22"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1" name="Line 883"/>
              <p:cNvSpPr>
                <a:spLocks noChangeShapeType="1"/>
              </p:cNvSpPr>
              <p:nvPr/>
            </p:nvSpPr>
            <p:spPr bwMode="auto">
              <a:xfrm flipV="1">
                <a:off x="10146" y="10953"/>
                <a:ext cx="59"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2" name="Line 884"/>
              <p:cNvSpPr>
                <a:spLocks noChangeShapeType="1"/>
              </p:cNvSpPr>
              <p:nvPr/>
            </p:nvSpPr>
            <p:spPr bwMode="auto">
              <a:xfrm>
                <a:off x="10250" y="10944"/>
                <a:ext cx="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3" name="Line 885"/>
              <p:cNvSpPr>
                <a:spLocks noChangeShapeType="1"/>
              </p:cNvSpPr>
              <p:nvPr/>
            </p:nvSpPr>
            <p:spPr bwMode="auto">
              <a:xfrm flipV="1">
                <a:off x="10250" y="10925"/>
                <a:ext cx="81" cy="1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4" name="Line 886"/>
              <p:cNvSpPr>
                <a:spLocks noChangeShapeType="1"/>
              </p:cNvSpPr>
              <p:nvPr/>
            </p:nvSpPr>
            <p:spPr bwMode="auto">
              <a:xfrm flipV="1">
                <a:off x="10372" y="10899"/>
                <a:ext cx="86" cy="18"/>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5" name="Line 887"/>
              <p:cNvSpPr>
                <a:spLocks noChangeShapeType="1"/>
              </p:cNvSpPr>
              <p:nvPr/>
            </p:nvSpPr>
            <p:spPr bwMode="auto">
              <a:xfrm flipV="1">
                <a:off x="10498" y="10878"/>
                <a:ext cx="63"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6" name="Line 888"/>
              <p:cNvSpPr>
                <a:spLocks noChangeShapeType="1"/>
              </p:cNvSpPr>
              <p:nvPr/>
            </p:nvSpPr>
            <p:spPr bwMode="auto">
              <a:xfrm flipV="1">
                <a:off x="10561" y="10874"/>
                <a:ext cx="23"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7" name="Line 889"/>
              <p:cNvSpPr>
                <a:spLocks noChangeShapeType="1"/>
              </p:cNvSpPr>
              <p:nvPr/>
            </p:nvSpPr>
            <p:spPr bwMode="auto">
              <a:xfrm flipV="1">
                <a:off x="10624" y="10857"/>
                <a:ext cx="45" cy="8"/>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8" name="Line 890"/>
              <p:cNvSpPr>
                <a:spLocks noChangeShapeType="1"/>
              </p:cNvSpPr>
              <p:nvPr/>
            </p:nvSpPr>
            <p:spPr bwMode="auto">
              <a:xfrm flipV="1">
                <a:off x="10669" y="10848"/>
                <a:ext cx="41" cy="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9" name="Line 891"/>
              <p:cNvSpPr>
                <a:spLocks noChangeShapeType="1"/>
              </p:cNvSpPr>
              <p:nvPr/>
            </p:nvSpPr>
            <p:spPr bwMode="auto">
              <a:xfrm flipV="1">
                <a:off x="10751" y="10833"/>
                <a:ext cx="22" cy="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0" name="Line 892"/>
              <p:cNvSpPr>
                <a:spLocks noChangeShapeType="1"/>
              </p:cNvSpPr>
              <p:nvPr/>
            </p:nvSpPr>
            <p:spPr bwMode="auto">
              <a:xfrm flipV="1">
                <a:off x="10773" y="10820"/>
                <a:ext cx="59"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1" name="Line 893"/>
              <p:cNvSpPr>
                <a:spLocks noChangeShapeType="1"/>
              </p:cNvSpPr>
              <p:nvPr/>
            </p:nvSpPr>
            <p:spPr bwMode="auto">
              <a:xfrm>
                <a:off x="10877" y="10812"/>
                <a:ext cx="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2" name="Line 894"/>
              <p:cNvSpPr>
                <a:spLocks noChangeShapeType="1"/>
              </p:cNvSpPr>
              <p:nvPr/>
            </p:nvSpPr>
            <p:spPr bwMode="auto">
              <a:xfrm flipV="1">
                <a:off x="10877" y="10795"/>
                <a:ext cx="81"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3" name="Line 895"/>
              <p:cNvSpPr>
                <a:spLocks noChangeShapeType="1"/>
              </p:cNvSpPr>
              <p:nvPr/>
            </p:nvSpPr>
            <p:spPr bwMode="auto">
              <a:xfrm flipV="1">
                <a:off x="10999" y="10767"/>
                <a:ext cx="85" cy="1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4" name="Line 896"/>
              <p:cNvSpPr>
                <a:spLocks noChangeShapeType="1"/>
              </p:cNvSpPr>
              <p:nvPr/>
            </p:nvSpPr>
            <p:spPr bwMode="auto">
              <a:xfrm flipV="1">
                <a:off x="11125" y="10746"/>
                <a:ext cx="67"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5" name="Line 897"/>
              <p:cNvSpPr>
                <a:spLocks noChangeShapeType="1"/>
              </p:cNvSpPr>
              <p:nvPr/>
            </p:nvSpPr>
            <p:spPr bwMode="auto">
              <a:xfrm flipV="1">
                <a:off x="11192" y="10741"/>
                <a:ext cx="18" cy="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6" name="Line 898"/>
              <p:cNvSpPr>
                <a:spLocks noChangeShapeType="1"/>
              </p:cNvSpPr>
              <p:nvPr/>
            </p:nvSpPr>
            <p:spPr bwMode="auto">
              <a:xfrm flipV="1">
                <a:off x="11251" y="10722"/>
                <a:ext cx="45"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7" name="Line 899"/>
              <p:cNvSpPr>
                <a:spLocks noChangeShapeType="1"/>
              </p:cNvSpPr>
              <p:nvPr/>
            </p:nvSpPr>
            <p:spPr bwMode="auto">
              <a:xfrm flipV="1">
                <a:off x="11296" y="10714"/>
                <a:ext cx="37" cy="8"/>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8" name="Line 900"/>
              <p:cNvSpPr>
                <a:spLocks noChangeShapeType="1"/>
              </p:cNvSpPr>
              <p:nvPr/>
            </p:nvSpPr>
            <p:spPr bwMode="auto">
              <a:xfrm flipV="1">
                <a:off x="11377" y="10701"/>
                <a:ext cx="23"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9" name="Line 901"/>
              <p:cNvSpPr>
                <a:spLocks noChangeShapeType="1"/>
              </p:cNvSpPr>
              <p:nvPr/>
            </p:nvSpPr>
            <p:spPr bwMode="auto">
              <a:xfrm flipV="1">
                <a:off x="11400" y="10688"/>
                <a:ext cx="59"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0" name="Line 902"/>
              <p:cNvSpPr>
                <a:spLocks noChangeShapeType="1"/>
              </p:cNvSpPr>
              <p:nvPr/>
            </p:nvSpPr>
            <p:spPr bwMode="auto">
              <a:xfrm>
                <a:off x="11500" y="10677"/>
                <a:ext cx="7"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1" name="Line 903"/>
              <p:cNvSpPr>
                <a:spLocks noChangeShapeType="1"/>
              </p:cNvSpPr>
              <p:nvPr/>
            </p:nvSpPr>
            <p:spPr bwMode="auto">
              <a:xfrm flipV="1">
                <a:off x="11507" y="10660"/>
                <a:ext cx="78"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2" name="Line 904"/>
              <p:cNvSpPr>
                <a:spLocks noChangeShapeType="1"/>
              </p:cNvSpPr>
              <p:nvPr/>
            </p:nvSpPr>
            <p:spPr bwMode="auto">
              <a:xfrm flipV="1">
                <a:off x="11626" y="10633"/>
                <a:ext cx="81" cy="1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3" name="Line 905"/>
              <p:cNvSpPr>
                <a:spLocks noChangeShapeType="1"/>
              </p:cNvSpPr>
              <p:nvPr/>
            </p:nvSpPr>
            <p:spPr bwMode="auto">
              <a:xfrm flipV="1">
                <a:off x="11748" y="10607"/>
                <a:ext cx="71"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4" name="Line 906"/>
              <p:cNvSpPr>
                <a:spLocks noChangeShapeType="1"/>
              </p:cNvSpPr>
              <p:nvPr/>
            </p:nvSpPr>
            <p:spPr bwMode="auto">
              <a:xfrm flipV="1">
                <a:off x="11819" y="10605"/>
                <a:ext cx="15"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5" name="Line 907"/>
              <p:cNvSpPr>
                <a:spLocks noChangeShapeType="1"/>
              </p:cNvSpPr>
              <p:nvPr/>
            </p:nvSpPr>
            <p:spPr bwMode="auto">
              <a:xfrm flipV="1">
                <a:off x="11874" y="10583"/>
                <a:ext cx="52"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6" name="Line 908"/>
              <p:cNvSpPr>
                <a:spLocks noChangeShapeType="1"/>
              </p:cNvSpPr>
              <p:nvPr/>
            </p:nvSpPr>
            <p:spPr bwMode="auto">
              <a:xfrm flipV="1">
                <a:off x="11926" y="10577"/>
                <a:ext cx="30" cy="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7" name="Line 909"/>
              <p:cNvSpPr>
                <a:spLocks noChangeShapeType="1"/>
              </p:cNvSpPr>
              <p:nvPr/>
            </p:nvSpPr>
            <p:spPr bwMode="auto">
              <a:xfrm flipV="1">
                <a:off x="11997" y="10560"/>
                <a:ext cx="33" cy="8"/>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8" name="Line 910"/>
              <p:cNvSpPr>
                <a:spLocks noChangeShapeType="1"/>
              </p:cNvSpPr>
              <p:nvPr/>
            </p:nvSpPr>
            <p:spPr bwMode="auto">
              <a:xfrm flipV="1">
                <a:off x="12030" y="10549"/>
                <a:ext cx="52"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9" name="Line 911"/>
              <p:cNvSpPr>
                <a:spLocks noChangeShapeType="1"/>
              </p:cNvSpPr>
              <p:nvPr/>
            </p:nvSpPr>
            <p:spPr bwMode="auto">
              <a:xfrm flipV="1">
                <a:off x="12123" y="10536"/>
                <a:ext cx="11" cy="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0" name="Line 912"/>
              <p:cNvSpPr>
                <a:spLocks noChangeShapeType="1"/>
              </p:cNvSpPr>
              <p:nvPr/>
            </p:nvSpPr>
            <p:spPr bwMode="auto">
              <a:xfrm flipV="1">
                <a:off x="12134" y="10522"/>
                <a:ext cx="71" cy="1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1" name="Line 913"/>
              <p:cNvSpPr>
                <a:spLocks noChangeShapeType="1"/>
              </p:cNvSpPr>
              <p:nvPr/>
            </p:nvSpPr>
            <p:spPr bwMode="auto">
              <a:xfrm flipV="1">
                <a:off x="12245" y="10492"/>
                <a:ext cx="86" cy="1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2" name="Line 914"/>
              <p:cNvSpPr>
                <a:spLocks noChangeShapeType="1"/>
              </p:cNvSpPr>
              <p:nvPr/>
            </p:nvSpPr>
            <p:spPr bwMode="auto">
              <a:xfrm flipV="1">
                <a:off x="12371" y="10464"/>
                <a:ext cx="78" cy="1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3" name="Line 915"/>
              <p:cNvSpPr>
                <a:spLocks noChangeShapeType="1"/>
              </p:cNvSpPr>
              <p:nvPr/>
            </p:nvSpPr>
            <p:spPr bwMode="auto">
              <a:xfrm>
                <a:off x="12449" y="10464"/>
                <a:ext cx="4"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4" name="Line 916"/>
              <p:cNvSpPr>
                <a:spLocks noChangeShapeType="1"/>
              </p:cNvSpPr>
              <p:nvPr/>
            </p:nvSpPr>
            <p:spPr bwMode="auto">
              <a:xfrm flipV="1">
                <a:off x="12494" y="10440"/>
                <a:ext cx="59"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5" name="Line 917"/>
              <p:cNvSpPr>
                <a:spLocks noChangeShapeType="1"/>
              </p:cNvSpPr>
              <p:nvPr/>
            </p:nvSpPr>
            <p:spPr bwMode="auto">
              <a:xfrm flipV="1">
                <a:off x="12553" y="10434"/>
                <a:ext cx="22" cy="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6" name="Line 918"/>
              <p:cNvSpPr>
                <a:spLocks noChangeShapeType="1"/>
              </p:cNvSpPr>
              <p:nvPr/>
            </p:nvSpPr>
            <p:spPr bwMode="auto">
              <a:xfrm flipV="1">
                <a:off x="12616" y="10417"/>
                <a:ext cx="41" cy="8"/>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7" name="Line 919"/>
              <p:cNvSpPr>
                <a:spLocks noChangeShapeType="1"/>
              </p:cNvSpPr>
              <p:nvPr/>
            </p:nvSpPr>
            <p:spPr bwMode="auto">
              <a:xfrm flipV="1">
                <a:off x="12657" y="10406"/>
                <a:ext cx="45"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8" name="Line 920"/>
              <p:cNvSpPr>
                <a:spLocks noChangeShapeType="1"/>
              </p:cNvSpPr>
              <p:nvPr/>
            </p:nvSpPr>
            <p:spPr bwMode="auto">
              <a:xfrm flipV="1">
                <a:off x="12742" y="10391"/>
                <a:ext cx="19" cy="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9" name="Line 921"/>
              <p:cNvSpPr>
                <a:spLocks noChangeShapeType="1"/>
              </p:cNvSpPr>
              <p:nvPr/>
            </p:nvSpPr>
            <p:spPr bwMode="auto">
              <a:xfrm flipV="1">
                <a:off x="12761" y="10376"/>
                <a:ext cx="63" cy="1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0" name="Line 922"/>
              <p:cNvSpPr>
                <a:spLocks noChangeShapeType="1"/>
              </p:cNvSpPr>
              <p:nvPr/>
            </p:nvSpPr>
            <p:spPr bwMode="auto">
              <a:xfrm>
                <a:off x="12865" y="10368"/>
                <a:ext cx="3"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1" name="Line 923"/>
              <p:cNvSpPr>
                <a:spLocks noChangeShapeType="1"/>
              </p:cNvSpPr>
              <p:nvPr/>
            </p:nvSpPr>
            <p:spPr bwMode="auto">
              <a:xfrm flipV="1">
                <a:off x="12868" y="10349"/>
                <a:ext cx="78" cy="1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2" name="Line 924"/>
              <p:cNvSpPr>
                <a:spLocks noChangeShapeType="1"/>
              </p:cNvSpPr>
              <p:nvPr/>
            </p:nvSpPr>
            <p:spPr bwMode="auto">
              <a:xfrm flipV="1">
                <a:off x="12987" y="10319"/>
                <a:ext cx="82" cy="1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3" name="Line 925"/>
              <p:cNvSpPr>
                <a:spLocks noChangeShapeType="1"/>
              </p:cNvSpPr>
              <p:nvPr/>
            </p:nvSpPr>
            <p:spPr bwMode="auto">
              <a:xfrm flipV="1">
                <a:off x="13113" y="10293"/>
                <a:ext cx="67" cy="1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4" name="Line 926"/>
              <p:cNvSpPr>
                <a:spLocks noChangeShapeType="1"/>
              </p:cNvSpPr>
              <p:nvPr/>
            </p:nvSpPr>
            <p:spPr bwMode="auto">
              <a:xfrm flipV="1">
                <a:off x="13180" y="10289"/>
                <a:ext cx="15"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5" name="Line 927"/>
              <p:cNvSpPr>
                <a:spLocks noChangeShapeType="1"/>
              </p:cNvSpPr>
              <p:nvPr/>
            </p:nvSpPr>
            <p:spPr bwMode="auto">
              <a:xfrm flipV="1">
                <a:off x="13236" y="10267"/>
                <a:ext cx="52"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6" name="Line 928"/>
              <p:cNvSpPr>
                <a:spLocks noChangeShapeType="1"/>
              </p:cNvSpPr>
              <p:nvPr/>
            </p:nvSpPr>
            <p:spPr bwMode="auto">
              <a:xfrm flipV="1">
                <a:off x="13288" y="10261"/>
                <a:ext cx="29" cy="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7" name="Line 929"/>
              <p:cNvSpPr>
                <a:spLocks noChangeShapeType="1"/>
              </p:cNvSpPr>
              <p:nvPr/>
            </p:nvSpPr>
            <p:spPr bwMode="auto">
              <a:xfrm flipV="1">
                <a:off x="13358" y="10242"/>
                <a:ext cx="33" cy="8"/>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8" name="Line 930"/>
              <p:cNvSpPr>
                <a:spLocks noChangeShapeType="1"/>
              </p:cNvSpPr>
              <p:nvPr/>
            </p:nvSpPr>
            <p:spPr bwMode="auto">
              <a:xfrm flipV="1">
                <a:off x="13391" y="10231"/>
                <a:ext cx="49"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9" name="Line 931"/>
              <p:cNvSpPr>
                <a:spLocks noChangeShapeType="1"/>
              </p:cNvSpPr>
              <p:nvPr/>
            </p:nvSpPr>
            <p:spPr bwMode="auto">
              <a:xfrm flipV="1">
                <a:off x="13480" y="10218"/>
                <a:ext cx="15"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0" name="Line 932"/>
              <p:cNvSpPr>
                <a:spLocks noChangeShapeType="1"/>
              </p:cNvSpPr>
              <p:nvPr/>
            </p:nvSpPr>
            <p:spPr bwMode="auto">
              <a:xfrm flipV="1">
                <a:off x="13495" y="10201"/>
                <a:ext cx="67"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1" name="Line 933"/>
              <p:cNvSpPr>
                <a:spLocks noChangeShapeType="1"/>
              </p:cNvSpPr>
              <p:nvPr/>
            </p:nvSpPr>
            <p:spPr bwMode="auto">
              <a:xfrm flipV="1">
                <a:off x="13603" y="10171"/>
                <a:ext cx="85" cy="2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2" name="Line 934"/>
              <p:cNvSpPr>
                <a:spLocks noChangeShapeType="1"/>
              </p:cNvSpPr>
              <p:nvPr/>
            </p:nvSpPr>
            <p:spPr bwMode="auto">
              <a:xfrm flipV="1">
                <a:off x="13729" y="10141"/>
                <a:ext cx="82" cy="2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3" name="Line 935"/>
              <p:cNvSpPr>
                <a:spLocks noChangeShapeType="1"/>
              </p:cNvSpPr>
              <p:nvPr/>
            </p:nvSpPr>
            <p:spPr bwMode="auto">
              <a:xfrm flipV="1">
                <a:off x="13851" y="10118"/>
                <a:ext cx="63" cy="1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4" name="Line 936"/>
              <p:cNvSpPr>
                <a:spLocks noChangeShapeType="1"/>
              </p:cNvSpPr>
              <p:nvPr/>
            </p:nvSpPr>
            <p:spPr bwMode="auto">
              <a:xfrm flipV="1">
                <a:off x="13914" y="10114"/>
                <a:ext cx="19"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5" name="Line 937"/>
              <p:cNvSpPr>
                <a:spLocks noChangeShapeType="1"/>
              </p:cNvSpPr>
              <p:nvPr/>
            </p:nvSpPr>
            <p:spPr bwMode="auto">
              <a:xfrm flipV="1">
                <a:off x="13974" y="10092"/>
                <a:ext cx="44"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6" name="Line 938"/>
              <p:cNvSpPr>
                <a:spLocks noChangeShapeType="1"/>
              </p:cNvSpPr>
              <p:nvPr/>
            </p:nvSpPr>
            <p:spPr bwMode="auto">
              <a:xfrm flipV="1">
                <a:off x="14018" y="10084"/>
                <a:ext cx="37" cy="8"/>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7" name="Line 939"/>
              <p:cNvSpPr>
                <a:spLocks noChangeShapeType="1"/>
              </p:cNvSpPr>
              <p:nvPr/>
            </p:nvSpPr>
            <p:spPr bwMode="auto">
              <a:xfrm flipV="1">
                <a:off x="14096" y="10067"/>
                <a:ext cx="30" cy="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8" name="Line 940"/>
              <p:cNvSpPr>
                <a:spLocks noChangeShapeType="1"/>
              </p:cNvSpPr>
              <p:nvPr/>
            </p:nvSpPr>
            <p:spPr bwMode="auto">
              <a:xfrm flipV="1">
                <a:off x="14126" y="10054"/>
                <a:ext cx="52"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9" name="Line 941"/>
              <p:cNvSpPr>
                <a:spLocks noChangeShapeType="1"/>
              </p:cNvSpPr>
              <p:nvPr/>
            </p:nvSpPr>
            <p:spPr bwMode="auto">
              <a:xfrm flipV="1">
                <a:off x="14222" y="10041"/>
                <a:ext cx="8"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0" name="Line 942"/>
              <p:cNvSpPr>
                <a:spLocks noChangeShapeType="1"/>
              </p:cNvSpPr>
              <p:nvPr/>
            </p:nvSpPr>
            <p:spPr bwMode="auto">
              <a:xfrm flipV="1">
                <a:off x="9619" y="11149"/>
                <a:ext cx="82" cy="2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1" name="Line 943"/>
              <p:cNvSpPr>
                <a:spLocks noChangeShapeType="1"/>
              </p:cNvSpPr>
              <p:nvPr/>
            </p:nvSpPr>
            <p:spPr bwMode="auto">
              <a:xfrm flipV="1">
                <a:off x="9745" y="11122"/>
                <a:ext cx="82" cy="1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2" name="Line 944"/>
              <p:cNvSpPr>
                <a:spLocks noChangeShapeType="1"/>
              </p:cNvSpPr>
              <p:nvPr/>
            </p:nvSpPr>
            <p:spPr bwMode="auto">
              <a:xfrm flipV="1">
                <a:off x="9868" y="11094"/>
                <a:ext cx="67"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3" name="Line 945"/>
              <p:cNvSpPr>
                <a:spLocks noChangeShapeType="1"/>
              </p:cNvSpPr>
              <p:nvPr/>
            </p:nvSpPr>
            <p:spPr bwMode="auto">
              <a:xfrm flipV="1">
                <a:off x="9935" y="11092"/>
                <a:ext cx="14"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4" name="Line 946"/>
              <p:cNvSpPr>
                <a:spLocks noChangeShapeType="1"/>
              </p:cNvSpPr>
              <p:nvPr/>
            </p:nvSpPr>
            <p:spPr bwMode="auto">
              <a:xfrm flipV="1">
                <a:off x="9990" y="11070"/>
                <a:ext cx="48"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5" name="Line 947"/>
              <p:cNvSpPr>
                <a:spLocks noChangeShapeType="1"/>
              </p:cNvSpPr>
              <p:nvPr/>
            </p:nvSpPr>
            <p:spPr bwMode="auto">
              <a:xfrm flipV="1">
                <a:off x="10038" y="11062"/>
                <a:ext cx="34" cy="8"/>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6" name="Line 948"/>
              <p:cNvSpPr>
                <a:spLocks noChangeShapeType="1"/>
              </p:cNvSpPr>
              <p:nvPr/>
            </p:nvSpPr>
            <p:spPr bwMode="auto">
              <a:xfrm flipV="1">
                <a:off x="10113" y="11045"/>
                <a:ext cx="33" cy="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7" name="Line 949"/>
              <p:cNvSpPr>
                <a:spLocks noChangeShapeType="1"/>
              </p:cNvSpPr>
              <p:nvPr/>
            </p:nvSpPr>
            <p:spPr bwMode="auto">
              <a:xfrm flipV="1">
                <a:off x="10146" y="11032"/>
                <a:ext cx="48"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8" name="Line 950"/>
              <p:cNvSpPr>
                <a:spLocks noChangeShapeType="1"/>
              </p:cNvSpPr>
              <p:nvPr/>
            </p:nvSpPr>
            <p:spPr bwMode="auto">
              <a:xfrm flipV="1">
                <a:off x="10235" y="11019"/>
                <a:ext cx="15"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9" name="Line 951"/>
              <p:cNvSpPr>
                <a:spLocks noChangeShapeType="1"/>
              </p:cNvSpPr>
              <p:nvPr/>
            </p:nvSpPr>
            <p:spPr bwMode="auto">
              <a:xfrm flipV="1">
                <a:off x="10250" y="11002"/>
                <a:ext cx="70"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0" name="Line 952"/>
              <p:cNvSpPr>
                <a:spLocks noChangeShapeType="1"/>
              </p:cNvSpPr>
              <p:nvPr/>
            </p:nvSpPr>
            <p:spPr bwMode="auto">
              <a:xfrm flipV="1">
                <a:off x="10361" y="10974"/>
                <a:ext cx="82" cy="1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1" name="Line 953"/>
              <p:cNvSpPr>
                <a:spLocks noChangeShapeType="1"/>
              </p:cNvSpPr>
              <p:nvPr/>
            </p:nvSpPr>
            <p:spPr bwMode="auto">
              <a:xfrm flipV="1">
                <a:off x="10484" y="10944"/>
                <a:ext cx="77" cy="2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2" name="Line 954"/>
              <p:cNvSpPr>
                <a:spLocks noChangeShapeType="1"/>
              </p:cNvSpPr>
              <p:nvPr/>
            </p:nvSpPr>
            <p:spPr bwMode="auto">
              <a:xfrm>
                <a:off x="10561" y="10944"/>
                <a:ext cx="4"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3" name="Line 955"/>
              <p:cNvSpPr>
                <a:spLocks noChangeShapeType="1"/>
              </p:cNvSpPr>
              <p:nvPr/>
            </p:nvSpPr>
            <p:spPr bwMode="auto">
              <a:xfrm flipV="1">
                <a:off x="10606" y="10921"/>
                <a:ext cx="63"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4" name="Line 956"/>
              <p:cNvSpPr>
                <a:spLocks noChangeShapeType="1"/>
              </p:cNvSpPr>
              <p:nvPr/>
            </p:nvSpPr>
            <p:spPr bwMode="auto">
              <a:xfrm flipV="1">
                <a:off x="10669" y="10914"/>
                <a:ext cx="19" cy="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5" name="Line 957"/>
              <p:cNvSpPr>
                <a:spLocks noChangeShapeType="1"/>
              </p:cNvSpPr>
              <p:nvPr/>
            </p:nvSpPr>
            <p:spPr bwMode="auto">
              <a:xfrm flipV="1">
                <a:off x="10728" y="10895"/>
                <a:ext cx="45"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6" name="Line 958"/>
              <p:cNvSpPr>
                <a:spLocks noChangeShapeType="1"/>
              </p:cNvSpPr>
              <p:nvPr/>
            </p:nvSpPr>
            <p:spPr bwMode="auto">
              <a:xfrm flipV="1">
                <a:off x="10773" y="10887"/>
                <a:ext cx="41" cy="8"/>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7" name="Line 959"/>
              <p:cNvSpPr>
                <a:spLocks noChangeShapeType="1"/>
              </p:cNvSpPr>
              <p:nvPr/>
            </p:nvSpPr>
            <p:spPr bwMode="auto">
              <a:xfrm flipV="1">
                <a:off x="10854" y="10870"/>
                <a:ext cx="23" cy="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8" name="Line 960"/>
              <p:cNvSpPr>
                <a:spLocks noChangeShapeType="1"/>
              </p:cNvSpPr>
              <p:nvPr/>
            </p:nvSpPr>
            <p:spPr bwMode="auto">
              <a:xfrm flipV="1">
                <a:off x="10877" y="10857"/>
                <a:ext cx="59"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9" name="Line 961"/>
              <p:cNvSpPr>
                <a:spLocks noChangeShapeType="1"/>
              </p:cNvSpPr>
              <p:nvPr/>
            </p:nvSpPr>
            <p:spPr bwMode="auto">
              <a:xfrm>
                <a:off x="10977" y="10846"/>
                <a:ext cx="4"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0" name="Line 962"/>
              <p:cNvSpPr>
                <a:spLocks noChangeShapeType="1"/>
              </p:cNvSpPr>
              <p:nvPr/>
            </p:nvSpPr>
            <p:spPr bwMode="auto">
              <a:xfrm flipV="1">
                <a:off x="10981" y="10827"/>
                <a:ext cx="77" cy="1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1" name="Line 963"/>
              <p:cNvSpPr>
                <a:spLocks noChangeShapeType="1"/>
              </p:cNvSpPr>
              <p:nvPr/>
            </p:nvSpPr>
            <p:spPr bwMode="auto">
              <a:xfrm flipV="1">
                <a:off x="11099" y="10799"/>
                <a:ext cx="86" cy="1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2" name="Line 964"/>
              <p:cNvSpPr>
                <a:spLocks noChangeShapeType="1"/>
              </p:cNvSpPr>
              <p:nvPr/>
            </p:nvSpPr>
            <p:spPr bwMode="auto">
              <a:xfrm flipV="1">
                <a:off x="11225" y="10773"/>
                <a:ext cx="71" cy="1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3" name="Line 965"/>
              <p:cNvSpPr>
                <a:spLocks noChangeShapeType="1"/>
              </p:cNvSpPr>
              <p:nvPr/>
            </p:nvSpPr>
            <p:spPr bwMode="auto">
              <a:xfrm flipV="1">
                <a:off x="11296" y="10769"/>
                <a:ext cx="11"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4" name="Line 966"/>
              <p:cNvSpPr>
                <a:spLocks noChangeShapeType="1"/>
              </p:cNvSpPr>
              <p:nvPr/>
            </p:nvSpPr>
            <p:spPr bwMode="auto">
              <a:xfrm flipV="1">
                <a:off x="11348" y="10748"/>
                <a:ext cx="52"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5" name="Line 967"/>
              <p:cNvSpPr>
                <a:spLocks noChangeShapeType="1"/>
              </p:cNvSpPr>
              <p:nvPr/>
            </p:nvSpPr>
            <p:spPr bwMode="auto">
              <a:xfrm flipV="1">
                <a:off x="11400" y="10741"/>
                <a:ext cx="29" cy="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6" name="Line 968"/>
              <p:cNvSpPr>
                <a:spLocks noChangeShapeType="1"/>
              </p:cNvSpPr>
              <p:nvPr/>
            </p:nvSpPr>
            <p:spPr bwMode="auto">
              <a:xfrm flipV="1">
                <a:off x="11470" y="10724"/>
                <a:ext cx="37" cy="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7" name="Line 969"/>
              <p:cNvSpPr>
                <a:spLocks noChangeShapeType="1"/>
              </p:cNvSpPr>
              <p:nvPr/>
            </p:nvSpPr>
            <p:spPr bwMode="auto">
              <a:xfrm flipV="1">
                <a:off x="11507" y="10714"/>
                <a:ext cx="48" cy="1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8" name="Line 970"/>
              <p:cNvSpPr>
                <a:spLocks noChangeShapeType="1"/>
              </p:cNvSpPr>
              <p:nvPr/>
            </p:nvSpPr>
            <p:spPr bwMode="auto">
              <a:xfrm flipV="1">
                <a:off x="11596" y="10701"/>
                <a:ext cx="15"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9" name="Line 971"/>
              <p:cNvSpPr>
                <a:spLocks noChangeShapeType="1"/>
              </p:cNvSpPr>
              <p:nvPr/>
            </p:nvSpPr>
            <p:spPr bwMode="auto">
              <a:xfrm flipV="1">
                <a:off x="11611" y="10686"/>
                <a:ext cx="67" cy="1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0" name="Line 972"/>
              <p:cNvSpPr>
                <a:spLocks noChangeShapeType="1"/>
              </p:cNvSpPr>
              <p:nvPr/>
            </p:nvSpPr>
            <p:spPr bwMode="auto">
              <a:xfrm flipV="1">
                <a:off x="11719" y="10658"/>
                <a:ext cx="85"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1" name="Line 973"/>
              <p:cNvSpPr>
                <a:spLocks noChangeShapeType="1"/>
              </p:cNvSpPr>
              <p:nvPr/>
            </p:nvSpPr>
            <p:spPr bwMode="auto">
              <a:xfrm flipV="1">
                <a:off x="11845" y="10630"/>
                <a:ext cx="81"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2" name="Line 974"/>
              <p:cNvSpPr>
                <a:spLocks noChangeShapeType="1"/>
              </p:cNvSpPr>
              <p:nvPr/>
            </p:nvSpPr>
            <p:spPr bwMode="auto">
              <a:xfrm>
                <a:off x="11926" y="10630"/>
                <a:ext cx="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3" name="Line 975"/>
              <p:cNvSpPr>
                <a:spLocks noChangeShapeType="1"/>
              </p:cNvSpPr>
              <p:nvPr/>
            </p:nvSpPr>
            <p:spPr bwMode="auto">
              <a:xfrm flipV="1">
                <a:off x="11967" y="10607"/>
                <a:ext cx="63"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4" name="Line 976"/>
              <p:cNvSpPr>
                <a:spLocks noChangeShapeType="1"/>
              </p:cNvSpPr>
              <p:nvPr/>
            </p:nvSpPr>
            <p:spPr bwMode="auto">
              <a:xfrm flipV="1">
                <a:off x="12030" y="10603"/>
                <a:ext cx="22"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5" name="Line 977"/>
              <p:cNvSpPr>
                <a:spLocks noChangeShapeType="1"/>
              </p:cNvSpPr>
              <p:nvPr/>
            </p:nvSpPr>
            <p:spPr bwMode="auto">
              <a:xfrm flipV="1">
                <a:off x="12093" y="10583"/>
                <a:ext cx="41"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6" name="Line 978"/>
              <p:cNvSpPr>
                <a:spLocks noChangeShapeType="1"/>
              </p:cNvSpPr>
              <p:nvPr/>
            </p:nvSpPr>
            <p:spPr bwMode="auto">
              <a:xfrm flipV="1">
                <a:off x="12134" y="10575"/>
                <a:ext cx="41" cy="8"/>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7" name="Line 979"/>
              <p:cNvSpPr>
                <a:spLocks noChangeShapeType="1"/>
              </p:cNvSpPr>
              <p:nvPr/>
            </p:nvSpPr>
            <p:spPr bwMode="auto">
              <a:xfrm flipV="1">
                <a:off x="12219" y="10562"/>
                <a:ext cx="19"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8" name="Line 980"/>
              <p:cNvSpPr>
                <a:spLocks noChangeShapeType="1"/>
              </p:cNvSpPr>
              <p:nvPr/>
            </p:nvSpPr>
            <p:spPr bwMode="auto">
              <a:xfrm flipV="1">
                <a:off x="12238" y="10547"/>
                <a:ext cx="63" cy="1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9" name="Line 981"/>
              <p:cNvSpPr>
                <a:spLocks noChangeShapeType="1"/>
              </p:cNvSpPr>
              <p:nvPr/>
            </p:nvSpPr>
            <p:spPr bwMode="auto">
              <a:xfrm>
                <a:off x="12342" y="10539"/>
                <a:ext cx="3"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0" name="Line 982"/>
              <p:cNvSpPr>
                <a:spLocks noChangeShapeType="1"/>
              </p:cNvSpPr>
              <p:nvPr/>
            </p:nvSpPr>
            <p:spPr bwMode="auto">
              <a:xfrm flipV="1">
                <a:off x="12345" y="10522"/>
                <a:ext cx="82"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1" name="Line 983"/>
              <p:cNvSpPr>
                <a:spLocks noChangeShapeType="1"/>
              </p:cNvSpPr>
              <p:nvPr/>
            </p:nvSpPr>
            <p:spPr bwMode="auto">
              <a:xfrm flipV="1">
                <a:off x="12468" y="10494"/>
                <a:ext cx="85" cy="1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2" name="Line 984"/>
              <p:cNvSpPr>
                <a:spLocks noChangeShapeType="1"/>
              </p:cNvSpPr>
              <p:nvPr/>
            </p:nvSpPr>
            <p:spPr bwMode="auto">
              <a:xfrm flipV="1">
                <a:off x="12594" y="10472"/>
                <a:ext cx="63"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3" name="Line 985"/>
              <p:cNvSpPr>
                <a:spLocks noChangeShapeType="1"/>
              </p:cNvSpPr>
              <p:nvPr/>
            </p:nvSpPr>
            <p:spPr bwMode="auto">
              <a:xfrm flipV="1">
                <a:off x="12657" y="10468"/>
                <a:ext cx="19"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4" name="Line 986"/>
              <p:cNvSpPr>
                <a:spLocks noChangeShapeType="1"/>
              </p:cNvSpPr>
              <p:nvPr/>
            </p:nvSpPr>
            <p:spPr bwMode="auto">
              <a:xfrm flipV="1">
                <a:off x="12720" y="10449"/>
                <a:ext cx="41" cy="11"/>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5" name="Line 987"/>
              <p:cNvSpPr>
                <a:spLocks noChangeShapeType="1"/>
              </p:cNvSpPr>
              <p:nvPr/>
            </p:nvSpPr>
            <p:spPr bwMode="auto">
              <a:xfrm flipV="1">
                <a:off x="12761" y="10440"/>
                <a:ext cx="41" cy="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6" name="Line 988"/>
              <p:cNvSpPr>
                <a:spLocks noChangeShapeType="1"/>
              </p:cNvSpPr>
              <p:nvPr/>
            </p:nvSpPr>
            <p:spPr bwMode="auto">
              <a:xfrm flipV="1">
                <a:off x="12842" y="10428"/>
                <a:ext cx="26"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7" name="Line 989"/>
              <p:cNvSpPr>
                <a:spLocks noChangeShapeType="1"/>
              </p:cNvSpPr>
              <p:nvPr/>
            </p:nvSpPr>
            <p:spPr bwMode="auto">
              <a:xfrm flipV="1">
                <a:off x="12868" y="10415"/>
                <a:ext cx="60"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8" name="Line 990"/>
              <p:cNvSpPr>
                <a:spLocks noChangeShapeType="1"/>
              </p:cNvSpPr>
              <p:nvPr/>
            </p:nvSpPr>
            <p:spPr bwMode="auto">
              <a:xfrm>
                <a:off x="12969" y="10406"/>
                <a:ext cx="3"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9" name="Line 991"/>
              <p:cNvSpPr>
                <a:spLocks noChangeShapeType="1"/>
              </p:cNvSpPr>
              <p:nvPr/>
            </p:nvSpPr>
            <p:spPr bwMode="auto">
              <a:xfrm flipV="1">
                <a:off x="12972" y="10389"/>
                <a:ext cx="82"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0" name="Line 992"/>
              <p:cNvSpPr>
                <a:spLocks noChangeShapeType="1"/>
              </p:cNvSpPr>
              <p:nvPr/>
            </p:nvSpPr>
            <p:spPr bwMode="auto">
              <a:xfrm flipV="1">
                <a:off x="13095" y="10361"/>
                <a:ext cx="81"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1" name="Line 993"/>
              <p:cNvSpPr>
                <a:spLocks noChangeShapeType="1"/>
              </p:cNvSpPr>
              <p:nvPr/>
            </p:nvSpPr>
            <p:spPr bwMode="auto">
              <a:xfrm flipV="1">
                <a:off x="13221" y="10340"/>
                <a:ext cx="67"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2" name="Line 994"/>
              <p:cNvSpPr>
                <a:spLocks noChangeShapeType="1"/>
              </p:cNvSpPr>
              <p:nvPr/>
            </p:nvSpPr>
            <p:spPr bwMode="auto">
              <a:xfrm flipV="1">
                <a:off x="13288" y="10336"/>
                <a:ext cx="14"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3" name="Line 995"/>
              <p:cNvSpPr>
                <a:spLocks noChangeShapeType="1"/>
              </p:cNvSpPr>
              <p:nvPr/>
            </p:nvSpPr>
            <p:spPr bwMode="auto">
              <a:xfrm flipV="1">
                <a:off x="13347" y="10319"/>
                <a:ext cx="44" cy="8"/>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4" name="Line 996"/>
              <p:cNvSpPr>
                <a:spLocks noChangeShapeType="1"/>
              </p:cNvSpPr>
              <p:nvPr/>
            </p:nvSpPr>
            <p:spPr bwMode="auto">
              <a:xfrm flipV="1">
                <a:off x="13391" y="10310"/>
                <a:ext cx="37" cy="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5" name="Line 997"/>
              <p:cNvSpPr>
                <a:spLocks noChangeShapeType="1"/>
              </p:cNvSpPr>
              <p:nvPr/>
            </p:nvSpPr>
            <p:spPr bwMode="auto">
              <a:xfrm flipV="1">
                <a:off x="13469" y="10295"/>
                <a:ext cx="26" cy="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6" name="Line 998"/>
              <p:cNvSpPr>
                <a:spLocks noChangeShapeType="1"/>
              </p:cNvSpPr>
              <p:nvPr/>
            </p:nvSpPr>
            <p:spPr bwMode="auto">
              <a:xfrm flipV="1">
                <a:off x="13495" y="10285"/>
                <a:ext cx="60" cy="1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7" name="Line 999"/>
              <p:cNvSpPr>
                <a:spLocks noChangeShapeType="1"/>
              </p:cNvSpPr>
              <p:nvPr/>
            </p:nvSpPr>
            <p:spPr bwMode="auto">
              <a:xfrm flipV="1">
                <a:off x="13595" y="10274"/>
                <a:ext cx="4"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8" name="Line 1000"/>
              <p:cNvSpPr>
                <a:spLocks noChangeShapeType="1"/>
              </p:cNvSpPr>
              <p:nvPr/>
            </p:nvSpPr>
            <p:spPr bwMode="auto">
              <a:xfrm flipV="1">
                <a:off x="13599" y="10259"/>
                <a:ext cx="82" cy="1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9" name="Line 1001"/>
              <p:cNvSpPr>
                <a:spLocks noChangeShapeType="1"/>
              </p:cNvSpPr>
              <p:nvPr/>
            </p:nvSpPr>
            <p:spPr bwMode="auto">
              <a:xfrm flipV="1">
                <a:off x="13722" y="10231"/>
                <a:ext cx="85" cy="17"/>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0" name="Line 1002"/>
              <p:cNvSpPr>
                <a:spLocks noChangeShapeType="1"/>
              </p:cNvSpPr>
              <p:nvPr/>
            </p:nvSpPr>
            <p:spPr bwMode="auto">
              <a:xfrm flipV="1">
                <a:off x="13848" y="10210"/>
                <a:ext cx="66"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1" name="Line 1003"/>
              <p:cNvSpPr>
                <a:spLocks noChangeShapeType="1"/>
              </p:cNvSpPr>
              <p:nvPr/>
            </p:nvSpPr>
            <p:spPr bwMode="auto">
              <a:xfrm flipV="1">
                <a:off x="13914" y="10205"/>
                <a:ext cx="15" cy="5"/>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2" name="Line 1004"/>
              <p:cNvSpPr>
                <a:spLocks noChangeShapeType="1"/>
              </p:cNvSpPr>
              <p:nvPr/>
            </p:nvSpPr>
            <p:spPr bwMode="auto">
              <a:xfrm flipV="1">
                <a:off x="13974" y="10188"/>
                <a:ext cx="44" cy="9"/>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3" name="Line 1005"/>
              <p:cNvSpPr>
                <a:spLocks noChangeShapeType="1"/>
              </p:cNvSpPr>
              <p:nvPr/>
            </p:nvSpPr>
            <p:spPr bwMode="auto">
              <a:xfrm flipV="1">
                <a:off x="14018" y="10180"/>
                <a:ext cx="37" cy="8"/>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4" name="Line 1006"/>
              <p:cNvSpPr>
                <a:spLocks noChangeShapeType="1"/>
              </p:cNvSpPr>
              <p:nvPr/>
            </p:nvSpPr>
            <p:spPr bwMode="auto">
              <a:xfrm flipV="1">
                <a:off x="14100" y="10167"/>
                <a:ext cx="26" cy="4"/>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5" name="Line 1007"/>
              <p:cNvSpPr>
                <a:spLocks noChangeShapeType="1"/>
              </p:cNvSpPr>
              <p:nvPr/>
            </p:nvSpPr>
            <p:spPr bwMode="auto">
              <a:xfrm flipV="1">
                <a:off x="14126" y="10154"/>
                <a:ext cx="55" cy="1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052" name="Line 1009"/>
            <p:cNvSpPr>
              <a:spLocks noChangeShapeType="1"/>
            </p:cNvSpPr>
            <p:nvPr/>
          </p:nvSpPr>
          <p:spPr bwMode="auto">
            <a:xfrm flipV="1">
              <a:off x="14222" y="10144"/>
              <a:ext cx="8" cy="2"/>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3" name="Freeform 1010"/>
            <p:cNvSpPr>
              <a:spLocks/>
            </p:cNvSpPr>
            <p:nvPr/>
          </p:nvSpPr>
          <p:spPr bwMode="auto">
            <a:xfrm>
              <a:off x="9619" y="9763"/>
              <a:ext cx="4611" cy="1228"/>
            </a:xfrm>
            <a:custGeom>
              <a:avLst/>
              <a:gdLst>
                <a:gd name="T0" fmla="*/ 0 w 1243"/>
                <a:gd name="T1" fmla="*/ 575 h 575"/>
                <a:gd name="T2" fmla="*/ 29 w 1243"/>
                <a:gd name="T3" fmla="*/ 566 h 575"/>
                <a:gd name="T4" fmla="*/ 57 w 1243"/>
                <a:gd name="T5" fmla="*/ 558 h 575"/>
                <a:gd name="T6" fmla="*/ 85 w 1243"/>
                <a:gd name="T7" fmla="*/ 549 h 575"/>
                <a:gd name="T8" fmla="*/ 113 w 1243"/>
                <a:gd name="T9" fmla="*/ 540 h 575"/>
                <a:gd name="T10" fmla="*/ 142 w 1243"/>
                <a:gd name="T11" fmla="*/ 531 h 575"/>
                <a:gd name="T12" fmla="*/ 170 w 1243"/>
                <a:gd name="T13" fmla="*/ 523 h 575"/>
                <a:gd name="T14" fmla="*/ 198 w 1243"/>
                <a:gd name="T15" fmla="*/ 514 h 575"/>
                <a:gd name="T16" fmla="*/ 226 w 1243"/>
                <a:gd name="T17" fmla="*/ 505 h 575"/>
                <a:gd name="T18" fmla="*/ 254 w 1243"/>
                <a:gd name="T19" fmla="*/ 496 h 575"/>
                <a:gd name="T20" fmla="*/ 283 w 1243"/>
                <a:gd name="T21" fmla="*/ 487 h 575"/>
                <a:gd name="T22" fmla="*/ 311 w 1243"/>
                <a:gd name="T23" fmla="*/ 479 h 575"/>
                <a:gd name="T24" fmla="*/ 339 w 1243"/>
                <a:gd name="T25" fmla="*/ 470 h 575"/>
                <a:gd name="T26" fmla="*/ 367 w 1243"/>
                <a:gd name="T27" fmla="*/ 461 h 575"/>
                <a:gd name="T28" fmla="*/ 396 w 1243"/>
                <a:gd name="T29" fmla="*/ 452 h 575"/>
                <a:gd name="T30" fmla="*/ 424 w 1243"/>
                <a:gd name="T31" fmla="*/ 444 h 575"/>
                <a:gd name="T32" fmla="*/ 452 w 1243"/>
                <a:gd name="T33" fmla="*/ 435 h 575"/>
                <a:gd name="T34" fmla="*/ 480 w 1243"/>
                <a:gd name="T35" fmla="*/ 426 h 575"/>
                <a:gd name="T36" fmla="*/ 509 w 1243"/>
                <a:gd name="T37" fmla="*/ 417 h 575"/>
                <a:gd name="T38" fmla="*/ 537 w 1243"/>
                <a:gd name="T39" fmla="*/ 408 h 575"/>
                <a:gd name="T40" fmla="*/ 565 w 1243"/>
                <a:gd name="T41" fmla="*/ 400 h 575"/>
                <a:gd name="T42" fmla="*/ 593 w 1243"/>
                <a:gd name="T43" fmla="*/ 391 h 575"/>
                <a:gd name="T44" fmla="*/ 622 w 1243"/>
                <a:gd name="T45" fmla="*/ 382 h 575"/>
                <a:gd name="T46" fmla="*/ 650 w 1243"/>
                <a:gd name="T47" fmla="*/ 373 h 575"/>
                <a:gd name="T48" fmla="*/ 678 w 1243"/>
                <a:gd name="T49" fmla="*/ 364 h 575"/>
                <a:gd name="T50" fmla="*/ 706 w 1243"/>
                <a:gd name="T51" fmla="*/ 356 h 575"/>
                <a:gd name="T52" fmla="*/ 735 w 1243"/>
                <a:gd name="T53" fmla="*/ 347 h 575"/>
                <a:gd name="T54" fmla="*/ 763 w 1243"/>
                <a:gd name="T55" fmla="*/ 338 h 575"/>
                <a:gd name="T56" fmla="*/ 791 w 1243"/>
                <a:gd name="T57" fmla="*/ 329 h 575"/>
                <a:gd name="T58" fmla="*/ 819 w 1243"/>
                <a:gd name="T59" fmla="*/ 321 h 575"/>
                <a:gd name="T60" fmla="*/ 847 w 1243"/>
                <a:gd name="T61" fmla="*/ 312 h 575"/>
                <a:gd name="T62" fmla="*/ 876 w 1243"/>
                <a:gd name="T63" fmla="*/ 290 h 575"/>
                <a:gd name="T64" fmla="*/ 904 w 1243"/>
                <a:gd name="T65" fmla="*/ 267 h 575"/>
                <a:gd name="T66" fmla="*/ 932 w 1243"/>
                <a:gd name="T67" fmla="*/ 245 h 575"/>
                <a:gd name="T68" fmla="*/ 960 w 1243"/>
                <a:gd name="T69" fmla="*/ 223 h 575"/>
                <a:gd name="T70" fmla="*/ 989 w 1243"/>
                <a:gd name="T71" fmla="*/ 200 h 575"/>
                <a:gd name="T72" fmla="*/ 1017 w 1243"/>
                <a:gd name="T73" fmla="*/ 178 h 575"/>
                <a:gd name="T74" fmla="*/ 1045 w 1243"/>
                <a:gd name="T75" fmla="*/ 156 h 575"/>
                <a:gd name="T76" fmla="*/ 1073 w 1243"/>
                <a:gd name="T77" fmla="*/ 133 h 575"/>
                <a:gd name="T78" fmla="*/ 1102 w 1243"/>
                <a:gd name="T79" fmla="*/ 111 h 575"/>
                <a:gd name="T80" fmla="*/ 1130 w 1243"/>
                <a:gd name="T81" fmla="*/ 89 h 575"/>
                <a:gd name="T82" fmla="*/ 1158 w 1243"/>
                <a:gd name="T83" fmla="*/ 66 h 575"/>
                <a:gd name="T84" fmla="*/ 1186 w 1243"/>
                <a:gd name="T85" fmla="*/ 44 h 575"/>
                <a:gd name="T86" fmla="*/ 1215 w 1243"/>
                <a:gd name="T87" fmla="*/ 22 h 575"/>
                <a:gd name="T88" fmla="*/ 1243 w 1243"/>
                <a:gd name="T89"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3" h="575">
                  <a:moveTo>
                    <a:pt x="0" y="575"/>
                  </a:moveTo>
                  <a:lnTo>
                    <a:pt x="29" y="566"/>
                  </a:lnTo>
                  <a:lnTo>
                    <a:pt x="57" y="558"/>
                  </a:lnTo>
                  <a:lnTo>
                    <a:pt x="85" y="549"/>
                  </a:lnTo>
                  <a:lnTo>
                    <a:pt x="113" y="540"/>
                  </a:lnTo>
                  <a:lnTo>
                    <a:pt x="142" y="531"/>
                  </a:lnTo>
                  <a:lnTo>
                    <a:pt x="170" y="523"/>
                  </a:lnTo>
                  <a:lnTo>
                    <a:pt x="198" y="514"/>
                  </a:lnTo>
                  <a:lnTo>
                    <a:pt x="226" y="505"/>
                  </a:lnTo>
                  <a:lnTo>
                    <a:pt x="254" y="496"/>
                  </a:lnTo>
                  <a:lnTo>
                    <a:pt x="283" y="487"/>
                  </a:lnTo>
                  <a:lnTo>
                    <a:pt x="311" y="479"/>
                  </a:lnTo>
                  <a:lnTo>
                    <a:pt x="339" y="470"/>
                  </a:lnTo>
                  <a:lnTo>
                    <a:pt x="367" y="461"/>
                  </a:lnTo>
                  <a:lnTo>
                    <a:pt x="396" y="452"/>
                  </a:lnTo>
                  <a:lnTo>
                    <a:pt x="424" y="444"/>
                  </a:lnTo>
                  <a:lnTo>
                    <a:pt x="452" y="435"/>
                  </a:lnTo>
                  <a:lnTo>
                    <a:pt x="480" y="426"/>
                  </a:lnTo>
                  <a:lnTo>
                    <a:pt x="509" y="417"/>
                  </a:lnTo>
                  <a:lnTo>
                    <a:pt x="537" y="408"/>
                  </a:lnTo>
                  <a:lnTo>
                    <a:pt x="565" y="400"/>
                  </a:lnTo>
                  <a:lnTo>
                    <a:pt x="593" y="391"/>
                  </a:lnTo>
                  <a:lnTo>
                    <a:pt x="622" y="382"/>
                  </a:lnTo>
                  <a:lnTo>
                    <a:pt x="650" y="373"/>
                  </a:lnTo>
                  <a:lnTo>
                    <a:pt x="678" y="364"/>
                  </a:lnTo>
                  <a:lnTo>
                    <a:pt x="706" y="356"/>
                  </a:lnTo>
                  <a:lnTo>
                    <a:pt x="735" y="347"/>
                  </a:lnTo>
                  <a:lnTo>
                    <a:pt x="763" y="338"/>
                  </a:lnTo>
                  <a:lnTo>
                    <a:pt x="791" y="329"/>
                  </a:lnTo>
                  <a:lnTo>
                    <a:pt x="819" y="321"/>
                  </a:lnTo>
                  <a:lnTo>
                    <a:pt x="847" y="312"/>
                  </a:lnTo>
                  <a:lnTo>
                    <a:pt x="876" y="290"/>
                  </a:lnTo>
                  <a:lnTo>
                    <a:pt x="904" y="267"/>
                  </a:lnTo>
                  <a:lnTo>
                    <a:pt x="932" y="245"/>
                  </a:lnTo>
                  <a:lnTo>
                    <a:pt x="960" y="223"/>
                  </a:lnTo>
                  <a:lnTo>
                    <a:pt x="989" y="200"/>
                  </a:lnTo>
                  <a:lnTo>
                    <a:pt x="1017" y="178"/>
                  </a:lnTo>
                  <a:lnTo>
                    <a:pt x="1045" y="156"/>
                  </a:lnTo>
                  <a:lnTo>
                    <a:pt x="1073" y="133"/>
                  </a:lnTo>
                  <a:lnTo>
                    <a:pt x="1102" y="111"/>
                  </a:lnTo>
                  <a:lnTo>
                    <a:pt x="1130" y="89"/>
                  </a:lnTo>
                  <a:lnTo>
                    <a:pt x="1158" y="66"/>
                  </a:lnTo>
                  <a:lnTo>
                    <a:pt x="1186" y="44"/>
                  </a:lnTo>
                  <a:lnTo>
                    <a:pt x="1215" y="22"/>
                  </a:lnTo>
                  <a:lnTo>
                    <a:pt x="1243" y="0"/>
                  </a:lnTo>
                </a:path>
              </a:pathLst>
            </a:custGeom>
            <a:noFill/>
            <a:ln w="30163">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4" name="Freeform 1011"/>
            <p:cNvSpPr>
              <a:spLocks/>
            </p:cNvSpPr>
            <p:nvPr/>
          </p:nvSpPr>
          <p:spPr bwMode="auto">
            <a:xfrm>
              <a:off x="9619" y="9684"/>
              <a:ext cx="4611" cy="1267"/>
            </a:xfrm>
            <a:custGeom>
              <a:avLst/>
              <a:gdLst>
                <a:gd name="T0" fmla="*/ 0 w 1243"/>
                <a:gd name="T1" fmla="*/ 593 h 593"/>
                <a:gd name="T2" fmla="*/ 29 w 1243"/>
                <a:gd name="T3" fmla="*/ 585 h 593"/>
                <a:gd name="T4" fmla="*/ 57 w 1243"/>
                <a:gd name="T5" fmla="*/ 577 h 593"/>
                <a:gd name="T6" fmla="*/ 85 w 1243"/>
                <a:gd name="T7" fmla="*/ 569 h 593"/>
                <a:gd name="T8" fmla="*/ 113 w 1243"/>
                <a:gd name="T9" fmla="*/ 561 h 593"/>
                <a:gd name="T10" fmla="*/ 142 w 1243"/>
                <a:gd name="T11" fmla="*/ 553 h 593"/>
                <a:gd name="T12" fmla="*/ 170 w 1243"/>
                <a:gd name="T13" fmla="*/ 545 h 593"/>
                <a:gd name="T14" fmla="*/ 198 w 1243"/>
                <a:gd name="T15" fmla="*/ 537 h 593"/>
                <a:gd name="T16" fmla="*/ 226 w 1243"/>
                <a:gd name="T17" fmla="*/ 529 h 593"/>
                <a:gd name="T18" fmla="*/ 254 w 1243"/>
                <a:gd name="T19" fmla="*/ 521 h 593"/>
                <a:gd name="T20" fmla="*/ 283 w 1243"/>
                <a:gd name="T21" fmla="*/ 512 h 593"/>
                <a:gd name="T22" fmla="*/ 311 w 1243"/>
                <a:gd name="T23" fmla="*/ 504 h 593"/>
                <a:gd name="T24" fmla="*/ 339 w 1243"/>
                <a:gd name="T25" fmla="*/ 496 h 593"/>
                <a:gd name="T26" fmla="*/ 367 w 1243"/>
                <a:gd name="T27" fmla="*/ 488 h 593"/>
                <a:gd name="T28" fmla="*/ 396 w 1243"/>
                <a:gd name="T29" fmla="*/ 479 h 593"/>
                <a:gd name="T30" fmla="*/ 424 w 1243"/>
                <a:gd name="T31" fmla="*/ 471 h 593"/>
                <a:gd name="T32" fmla="*/ 452 w 1243"/>
                <a:gd name="T33" fmla="*/ 462 h 593"/>
                <a:gd name="T34" fmla="*/ 480 w 1243"/>
                <a:gd name="T35" fmla="*/ 454 h 593"/>
                <a:gd name="T36" fmla="*/ 509 w 1243"/>
                <a:gd name="T37" fmla="*/ 445 h 593"/>
                <a:gd name="T38" fmla="*/ 537 w 1243"/>
                <a:gd name="T39" fmla="*/ 436 h 593"/>
                <a:gd name="T40" fmla="*/ 565 w 1243"/>
                <a:gd name="T41" fmla="*/ 427 h 593"/>
                <a:gd name="T42" fmla="*/ 593 w 1243"/>
                <a:gd name="T43" fmla="*/ 418 h 593"/>
                <a:gd name="T44" fmla="*/ 622 w 1243"/>
                <a:gd name="T45" fmla="*/ 409 h 593"/>
                <a:gd name="T46" fmla="*/ 650 w 1243"/>
                <a:gd name="T47" fmla="*/ 400 h 593"/>
                <a:gd name="T48" fmla="*/ 678 w 1243"/>
                <a:gd name="T49" fmla="*/ 391 h 593"/>
                <a:gd name="T50" fmla="*/ 706 w 1243"/>
                <a:gd name="T51" fmla="*/ 382 h 593"/>
                <a:gd name="T52" fmla="*/ 735 w 1243"/>
                <a:gd name="T53" fmla="*/ 372 h 593"/>
                <a:gd name="T54" fmla="*/ 763 w 1243"/>
                <a:gd name="T55" fmla="*/ 363 h 593"/>
                <a:gd name="T56" fmla="*/ 791 w 1243"/>
                <a:gd name="T57" fmla="*/ 354 h 593"/>
                <a:gd name="T58" fmla="*/ 819 w 1243"/>
                <a:gd name="T59" fmla="*/ 344 h 593"/>
                <a:gd name="T60" fmla="*/ 847 w 1243"/>
                <a:gd name="T61" fmla="*/ 335 h 593"/>
                <a:gd name="T62" fmla="*/ 876 w 1243"/>
                <a:gd name="T63" fmla="*/ 314 h 593"/>
                <a:gd name="T64" fmla="*/ 904 w 1243"/>
                <a:gd name="T65" fmla="*/ 292 h 593"/>
                <a:gd name="T66" fmla="*/ 932 w 1243"/>
                <a:gd name="T67" fmla="*/ 270 h 593"/>
                <a:gd name="T68" fmla="*/ 960 w 1243"/>
                <a:gd name="T69" fmla="*/ 247 h 593"/>
                <a:gd name="T70" fmla="*/ 989 w 1243"/>
                <a:gd name="T71" fmla="*/ 223 h 593"/>
                <a:gd name="T72" fmla="*/ 1017 w 1243"/>
                <a:gd name="T73" fmla="*/ 199 h 593"/>
                <a:gd name="T74" fmla="*/ 1045 w 1243"/>
                <a:gd name="T75" fmla="*/ 175 h 593"/>
                <a:gd name="T76" fmla="*/ 1073 w 1243"/>
                <a:gd name="T77" fmla="*/ 150 h 593"/>
                <a:gd name="T78" fmla="*/ 1102 w 1243"/>
                <a:gd name="T79" fmla="*/ 125 h 593"/>
                <a:gd name="T80" fmla="*/ 1130 w 1243"/>
                <a:gd name="T81" fmla="*/ 100 h 593"/>
                <a:gd name="T82" fmla="*/ 1158 w 1243"/>
                <a:gd name="T83" fmla="*/ 75 h 593"/>
                <a:gd name="T84" fmla="*/ 1186 w 1243"/>
                <a:gd name="T85" fmla="*/ 50 h 593"/>
                <a:gd name="T86" fmla="*/ 1215 w 1243"/>
                <a:gd name="T87" fmla="*/ 25 h 593"/>
                <a:gd name="T88" fmla="*/ 1243 w 1243"/>
                <a:gd name="T89" fmla="*/ 0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3" h="593">
                  <a:moveTo>
                    <a:pt x="0" y="593"/>
                  </a:moveTo>
                  <a:lnTo>
                    <a:pt x="29" y="585"/>
                  </a:lnTo>
                  <a:lnTo>
                    <a:pt x="57" y="577"/>
                  </a:lnTo>
                  <a:lnTo>
                    <a:pt x="85" y="569"/>
                  </a:lnTo>
                  <a:lnTo>
                    <a:pt x="113" y="561"/>
                  </a:lnTo>
                  <a:lnTo>
                    <a:pt x="142" y="553"/>
                  </a:lnTo>
                  <a:lnTo>
                    <a:pt x="170" y="545"/>
                  </a:lnTo>
                  <a:lnTo>
                    <a:pt x="198" y="537"/>
                  </a:lnTo>
                  <a:lnTo>
                    <a:pt x="226" y="529"/>
                  </a:lnTo>
                  <a:lnTo>
                    <a:pt x="254" y="521"/>
                  </a:lnTo>
                  <a:lnTo>
                    <a:pt x="283" y="512"/>
                  </a:lnTo>
                  <a:lnTo>
                    <a:pt x="311" y="504"/>
                  </a:lnTo>
                  <a:lnTo>
                    <a:pt x="339" y="496"/>
                  </a:lnTo>
                  <a:lnTo>
                    <a:pt x="367" y="488"/>
                  </a:lnTo>
                  <a:lnTo>
                    <a:pt x="396" y="479"/>
                  </a:lnTo>
                  <a:lnTo>
                    <a:pt x="424" y="471"/>
                  </a:lnTo>
                  <a:lnTo>
                    <a:pt x="452" y="462"/>
                  </a:lnTo>
                  <a:lnTo>
                    <a:pt x="480" y="454"/>
                  </a:lnTo>
                  <a:lnTo>
                    <a:pt x="509" y="445"/>
                  </a:lnTo>
                  <a:lnTo>
                    <a:pt x="537" y="436"/>
                  </a:lnTo>
                  <a:lnTo>
                    <a:pt x="565" y="427"/>
                  </a:lnTo>
                  <a:lnTo>
                    <a:pt x="593" y="418"/>
                  </a:lnTo>
                  <a:lnTo>
                    <a:pt x="622" y="409"/>
                  </a:lnTo>
                  <a:lnTo>
                    <a:pt x="650" y="400"/>
                  </a:lnTo>
                  <a:lnTo>
                    <a:pt x="678" y="391"/>
                  </a:lnTo>
                  <a:lnTo>
                    <a:pt x="706" y="382"/>
                  </a:lnTo>
                  <a:lnTo>
                    <a:pt x="735" y="372"/>
                  </a:lnTo>
                  <a:lnTo>
                    <a:pt x="763" y="363"/>
                  </a:lnTo>
                  <a:lnTo>
                    <a:pt x="791" y="354"/>
                  </a:lnTo>
                  <a:lnTo>
                    <a:pt x="819" y="344"/>
                  </a:lnTo>
                  <a:lnTo>
                    <a:pt x="847" y="335"/>
                  </a:lnTo>
                  <a:lnTo>
                    <a:pt x="876" y="314"/>
                  </a:lnTo>
                  <a:lnTo>
                    <a:pt x="904" y="292"/>
                  </a:lnTo>
                  <a:lnTo>
                    <a:pt x="932" y="270"/>
                  </a:lnTo>
                  <a:lnTo>
                    <a:pt x="960" y="247"/>
                  </a:lnTo>
                  <a:lnTo>
                    <a:pt x="989" y="223"/>
                  </a:lnTo>
                  <a:lnTo>
                    <a:pt x="1017" y="199"/>
                  </a:lnTo>
                  <a:lnTo>
                    <a:pt x="1045" y="175"/>
                  </a:lnTo>
                  <a:lnTo>
                    <a:pt x="1073" y="150"/>
                  </a:lnTo>
                  <a:lnTo>
                    <a:pt x="1102" y="125"/>
                  </a:lnTo>
                  <a:lnTo>
                    <a:pt x="1130" y="100"/>
                  </a:lnTo>
                  <a:lnTo>
                    <a:pt x="1158" y="75"/>
                  </a:lnTo>
                  <a:lnTo>
                    <a:pt x="1186" y="50"/>
                  </a:lnTo>
                  <a:lnTo>
                    <a:pt x="1215" y="25"/>
                  </a:lnTo>
                  <a:lnTo>
                    <a:pt x="1243" y="0"/>
                  </a:lnTo>
                </a:path>
              </a:pathLst>
            </a:custGeom>
            <a:noFill/>
            <a:ln w="1270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5" name="Freeform 1012"/>
            <p:cNvSpPr>
              <a:spLocks/>
            </p:cNvSpPr>
            <p:nvPr/>
          </p:nvSpPr>
          <p:spPr bwMode="auto">
            <a:xfrm>
              <a:off x="9619" y="9840"/>
              <a:ext cx="4611" cy="1194"/>
            </a:xfrm>
            <a:custGeom>
              <a:avLst/>
              <a:gdLst>
                <a:gd name="T0" fmla="*/ 0 w 1243"/>
                <a:gd name="T1" fmla="*/ 559 h 559"/>
                <a:gd name="T2" fmla="*/ 29 w 1243"/>
                <a:gd name="T3" fmla="*/ 549 h 559"/>
                <a:gd name="T4" fmla="*/ 57 w 1243"/>
                <a:gd name="T5" fmla="*/ 540 h 559"/>
                <a:gd name="T6" fmla="*/ 85 w 1243"/>
                <a:gd name="T7" fmla="*/ 530 h 559"/>
                <a:gd name="T8" fmla="*/ 113 w 1243"/>
                <a:gd name="T9" fmla="*/ 520 h 559"/>
                <a:gd name="T10" fmla="*/ 142 w 1243"/>
                <a:gd name="T11" fmla="*/ 511 h 559"/>
                <a:gd name="T12" fmla="*/ 170 w 1243"/>
                <a:gd name="T13" fmla="*/ 501 h 559"/>
                <a:gd name="T14" fmla="*/ 198 w 1243"/>
                <a:gd name="T15" fmla="*/ 492 h 559"/>
                <a:gd name="T16" fmla="*/ 226 w 1243"/>
                <a:gd name="T17" fmla="*/ 482 h 559"/>
                <a:gd name="T18" fmla="*/ 254 w 1243"/>
                <a:gd name="T19" fmla="*/ 473 h 559"/>
                <a:gd name="T20" fmla="*/ 283 w 1243"/>
                <a:gd name="T21" fmla="*/ 463 h 559"/>
                <a:gd name="T22" fmla="*/ 311 w 1243"/>
                <a:gd name="T23" fmla="*/ 454 h 559"/>
                <a:gd name="T24" fmla="*/ 339 w 1243"/>
                <a:gd name="T25" fmla="*/ 445 h 559"/>
                <a:gd name="T26" fmla="*/ 367 w 1243"/>
                <a:gd name="T27" fmla="*/ 435 h 559"/>
                <a:gd name="T28" fmla="*/ 396 w 1243"/>
                <a:gd name="T29" fmla="*/ 426 h 559"/>
                <a:gd name="T30" fmla="*/ 424 w 1243"/>
                <a:gd name="T31" fmla="*/ 417 h 559"/>
                <a:gd name="T32" fmla="*/ 452 w 1243"/>
                <a:gd name="T33" fmla="*/ 408 h 559"/>
                <a:gd name="T34" fmla="*/ 480 w 1243"/>
                <a:gd name="T35" fmla="*/ 399 h 559"/>
                <a:gd name="T36" fmla="*/ 509 w 1243"/>
                <a:gd name="T37" fmla="*/ 390 h 559"/>
                <a:gd name="T38" fmla="*/ 537 w 1243"/>
                <a:gd name="T39" fmla="*/ 382 h 559"/>
                <a:gd name="T40" fmla="*/ 565 w 1243"/>
                <a:gd name="T41" fmla="*/ 373 h 559"/>
                <a:gd name="T42" fmla="*/ 593 w 1243"/>
                <a:gd name="T43" fmla="*/ 364 h 559"/>
                <a:gd name="T44" fmla="*/ 622 w 1243"/>
                <a:gd name="T45" fmla="*/ 356 h 559"/>
                <a:gd name="T46" fmla="*/ 650 w 1243"/>
                <a:gd name="T47" fmla="*/ 347 h 559"/>
                <a:gd name="T48" fmla="*/ 678 w 1243"/>
                <a:gd name="T49" fmla="*/ 339 h 559"/>
                <a:gd name="T50" fmla="*/ 706 w 1243"/>
                <a:gd name="T51" fmla="*/ 331 h 559"/>
                <a:gd name="T52" fmla="*/ 735 w 1243"/>
                <a:gd name="T53" fmla="*/ 323 h 559"/>
                <a:gd name="T54" fmla="*/ 763 w 1243"/>
                <a:gd name="T55" fmla="*/ 314 h 559"/>
                <a:gd name="T56" fmla="*/ 791 w 1243"/>
                <a:gd name="T57" fmla="*/ 306 h 559"/>
                <a:gd name="T58" fmla="*/ 819 w 1243"/>
                <a:gd name="T59" fmla="*/ 298 h 559"/>
                <a:gd name="T60" fmla="*/ 847 w 1243"/>
                <a:gd name="T61" fmla="*/ 290 h 559"/>
                <a:gd name="T62" fmla="*/ 876 w 1243"/>
                <a:gd name="T63" fmla="*/ 266 h 559"/>
                <a:gd name="T64" fmla="*/ 904 w 1243"/>
                <a:gd name="T65" fmla="*/ 243 h 559"/>
                <a:gd name="T66" fmla="*/ 932 w 1243"/>
                <a:gd name="T67" fmla="*/ 221 h 559"/>
                <a:gd name="T68" fmla="*/ 960 w 1243"/>
                <a:gd name="T69" fmla="*/ 199 h 559"/>
                <a:gd name="T70" fmla="*/ 989 w 1243"/>
                <a:gd name="T71" fmla="*/ 178 h 559"/>
                <a:gd name="T72" fmla="*/ 1017 w 1243"/>
                <a:gd name="T73" fmla="*/ 158 h 559"/>
                <a:gd name="T74" fmla="*/ 1045 w 1243"/>
                <a:gd name="T75" fmla="*/ 138 h 559"/>
                <a:gd name="T76" fmla="*/ 1073 w 1243"/>
                <a:gd name="T77" fmla="*/ 118 h 559"/>
                <a:gd name="T78" fmla="*/ 1102 w 1243"/>
                <a:gd name="T79" fmla="*/ 98 h 559"/>
                <a:gd name="T80" fmla="*/ 1130 w 1243"/>
                <a:gd name="T81" fmla="*/ 78 h 559"/>
                <a:gd name="T82" fmla="*/ 1158 w 1243"/>
                <a:gd name="T83" fmla="*/ 59 h 559"/>
                <a:gd name="T84" fmla="*/ 1186 w 1243"/>
                <a:gd name="T85" fmla="*/ 39 h 559"/>
                <a:gd name="T86" fmla="*/ 1215 w 1243"/>
                <a:gd name="T87" fmla="*/ 20 h 559"/>
                <a:gd name="T88" fmla="*/ 1243 w 1243"/>
                <a:gd name="T89" fmla="*/ 0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43" h="559">
                  <a:moveTo>
                    <a:pt x="0" y="559"/>
                  </a:moveTo>
                  <a:lnTo>
                    <a:pt x="29" y="549"/>
                  </a:lnTo>
                  <a:lnTo>
                    <a:pt x="57" y="540"/>
                  </a:lnTo>
                  <a:lnTo>
                    <a:pt x="85" y="530"/>
                  </a:lnTo>
                  <a:lnTo>
                    <a:pt x="113" y="520"/>
                  </a:lnTo>
                  <a:lnTo>
                    <a:pt x="142" y="511"/>
                  </a:lnTo>
                  <a:lnTo>
                    <a:pt x="170" y="501"/>
                  </a:lnTo>
                  <a:lnTo>
                    <a:pt x="198" y="492"/>
                  </a:lnTo>
                  <a:lnTo>
                    <a:pt x="226" y="482"/>
                  </a:lnTo>
                  <a:lnTo>
                    <a:pt x="254" y="473"/>
                  </a:lnTo>
                  <a:lnTo>
                    <a:pt x="283" y="463"/>
                  </a:lnTo>
                  <a:lnTo>
                    <a:pt x="311" y="454"/>
                  </a:lnTo>
                  <a:lnTo>
                    <a:pt x="339" y="445"/>
                  </a:lnTo>
                  <a:lnTo>
                    <a:pt x="367" y="435"/>
                  </a:lnTo>
                  <a:lnTo>
                    <a:pt x="396" y="426"/>
                  </a:lnTo>
                  <a:lnTo>
                    <a:pt x="424" y="417"/>
                  </a:lnTo>
                  <a:lnTo>
                    <a:pt x="452" y="408"/>
                  </a:lnTo>
                  <a:lnTo>
                    <a:pt x="480" y="399"/>
                  </a:lnTo>
                  <a:lnTo>
                    <a:pt x="509" y="390"/>
                  </a:lnTo>
                  <a:lnTo>
                    <a:pt x="537" y="382"/>
                  </a:lnTo>
                  <a:lnTo>
                    <a:pt x="565" y="373"/>
                  </a:lnTo>
                  <a:lnTo>
                    <a:pt x="593" y="364"/>
                  </a:lnTo>
                  <a:lnTo>
                    <a:pt x="622" y="356"/>
                  </a:lnTo>
                  <a:lnTo>
                    <a:pt x="650" y="347"/>
                  </a:lnTo>
                  <a:lnTo>
                    <a:pt x="678" y="339"/>
                  </a:lnTo>
                  <a:lnTo>
                    <a:pt x="706" y="331"/>
                  </a:lnTo>
                  <a:lnTo>
                    <a:pt x="735" y="323"/>
                  </a:lnTo>
                  <a:lnTo>
                    <a:pt x="763" y="314"/>
                  </a:lnTo>
                  <a:lnTo>
                    <a:pt x="791" y="306"/>
                  </a:lnTo>
                  <a:lnTo>
                    <a:pt x="819" y="298"/>
                  </a:lnTo>
                  <a:lnTo>
                    <a:pt x="847" y="290"/>
                  </a:lnTo>
                  <a:lnTo>
                    <a:pt x="876" y="266"/>
                  </a:lnTo>
                  <a:lnTo>
                    <a:pt x="904" y="243"/>
                  </a:lnTo>
                  <a:lnTo>
                    <a:pt x="932" y="221"/>
                  </a:lnTo>
                  <a:lnTo>
                    <a:pt x="960" y="199"/>
                  </a:lnTo>
                  <a:lnTo>
                    <a:pt x="989" y="178"/>
                  </a:lnTo>
                  <a:lnTo>
                    <a:pt x="1017" y="158"/>
                  </a:lnTo>
                  <a:lnTo>
                    <a:pt x="1045" y="138"/>
                  </a:lnTo>
                  <a:lnTo>
                    <a:pt x="1073" y="118"/>
                  </a:lnTo>
                  <a:lnTo>
                    <a:pt x="1102" y="98"/>
                  </a:lnTo>
                  <a:lnTo>
                    <a:pt x="1130" y="78"/>
                  </a:lnTo>
                  <a:lnTo>
                    <a:pt x="1158" y="59"/>
                  </a:lnTo>
                  <a:lnTo>
                    <a:pt x="1186" y="39"/>
                  </a:lnTo>
                  <a:lnTo>
                    <a:pt x="1215" y="20"/>
                  </a:lnTo>
                  <a:lnTo>
                    <a:pt x="1243" y="0"/>
                  </a:lnTo>
                </a:path>
              </a:pathLst>
            </a:custGeom>
            <a:noFill/>
            <a:ln w="12700">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6" name="Line 1013"/>
            <p:cNvSpPr>
              <a:spLocks noChangeShapeType="1"/>
            </p:cNvSpPr>
            <p:nvPr/>
          </p:nvSpPr>
          <p:spPr bwMode="auto">
            <a:xfrm flipV="1">
              <a:off x="14326" y="9428"/>
              <a:ext cx="0" cy="212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7" name="Line 1014"/>
            <p:cNvSpPr>
              <a:spLocks noChangeShapeType="1"/>
            </p:cNvSpPr>
            <p:nvPr/>
          </p:nvSpPr>
          <p:spPr bwMode="auto">
            <a:xfrm>
              <a:off x="14326" y="11495"/>
              <a:ext cx="63"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8" name="Rectangle 1015"/>
            <p:cNvSpPr>
              <a:spLocks noChangeArrowheads="1"/>
            </p:cNvSpPr>
            <p:nvPr/>
          </p:nvSpPr>
          <p:spPr bwMode="auto">
            <a:xfrm rot="16200000">
              <a:off x="14445" y="11351"/>
              <a:ext cx="77" cy="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marL="457200">
                <a:defRPr>
                  <a:solidFill>
                    <a:schemeClr val="tx1"/>
                  </a:solidFill>
                  <a:latin typeface="Arial" pitchFamily="34" charset="0"/>
                  <a:cs typeface="Arial" pitchFamily="34" charset="0"/>
                </a:defRPr>
              </a:lvl2pPr>
              <a:lvl3pPr marL="914400">
                <a:defRPr>
                  <a:solidFill>
                    <a:schemeClr val="tx1"/>
                  </a:solidFill>
                  <a:latin typeface="Arial" pitchFamily="34" charset="0"/>
                  <a:cs typeface="Arial" pitchFamily="34" charset="0"/>
                </a:defRPr>
              </a:lvl3pPr>
              <a:lvl4pPr marL="1371600">
                <a:defRPr>
                  <a:solidFill>
                    <a:schemeClr val="tx1"/>
                  </a:solidFill>
                  <a:latin typeface="Arial" pitchFamily="34" charset="0"/>
                  <a:cs typeface="Arial" pitchFamily="34" charset="0"/>
                </a:defRPr>
              </a:lvl4pPr>
              <a:lvl5pPr marL="1828800">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defTabSz="242407" fontAlgn="base">
                <a:spcBef>
                  <a:spcPct val="0"/>
                </a:spcBef>
                <a:spcAft>
                  <a:spcPct val="0"/>
                </a:spcAft>
              </a:pPr>
              <a:r>
                <a:rPr lang="en-US" altLang="en-US" sz="300">
                  <a:solidFill>
                    <a:srgbClr val="000000"/>
                  </a:solidFill>
                </a:rPr>
                <a:t>25</a:t>
              </a:r>
              <a:endParaRPr lang="en-US" altLang="en-US" sz="500"/>
            </a:p>
          </p:txBody>
        </p:sp>
        <p:sp>
          <p:nvSpPr>
            <p:cNvPr id="1059" name="Line 1016"/>
            <p:cNvSpPr>
              <a:spLocks noChangeShapeType="1"/>
            </p:cNvSpPr>
            <p:nvPr/>
          </p:nvSpPr>
          <p:spPr bwMode="auto">
            <a:xfrm>
              <a:off x="14326" y="10406"/>
              <a:ext cx="63"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0" name="Rectangle 1017"/>
            <p:cNvSpPr>
              <a:spLocks noChangeArrowheads="1"/>
            </p:cNvSpPr>
            <p:nvPr/>
          </p:nvSpPr>
          <p:spPr bwMode="auto">
            <a:xfrm rot="16200000">
              <a:off x="14445" y="10262"/>
              <a:ext cx="77" cy="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marL="457200">
                <a:defRPr>
                  <a:solidFill>
                    <a:schemeClr val="tx1"/>
                  </a:solidFill>
                  <a:latin typeface="Arial" pitchFamily="34" charset="0"/>
                  <a:cs typeface="Arial" pitchFamily="34" charset="0"/>
                </a:defRPr>
              </a:lvl2pPr>
              <a:lvl3pPr marL="914400">
                <a:defRPr>
                  <a:solidFill>
                    <a:schemeClr val="tx1"/>
                  </a:solidFill>
                  <a:latin typeface="Arial" pitchFamily="34" charset="0"/>
                  <a:cs typeface="Arial" pitchFamily="34" charset="0"/>
                </a:defRPr>
              </a:lvl3pPr>
              <a:lvl4pPr marL="1371600">
                <a:defRPr>
                  <a:solidFill>
                    <a:schemeClr val="tx1"/>
                  </a:solidFill>
                  <a:latin typeface="Arial" pitchFamily="34" charset="0"/>
                  <a:cs typeface="Arial" pitchFamily="34" charset="0"/>
                </a:defRPr>
              </a:lvl4pPr>
              <a:lvl5pPr marL="1828800">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defTabSz="242407" fontAlgn="base">
                <a:spcBef>
                  <a:spcPct val="0"/>
                </a:spcBef>
                <a:spcAft>
                  <a:spcPct val="0"/>
                </a:spcAft>
              </a:pPr>
              <a:r>
                <a:rPr lang="en-US" altLang="en-US" sz="300">
                  <a:solidFill>
                    <a:srgbClr val="000000"/>
                  </a:solidFill>
                </a:rPr>
                <a:t>30</a:t>
              </a:r>
              <a:endParaRPr lang="en-US" altLang="en-US" sz="500"/>
            </a:p>
          </p:txBody>
        </p:sp>
        <p:sp>
          <p:nvSpPr>
            <p:cNvPr id="1061" name="Line 1018"/>
            <p:cNvSpPr>
              <a:spLocks noChangeShapeType="1"/>
            </p:cNvSpPr>
            <p:nvPr/>
          </p:nvSpPr>
          <p:spPr bwMode="auto">
            <a:xfrm>
              <a:off x="14326" y="9484"/>
              <a:ext cx="63"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2" name="Rectangle 1019"/>
            <p:cNvSpPr>
              <a:spLocks noChangeArrowheads="1"/>
            </p:cNvSpPr>
            <p:nvPr/>
          </p:nvSpPr>
          <p:spPr bwMode="auto">
            <a:xfrm rot="16200000">
              <a:off x="14445" y="9340"/>
              <a:ext cx="77" cy="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marL="457200">
                <a:defRPr>
                  <a:solidFill>
                    <a:schemeClr val="tx1"/>
                  </a:solidFill>
                  <a:latin typeface="Arial" pitchFamily="34" charset="0"/>
                  <a:cs typeface="Arial" pitchFamily="34" charset="0"/>
                </a:defRPr>
              </a:lvl2pPr>
              <a:lvl3pPr marL="914400">
                <a:defRPr>
                  <a:solidFill>
                    <a:schemeClr val="tx1"/>
                  </a:solidFill>
                  <a:latin typeface="Arial" pitchFamily="34" charset="0"/>
                  <a:cs typeface="Arial" pitchFamily="34" charset="0"/>
                </a:defRPr>
              </a:lvl3pPr>
              <a:lvl4pPr marL="1371600">
                <a:defRPr>
                  <a:solidFill>
                    <a:schemeClr val="tx1"/>
                  </a:solidFill>
                  <a:latin typeface="Arial" pitchFamily="34" charset="0"/>
                  <a:cs typeface="Arial" pitchFamily="34" charset="0"/>
                </a:defRPr>
              </a:lvl4pPr>
              <a:lvl5pPr marL="1828800">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defTabSz="242407" fontAlgn="base">
                <a:spcBef>
                  <a:spcPct val="0"/>
                </a:spcBef>
                <a:spcAft>
                  <a:spcPct val="0"/>
                </a:spcAft>
              </a:pPr>
              <a:r>
                <a:rPr lang="en-US" altLang="en-US" sz="300">
                  <a:solidFill>
                    <a:srgbClr val="000000"/>
                  </a:solidFill>
                </a:rPr>
                <a:t>35</a:t>
              </a:r>
              <a:endParaRPr lang="en-US" altLang="en-US" sz="500"/>
            </a:p>
          </p:txBody>
        </p:sp>
        <p:sp>
          <p:nvSpPr>
            <p:cNvPr id="1063" name="Rectangle 1020"/>
            <p:cNvSpPr>
              <a:spLocks noChangeArrowheads="1"/>
            </p:cNvSpPr>
            <p:nvPr/>
          </p:nvSpPr>
          <p:spPr bwMode="auto">
            <a:xfrm rot="16200000">
              <a:off x="14404" y="10065"/>
              <a:ext cx="597" cy="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marL="457200">
                <a:defRPr>
                  <a:solidFill>
                    <a:schemeClr val="tx1"/>
                  </a:solidFill>
                  <a:latin typeface="Arial" pitchFamily="34" charset="0"/>
                  <a:cs typeface="Arial" pitchFamily="34" charset="0"/>
                </a:defRPr>
              </a:lvl2pPr>
              <a:lvl3pPr marL="914400">
                <a:defRPr>
                  <a:solidFill>
                    <a:schemeClr val="tx1"/>
                  </a:solidFill>
                  <a:latin typeface="Arial" pitchFamily="34" charset="0"/>
                  <a:cs typeface="Arial" pitchFamily="34" charset="0"/>
                </a:defRPr>
              </a:lvl3pPr>
              <a:lvl4pPr marL="1371600">
                <a:defRPr>
                  <a:solidFill>
                    <a:schemeClr val="tx1"/>
                  </a:solidFill>
                  <a:latin typeface="Arial" pitchFamily="34" charset="0"/>
                  <a:cs typeface="Arial" pitchFamily="34" charset="0"/>
                </a:defRPr>
              </a:lvl4pPr>
              <a:lvl5pPr marL="1828800">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defTabSz="242407" fontAlgn="base">
                <a:spcBef>
                  <a:spcPct val="0"/>
                </a:spcBef>
                <a:spcAft>
                  <a:spcPct val="0"/>
                </a:spcAft>
              </a:pPr>
              <a:r>
                <a:rPr lang="en-US" altLang="en-US" sz="300">
                  <a:solidFill>
                    <a:srgbClr val="000000"/>
                  </a:solidFill>
                </a:rPr>
                <a:t>CSF/ICV Ratio (%)</a:t>
              </a:r>
              <a:endParaRPr lang="en-US" altLang="en-US" sz="500"/>
            </a:p>
          </p:txBody>
        </p:sp>
        <p:sp>
          <p:nvSpPr>
            <p:cNvPr id="1064" name="Line 1021"/>
            <p:cNvSpPr>
              <a:spLocks noChangeShapeType="1"/>
            </p:cNvSpPr>
            <p:nvPr/>
          </p:nvSpPr>
          <p:spPr bwMode="auto">
            <a:xfrm flipV="1">
              <a:off x="9419" y="9428"/>
              <a:ext cx="0" cy="2123"/>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5" name="Line 1022"/>
            <p:cNvSpPr>
              <a:spLocks noChangeShapeType="1"/>
            </p:cNvSpPr>
            <p:nvPr/>
          </p:nvSpPr>
          <p:spPr bwMode="auto">
            <a:xfrm flipH="1">
              <a:off x="9356" y="11495"/>
              <a:ext cx="63"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6" name="Rectangle 1023"/>
            <p:cNvSpPr>
              <a:spLocks noChangeArrowheads="1"/>
            </p:cNvSpPr>
            <p:nvPr/>
          </p:nvSpPr>
          <p:spPr bwMode="auto">
            <a:xfrm rot="16200000">
              <a:off x="9216" y="11317"/>
              <a:ext cx="137" cy="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marL="457200">
                <a:defRPr>
                  <a:solidFill>
                    <a:schemeClr val="tx1"/>
                  </a:solidFill>
                  <a:latin typeface="Arial" pitchFamily="34" charset="0"/>
                  <a:cs typeface="Arial" pitchFamily="34" charset="0"/>
                </a:defRPr>
              </a:lvl2pPr>
              <a:lvl3pPr marL="914400">
                <a:defRPr>
                  <a:solidFill>
                    <a:schemeClr val="tx1"/>
                  </a:solidFill>
                  <a:latin typeface="Arial" pitchFamily="34" charset="0"/>
                  <a:cs typeface="Arial" pitchFamily="34" charset="0"/>
                </a:defRPr>
              </a:lvl3pPr>
              <a:lvl4pPr marL="1371600">
                <a:defRPr>
                  <a:solidFill>
                    <a:schemeClr val="tx1"/>
                  </a:solidFill>
                  <a:latin typeface="Arial" pitchFamily="34" charset="0"/>
                  <a:cs typeface="Arial" pitchFamily="34" charset="0"/>
                </a:defRPr>
              </a:lvl4pPr>
              <a:lvl5pPr marL="1828800">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defTabSz="242407" fontAlgn="base">
                <a:spcBef>
                  <a:spcPct val="0"/>
                </a:spcBef>
                <a:spcAft>
                  <a:spcPct val="0"/>
                </a:spcAft>
              </a:pPr>
              <a:r>
                <a:rPr lang="en-US" altLang="en-US" sz="300">
                  <a:solidFill>
                    <a:srgbClr val="000000"/>
                  </a:solidFill>
                </a:rPr>
                <a:t>0.01</a:t>
              </a:r>
              <a:endParaRPr lang="en-US" altLang="en-US" sz="500"/>
            </a:p>
          </p:txBody>
        </p:sp>
        <p:sp>
          <p:nvSpPr>
            <p:cNvPr id="1067" name="Line 1024"/>
            <p:cNvSpPr>
              <a:spLocks noChangeShapeType="1"/>
            </p:cNvSpPr>
            <p:nvPr/>
          </p:nvSpPr>
          <p:spPr bwMode="auto">
            <a:xfrm flipH="1">
              <a:off x="9356" y="10825"/>
              <a:ext cx="63"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8" name="Rectangle 1025"/>
            <p:cNvSpPr>
              <a:spLocks noChangeArrowheads="1"/>
            </p:cNvSpPr>
            <p:nvPr/>
          </p:nvSpPr>
          <p:spPr bwMode="auto">
            <a:xfrm rot="16200000">
              <a:off x="9236" y="10670"/>
              <a:ext cx="98" cy="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marL="457200">
                <a:defRPr>
                  <a:solidFill>
                    <a:schemeClr val="tx1"/>
                  </a:solidFill>
                  <a:latin typeface="Arial" pitchFamily="34" charset="0"/>
                  <a:cs typeface="Arial" pitchFamily="34" charset="0"/>
                </a:defRPr>
              </a:lvl2pPr>
              <a:lvl3pPr marL="914400">
                <a:defRPr>
                  <a:solidFill>
                    <a:schemeClr val="tx1"/>
                  </a:solidFill>
                  <a:latin typeface="Arial" pitchFamily="34" charset="0"/>
                  <a:cs typeface="Arial" pitchFamily="34" charset="0"/>
                </a:defRPr>
              </a:lvl3pPr>
              <a:lvl4pPr marL="1371600">
                <a:defRPr>
                  <a:solidFill>
                    <a:schemeClr val="tx1"/>
                  </a:solidFill>
                  <a:latin typeface="Arial" pitchFamily="34" charset="0"/>
                  <a:cs typeface="Arial" pitchFamily="34" charset="0"/>
                </a:defRPr>
              </a:lvl4pPr>
              <a:lvl5pPr marL="1828800">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defTabSz="242407" fontAlgn="base">
                <a:spcBef>
                  <a:spcPct val="0"/>
                </a:spcBef>
                <a:spcAft>
                  <a:spcPct val="0"/>
                </a:spcAft>
              </a:pPr>
              <a:r>
                <a:rPr lang="en-US" altLang="en-US" sz="300">
                  <a:solidFill>
                    <a:srgbClr val="000000"/>
                  </a:solidFill>
                </a:rPr>
                <a:t>0.1</a:t>
              </a:r>
              <a:endParaRPr lang="en-US" altLang="en-US" sz="500"/>
            </a:p>
          </p:txBody>
        </p:sp>
        <p:sp>
          <p:nvSpPr>
            <p:cNvPr id="1069" name="Line 1026"/>
            <p:cNvSpPr>
              <a:spLocks noChangeShapeType="1"/>
            </p:cNvSpPr>
            <p:nvPr/>
          </p:nvSpPr>
          <p:spPr bwMode="auto">
            <a:xfrm flipH="1">
              <a:off x="9356" y="10154"/>
              <a:ext cx="63"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0" name="Rectangle 1027"/>
            <p:cNvSpPr>
              <a:spLocks noChangeArrowheads="1"/>
            </p:cNvSpPr>
            <p:nvPr/>
          </p:nvSpPr>
          <p:spPr bwMode="auto">
            <a:xfrm rot="16200000">
              <a:off x="9265" y="10031"/>
              <a:ext cx="39" cy="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marL="457200">
                <a:defRPr>
                  <a:solidFill>
                    <a:schemeClr val="tx1"/>
                  </a:solidFill>
                  <a:latin typeface="Arial" pitchFamily="34" charset="0"/>
                  <a:cs typeface="Arial" pitchFamily="34" charset="0"/>
                </a:defRPr>
              </a:lvl2pPr>
              <a:lvl3pPr marL="914400">
                <a:defRPr>
                  <a:solidFill>
                    <a:schemeClr val="tx1"/>
                  </a:solidFill>
                  <a:latin typeface="Arial" pitchFamily="34" charset="0"/>
                  <a:cs typeface="Arial" pitchFamily="34" charset="0"/>
                </a:defRPr>
              </a:lvl3pPr>
              <a:lvl4pPr marL="1371600">
                <a:defRPr>
                  <a:solidFill>
                    <a:schemeClr val="tx1"/>
                  </a:solidFill>
                  <a:latin typeface="Arial" pitchFamily="34" charset="0"/>
                  <a:cs typeface="Arial" pitchFamily="34" charset="0"/>
                </a:defRPr>
              </a:lvl4pPr>
              <a:lvl5pPr marL="1828800">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defTabSz="242407" fontAlgn="base">
                <a:spcBef>
                  <a:spcPct val="0"/>
                </a:spcBef>
                <a:spcAft>
                  <a:spcPct val="0"/>
                </a:spcAft>
              </a:pPr>
              <a:r>
                <a:rPr lang="en-US" altLang="en-US" sz="300">
                  <a:solidFill>
                    <a:srgbClr val="000000"/>
                  </a:solidFill>
                </a:rPr>
                <a:t>1</a:t>
              </a:r>
              <a:endParaRPr lang="en-US" altLang="en-US" sz="500"/>
            </a:p>
          </p:txBody>
        </p:sp>
        <p:sp>
          <p:nvSpPr>
            <p:cNvPr id="1071" name="Line 1028"/>
            <p:cNvSpPr>
              <a:spLocks noChangeShapeType="1"/>
            </p:cNvSpPr>
            <p:nvPr/>
          </p:nvSpPr>
          <p:spPr bwMode="auto">
            <a:xfrm flipH="1">
              <a:off x="9356" y="9484"/>
              <a:ext cx="63"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2" name="Rectangle 1029"/>
            <p:cNvSpPr>
              <a:spLocks noChangeArrowheads="1"/>
            </p:cNvSpPr>
            <p:nvPr/>
          </p:nvSpPr>
          <p:spPr bwMode="auto">
            <a:xfrm rot="16200000">
              <a:off x="9246" y="9340"/>
              <a:ext cx="77" cy="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marL="457200">
                <a:defRPr>
                  <a:solidFill>
                    <a:schemeClr val="tx1"/>
                  </a:solidFill>
                  <a:latin typeface="Arial" pitchFamily="34" charset="0"/>
                  <a:cs typeface="Arial" pitchFamily="34" charset="0"/>
                </a:defRPr>
              </a:lvl2pPr>
              <a:lvl3pPr marL="914400">
                <a:defRPr>
                  <a:solidFill>
                    <a:schemeClr val="tx1"/>
                  </a:solidFill>
                  <a:latin typeface="Arial" pitchFamily="34" charset="0"/>
                  <a:cs typeface="Arial" pitchFamily="34" charset="0"/>
                </a:defRPr>
              </a:lvl3pPr>
              <a:lvl4pPr marL="1371600">
                <a:defRPr>
                  <a:solidFill>
                    <a:schemeClr val="tx1"/>
                  </a:solidFill>
                  <a:latin typeface="Arial" pitchFamily="34" charset="0"/>
                  <a:cs typeface="Arial" pitchFamily="34" charset="0"/>
                </a:defRPr>
              </a:lvl4pPr>
              <a:lvl5pPr marL="1828800">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defTabSz="242407" fontAlgn="base">
                <a:spcBef>
                  <a:spcPct val="0"/>
                </a:spcBef>
                <a:spcAft>
                  <a:spcPct val="0"/>
                </a:spcAft>
              </a:pPr>
              <a:r>
                <a:rPr lang="en-US" altLang="en-US" sz="300">
                  <a:solidFill>
                    <a:srgbClr val="000000"/>
                  </a:solidFill>
                </a:rPr>
                <a:t>10</a:t>
              </a:r>
              <a:endParaRPr lang="en-US" altLang="en-US" sz="500"/>
            </a:p>
          </p:txBody>
        </p:sp>
        <p:sp>
          <p:nvSpPr>
            <p:cNvPr id="1073" name="Rectangle 1030"/>
            <p:cNvSpPr>
              <a:spLocks noChangeArrowheads="1"/>
            </p:cNvSpPr>
            <p:nvPr/>
          </p:nvSpPr>
          <p:spPr bwMode="auto">
            <a:xfrm rot="16200000">
              <a:off x="8813" y="10061"/>
              <a:ext cx="603" cy="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marL="457200">
                <a:defRPr>
                  <a:solidFill>
                    <a:schemeClr val="tx1"/>
                  </a:solidFill>
                  <a:latin typeface="Arial" pitchFamily="34" charset="0"/>
                  <a:cs typeface="Arial" pitchFamily="34" charset="0"/>
                </a:defRPr>
              </a:lvl2pPr>
              <a:lvl3pPr marL="914400">
                <a:defRPr>
                  <a:solidFill>
                    <a:schemeClr val="tx1"/>
                  </a:solidFill>
                  <a:latin typeface="Arial" pitchFamily="34" charset="0"/>
                  <a:cs typeface="Arial" pitchFamily="34" charset="0"/>
                </a:defRPr>
              </a:lvl3pPr>
              <a:lvl4pPr marL="1371600">
                <a:defRPr>
                  <a:solidFill>
                    <a:schemeClr val="tx1"/>
                  </a:solidFill>
                  <a:latin typeface="Arial" pitchFamily="34" charset="0"/>
                  <a:cs typeface="Arial" pitchFamily="34" charset="0"/>
                </a:defRPr>
              </a:lvl4pPr>
              <a:lvl5pPr marL="1828800">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defTabSz="242407" fontAlgn="base">
                <a:spcBef>
                  <a:spcPct val="0"/>
                </a:spcBef>
                <a:spcAft>
                  <a:spcPct val="0"/>
                </a:spcAft>
              </a:pPr>
              <a:r>
                <a:rPr lang="en-US" altLang="en-US" sz="300">
                  <a:solidFill>
                    <a:srgbClr val="000000"/>
                  </a:solidFill>
                </a:rPr>
                <a:t>WMH Volume (mL)</a:t>
              </a:r>
              <a:endParaRPr lang="en-US" altLang="en-US" sz="500"/>
            </a:p>
          </p:txBody>
        </p:sp>
        <p:sp>
          <p:nvSpPr>
            <p:cNvPr id="1074" name="Line 1031"/>
            <p:cNvSpPr>
              <a:spLocks noChangeShapeType="1"/>
            </p:cNvSpPr>
            <p:nvPr/>
          </p:nvSpPr>
          <p:spPr bwMode="auto">
            <a:xfrm>
              <a:off x="9419" y="11551"/>
              <a:ext cx="4907" cy="0"/>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5" name="Line 1032"/>
            <p:cNvSpPr>
              <a:spLocks noChangeShapeType="1"/>
            </p:cNvSpPr>
            <p:nvPr/>
          </p:nvSpPr>
          <p:spPr bwMode="auto">
            <a:xfrm>
              <a:off x="9619" y="11551"/>
              <a:ext cx="0" cy="3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6" name="Rectangle 1033"/>
            <p:cNvSpPr>
              <a:spLocks noChangeArrowheads="1"/>
            </p:cNvSpPr>
            <p:nvPr/>
          </p:nvSpPr>
          <p:spPr bwMode="auto">
            <a:xfrm>
              <a:off x="9534" y="11604"/>
              <a:ext cx="110" cy="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marL="457200">
                <a:defRPr>
                  <a:solidFill>
                    <a:schemeClr val="tx1"/>
                  </a:solidFill>
                  <a:latin typeface="Arial" pitchFamily="34" charset="0"/>
                  <a:cs typeface="Arial" pitchFamily="34" charset="0"/>
                </a:defRPr>
              </a:lvl2pPr>
              <a:lvl3pPr marL="914400">
                <a:defRPr>
                  <a:solidFill>
                    <a:schemeClr val="tx1"/>
                  </a:solidFill>
                  <a:latin typeface="Arial" pitchFamily="34" charset="0"/>
                  <a:cs typeface="Arial" pitchFamily="34" charset="0"/>
                </a:defRPr>
              </a:lvl3pPr>
              <a:lvl4pPr marL="1371600">
                <a:defRPr>
                  <a:solidFill>
                    <a:schemeClr val="tx1"/>
                  </a:solidFill>
                  <a:latin typeface="Arial" pitchFamily="34" charset="0"/>
                  <a:cs typeface="Arial" pitchFamily="34" charset="0"/>
                </a:defRPr>
              </a:lvl4pPr>
              <a:lvl5pPr marL="1828800">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defTabSz="242407" fontAlgn="base">
                <a:spcBef>
                  <a:spcPct val="0"/>
                </a:spcBef>
                <a:spcAft>
                  <a:spcPct val="0"/>
                </a:spcAft>
              </a:pPr>
              <a:r>
                <a:rPr lang="en-US" altLang="en-US" sz="300">
                  <a:solidFill>
                    <a:srgbClr val="000000"/>
                  </a:solidFill>
                </a:rPr>
                <a:t>30</a:t>
              </a:r>
              <a:endParaRPr lang="en-US" altLang="en-US" sz="500"/>
            </a:p>
          </p:txBody>
        </p:sp>
        <p:sp>
          <p:nvSpPr>
            <p:cNvPr id="1077" name="Line 1034"/>
            <p:cNvSpPr>
              <a:spLocks noChangeShapeType="1"/>
            </p:cNvSpPr>
            <p:nvPr/>
          </p:nvSpPr>
          <p:spPr bwMode="auto">
            <a:xfrm>
              <a:off x="10669" y="11551"/>
              <a:ext cx="0" cy="3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8" name="Rectangle 1035"/>
            <p:cNvSpPr>
              <a:spLocks noChangeArrowheads="1"/>
            </p:cNvSpPr>
            <p:nvPr/>
          </p:nvSpPr>
          <p:spPr bwMode="auto">
            <a:xfrm>
              <a:off x="10584" y="11604"/>
              <a:ext cx="110" cy="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marL="457200">
                <a:defRPr>
                  <a:solidFill>
                    <a:schemeClr val="tx1"/>
                  </a:solidFill>
                  <a:latin typeface="Arial" pitchFamily="34" charset="0"/>
                  <a:cs typeface="Arial" pitchFamily="34" charset="0"/>
                </a:defRPr>
              </a:lvl2pPr>
              <a:lvl3pPr marL="914400">
                <a:defRPr>
                  <a:solidFill>
                    <a:schemeClr val="tx1"/>
                  </a:solidFill>
                  <a:latin typeface="Arial" pitchFamily="34" charset="0"/>
                  <a:cs typeface="Arial" pitchFamily="34" charset="0"/>
                </a:defRPr>
              </a:lvl3pPr>
              <a:lvl4pPr marL="1371600">
                <a:defRPr>
                  <a:solidFill>
                    <a:schemeClr val="tx1"/>
                  </a:solidFill>
                  <a:latin typeface="Arial" pitchFamily="34" charset="0"/>
                  <a:cs typeface="Arial" pitchFamily="34" charset="0"/>
                </a:defRPr>
              </a:lvl4pPr>
              <a:lvl5pPr marL="1828800">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defTabSz="242407" fontAlgn="base">
                <a:spcBef>
                  <a:spcPct val="0"/>
                </a:spcBef>
                <a:spcAft>
                  <a:spcPct val="0"/>
                </a:spcAft>
              </a:pPr>
              <a:r>
                <a:rPr lang="en-US" altLang="en-US" sz="300">
                  <a:solidFill>
                    <a:srgbClr val="000000"/>
                  </a:solidFill>
                </a:rPr>
                <a:t>40</a:t>
              </a:r>
              <a:endParaRPr lang="en-US" altLang="en-US" sz="500"/>
            </a:p>
          </p:txBody>
        </p:sp>
        <p:sp>
          <p:nvSpPr>
            <p:cNvPr id="1079" name="Line 1036"/>
            <p:cNvSpPr>
              <a:spLocks noChangeShapeType="1"/>
            </p:cNvSpPr>
            <p:nvPr/>
          </p:nvSpPr>
          <p:spPr bwMode="auto">
            <a:xfrm>
              <a:off x="11715" y="11551"/>
              <a:ext cx="0" cy="3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0" name="Rectangle 1037"/>
            <p:cNvSpPr>
              <a:spLocks noChangeArrowheads="1"/>
            </p:cNvSpPr>
            <p:nvPr/>
          </p:nvSpPr>
          <p:spPr bwMode="auto">
            <a:xfrm>
              <a:off x="11630" y="11604"/>
              <a:ext cx="110" cy="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marL="457200">
                <a:defRPr>
                  <a:solidFill>
                    <a:schemeClr val="tx1"/>
                  </a:solidFill>
                  <a:latin typeface="Arial" pitchFamily="34" charset="0"/>
                  <a:cs typeface="Arial" pitchFamily="34" charset="0"/>
                </a:defRPr>
              </a:lvl2pPr>
              <a:lvl3pPr marL="914400">
                <a:defRPr>
                  <a:solidFill>
                    <a:schemeClr val="tx1"/>
                  </a:solidFill>
                  <a:latin typeface="Arial" pitchFamily="34" charset="0"/>
                  <a:cs typeface="Arial" pitchFamily="34" charset="0"/>
                </a:defRPr>
              </a:lvl3pPr>
              <a:lvl4pPr marL="1371600">
                <a:defRPr>
                  <a:solidFill>
                    <a:schemeClr val="tx1"/>
                  </a:solidFill>
                  <a:latin typeface="Arial" pitchFamily="34" charset="0"/>
                  <a:cs typeface="Arial" pitchFamily="34" charset="0"/>
                </a:defRPr>
              </a:lvl4pPr>
              <a:lvl5pPr marL="1828800">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defTabSz="242407" fontAlgn="base">
                <a:spcBef>
                  <a:spcPct val="0"/>
                </a:spcBef>
                <a:spcAft>
                  <a:spcPct val="0"/>
                </a:spcAft>
              </a:pPr>
              <a:r>
                <a:rPr lang="en-US" altLang="en-US" sz="300">
                  <a:solidFill>
                    <a:srgbClr val="000000"/>
                  </a:solidFill>
                </a:rPr>
                <a:t>50</a:t>
              </a:r>
              <a:endParaRPr lang="en-US" altLang="en-US" sz="500"/>
            </a:p>
          </p:txBody>
        </p:sp>
        <p:sp>
          <p:nvSpPr>
            <p:cNvPr id="1081" name="Line 1038"/>
            <p:cNvSpPr>
              <a:spLocks noChangeShapeType="1"/>
            </p:cNvSpPr>
            <p:nvPr/>
          </p:nvSpPr>
          <p:spPr bwMode="auto">
            <a:xfrm>
              <a:off x="12761" y="11551"/>
              <a:ext cx="0" cy="3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2" name="Rectangle 1039"/>
            <p:cNvSpPr>
              <a:spLocks noChangeArrowheads="1"/>
            </p:cNvSpPr>
            <p:nvPr/>
          </p:nvSpPr>
          <p:spPr bwMode="auto">
            <a:xfrm>
              <a:off x="12676" y="11604"/>
              <a:ext cx="110" cy="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marL="457200">
                <a:defRPr>
                  <a:solidFill>
                    <a:schemeClr val="tx1"/>
                  </a:solidFill>
                  <a:latin typeface="Arial" pitchFamily="34" charset="0"/>
                  <a:cs typeface="Arial" pitchFamily="34" charset="0"/>
                </a:defRPr>
              </a:lvl2pPr>
              <a:lvl3pPr marL="914400">
                <a:defRPr>
                  <a:solidFill>
                    <a:schemeClr val="tx1"/>
                  </a:solidFill>
                  <a:latin typeface="Arial" pitchFamily="34" charset="0"/>
                  <a:cs typeface="Arial" pitchFamily="34" charset="0"/>
                </a:defRPr>
              </a:lvl3pPr>
              <a:lvl4pPr marL="1371600">
                <a:defRPr>
                  <a:solidFill>
                    <a:schemeClr val="tx1"/>
                  </a:solidFill>
                  <a:latin typeface="Arial" pitchFamily="34" charset="0"/>
                  <a:cs typeface="Arial" pitchFamily="34" charset="0"/>
                </a:defRPr>
              </a:lvl4pPr>
              <a:lvl5pPr marL="1828800">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defTabSz="242407" fontAlgn="base">
                <a:spcBef>
                  <a:spcPct val="0"/>
                </a:spcBef>
                <a:spcAft>
                  <a:spcPct val="0"/>
                </a:spcAft>
              </a:pPr>
              <a:r>
                <a:rPr lang="en-US" altLang="en-US" sz="300">
                  <a:solidFill>
                    <a:srgbClr val="000000"/>
                  </a:solidFill>
                </a:rPr>
                <a:t>60</a:t>
              </a:r>
              <a:endParaRPr lang="en-US" altLang="en-US" sz="500"/>
            </a:p>
          </p:txBody>
        </p:sp>
        <p:sp>
          <p:nvSpPr>
            <p:cNvPr id="1083" name="Line 1040"/>
            <p:cNvSpPr>
              <a:spLocks noChangeShapeType="1"/>
            </p:cNvSpPr>
            <p:nvPr/>
          </p:nvSpPr>
          <p:spPr bwMode="auto">
            <a:xfrm>
              <a:off x="13811" y="11551"/>
              <a:ext cx="0" cy="36"/>
            </a:xfrm>
            <a:prstGeom prst="line">
              <a:avLst/>
            </a:prstGeom>
            <a:noFill/>
            <a:ln w="12700" cap="flat">
              <a:solidFill>
                <a:srgbClr val="000000"/>
              </a:solidFill>
              <a:prstDash val="solid"/>
              <a:round/>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4" name="Rectangle 1041"/>
            <p:cNvSpPr>
              <a:spLocks noChangeArrowheads="1"/>
            </p:cNvSpPr>
            <p:nvPr/>
          </p:nvSpPr>
          <p:spPr bwMode="auto">
            <a:xfrm>
              <a:off x="13725" y="11604"/>
              <a:ext cx="110" cy="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marL="457200">
                <a:defRPr>
                  <a:solidFill>
                    <a:schemeClr val="tx1"/>
                  </a:solidFill>
                  <a:latin typeface="Arial" pitchFamily="34" charset="0"/>
                  <a:cs typeface="Arial" pitchFamily="34" charset="0"/>
                </a:defRPr>
              </a:lvl2pPr>
              <a:lvl3pPr marL="914400">
                <a:defRPr>
                  <a:solidFill>
                    <a:schemeClr val="tx1"/>
                  </a:solidFill>
                  <a:latin typeface="Arial" pitchFamily="34" charset="0"/>
                  <a:cs typeface="Arial" pitchFamily="34" charset="0"/>
                </a:defRPr>
              </a:lvl3pPr>
              <a:lvl4pPr marL="1371600">
                <a:defRPr>
                  <a:solidFill>
                    <a:schemeClr val="tx1"/>
                  </a:solidFill>
                  <a:latin typeface="Arial" pitchFamily="34" charset="0"/>
                  <a:cs typeface="Arial" pitchFamily="34" charset="0"/>
                </a:defRPr>
              </a:lvl4pPr>
              <a:lvl5pPr marL="1828800">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defTabSz="242407" fontAlgn="base">
                <a:spcBef>
                  <a:spcPct val="0"/>
                </a:spcBef>
                <a:spcAft>
                  <a:spcPct val="0"/>
                </a:spcAft>
              </a:pPr>
              <a:r>
                <a:rPr lang="en-US" altLang="en-US" sz="300">
                  <a:solidFill>
                    <a:srgbClr val="000000"/>
                  </a:solidFill>
                </a:rPr>
                <a:t>70</a:t>
              </a:r>
              <a:endParaRPr lang="en-US" altLang="en-US" sz="500"/>
            </a:p>
          </p:txBody>
        </p:sp>
        <p:sp>
          <p:nvSpPr>
            <p:cNvPr id="1085" name="Rectangle 1042"/>
            <p:cNvSpPr>
              <a:spLocks noChangeArrowheads="1"/>
            </p:cNvSpPr>
            <p:nvPr/>
          </p:nvSpPr>
          <p:spPr bwMode="auto">
            <a:xfrm>
              <a:off x="11478" y="11693"/>
              <a:ext cx="522" cy="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marL="457200">
                <a:defRPr>
                  <a:solidFill>
                    <a:schemeClr val="tx1"/>
                  </a:solidFill>
                  <a:latin typeface="Arial" pitchFamily="34" charset="0"/>
                  <a:cs typeface="Arial" pitchFamily="34" charset="0"/>
                </a:defRPr>
              </a:lvl2pPr>
              <a:lvl3pPr marL="914400">
                <a:defRPr>
                  <a:solidFill>
                    <a:schemeClr val="tx1"/>
                  </a:solidFill>
                  <a:latin typeface="Arial" pitchFamily="34" charset="0"/>
                  <a:cs typeface="Arial" pitchFamily="34" charset="0"/>
                </a:defRPr>
              </a:lvl3pPr>
              <a:lvl4pPr marL="1371600">
                <a:defRPr>
                  <a:solidFill>
                    <a:schemeClr val="tx1"/>
                  </a:solidFill>
                  <a:latin typeface="Arial" pitchFamily="34" charset="0"/>
                  <a:cs typeface="Arial" pitchFamily="34" charset="0"/>
                </a:defRPr>
              </a:lvl4pPr>
              <a:lvl5pPr marL="1828800">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defTabSz="242407" fontAlgn="base">
                <a:spcBef>
                  <a:spcPct val="0"/>
                </a:spcBef>
                <a:spcAft>
                  <a:spcPct val="0"/>
                </a:spcAft>
              </a:pPr>
              <a:r>
                <a:rPr lang="en-US" altLang="en-US" sz="300">
                  <a:solidFill>
                    <a:srgbClr val="000000"/>
                  </a:solidFill>
                </a:rPr>
                <a:t>Age (years)</a:t>
              </a:r>
              <a:endParaRPr lang="en-US" altLang="en-US" sz="500"/>
            </a:p>
          </p:txBody>
        </p:sp>
      </p:grpSp>
      <p:cxnSp>
        <p:nvCxnSpPr>
          <p:cNvPr id="2086" name="Straight Arrow Connector 2085"/>
          <p:cNvCxnSpPr/>
          <p:nvPr/>
        </p:nvCxnSpPr>
        <p:spPr bwMode="auto">
          <a:xfrm>
            <a:off x="5105400" y="2209800"/>
            <a:ext cx="0" cy="41199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87" name="Straight Arrow Connector 2086"/>
          <p:cNvCxnSpPr/>
          <p:nvPr/>
        </p:nvCxnSpPr>
        <p:spPr bwMode="auto">
          <a:xfrm>
            <a:off x="3200400" y="3048000"/>
            <a:ext cx="3278" cy="38100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088" name="Text Box 1518"/>
          <p:cNvSpPr txBox="1">
            <a:spLocks noChangeArrowheads="1"/>
          </p:cNvSpPr>
          <p:nvPr/>
        </p:nvSpPr>
        <p:spPr bwMode="auto">
          <a:xfrm>
            <a:off x="152400" y="4724400"/>
            <a:ext cx="8915400" cy="1770810"/>
          </a:xfrm>
          <a:prstGeom prst="rect">
            <a:avLst/>
          </a:prstGeom>
          <a:noFill/>
          <a:ln w="9525">
            <a:noFill/>
            <a:miter lim="800000"/>
            <a:headEnd/>
            <a:tailEnd/>
          </a:ln>
        </p:spPr>
        <p:txBody>
          <a:bodyPr wrap="square" lIns="16323" tIns="8162" rIns="16323" bIns="8162">
            <a:spAutoFit/>
          </a:bodyPr>
          <a:lstStyle/>
          <a:p>
            <a:pPr defTabSz="253594">
              <a:spcBef>
                <a:spcPct val="50000"/>
              </a:spcBef>
              <a:buClr>
                <a:srgbClr val="000099"/>
              </a:buClr>
              <a:buFont typeface="Wingdings" pitchFamily="2" charset="2"/>
              <a:buChar char="v"/>
            </a:pPr>
            <a:r>
              <a:rPr lang="en-US" dirty="0"/>
              <a:t> </a:t>
            </a:r>
            <a:r>
              <a:rPr lang="en-US" sz="1600" dirty="0"/>
              <a:t>Best fitting linear or spline models for neurological variables, fitted value vs. age</a:t>
            </a:r>
          </a:p>
          <a:p>
            <a:pPr defTabSz="253594">
              <a:spcBef>
                <a:spcPct val="50000"/>
              </a:spcBef>
              <a:buClr>
                <a:srgbClr val="000099"/>
              </a:buClr>
              <a:buFont typeface="Wingdings" pitchFamily="2" charset="2"/>
              <a:buChar char="v"/>
            </a:pPr>
            <a:r>
              <a:rPr lang="en-US" sz="1600" dirty="0"/>
              <a:t>Solid line - CSF/ICF ratio with +/- SEM ranges, right vertical axis</a:t>
            </a:r>
          </a:p>
          <a:p>
            <a:pPr defTabSz="253594">
              <a:spcBef>
                <a:spcPct val="50000"/>
              </a:spcBef>
              <a:buClr>
                <a:srgbClr val="000099"/>
              </a:buClr>
              <a:buFont typeface="Wingdings" pitchFamily="2" charset="2"/>
              <a:buChar char="v"/>
            </a:pPr>
            <a:r>
              <a:rPr lang="en-US" sz="1600" dirty="0"/>
              <a:t>Small dashed line – DWMH volume with +/- SEM ranges, left vertical axis</a:t>
            </a:r>
          </a:p>
          <a:p>
            <a:pPr defTabSz="253594">
              <a:spcBef>
                <a:spcPct val="50000"/>
              </a:spcBef>
              <a:buClr>
                <a:srgbClr val="000099"/>
              </a:buClr>
              <a:buFont typeface="Wingdings" pitchFamily="2" charset="2"/>
              <a:buChar char="v"/>
            </a:pPr>
            <a:r>
              <a:rPr lang="en-US" sz="1600" dirty="0"/>
              <a:t>Big dash-dot line - PV volume with +/- SEM ranges, left vertical axis</a:t>
            </a:r>
          </a:p>
          <a:p>
            <a:pPr defTabSz="253594">
              <a:spcBef>
                <a:spcPct val="50000"/>
              </a:spcBef>
              <a:buClr>
                <a:srgbClr val="000099"/>
              </a:buClr>
              <a:buFont typeface="Wingdings" pitchFamily="2" charset="2"/>
              <a:buChar char="v"/>
            </a:pPr>
            <a:r>
              <a:rPr lang="en-US" sz="1600" dirty="0"/>
              <a:t>The arrows demonstrate the notch or change in spline model for PV and CSF/ICV respectively</a:t>
            </a:r>
          </a:p>
        </p:txBody>
      </p:sp>
    </p:spTree>
    <p:extLst>
      <p:ext uri="{BB962C8B-B14F-4D97-AF65-F5344CB8AC3E}">
        <p14:creationId xmlns:p14="http://schemas.microsoft.com/office/powerpoint/2010/main" xmlns="" val="28284326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2769324602"/>
              </p:ext>
            </p:extLst>
          </p:nvPr>
        </p:nvGraphicFramePr>
        <p:xfrm>
          <a:off x="1600200" y="152400"/>
          <a:ext cx="6341145" cy="6373277"/>
        </p:xfrm>
        <a:graphic>
          <a:graphicData uri="http://schemas.openxmlformats.org/drawingml/2006/table">
            <a:tbl>
              <a:tblPr firstRow="1" firstCol="1" bandRow="1">
                <a:tableStyleId>{5C22544A-7EE6-4342-B048-85BDC9FD1C3A}</a:tableStyleId>
              </a:tblPr>
              <a:tblGrid>
                <a:gridCol w="2958273"/>
                <a:gridCol w="556062"/>
                <a:gridCol w="1732561"/>
                <a:gridCol w="1094249"/>
              </a:tblGrid>
              <a:tr h="1465997">
                <a:tc>
                  <a:txBody>
                    <a:bodyPr/>
                    <a:lstStyle/>
                    <a:p>
                      <a:pPr marL="0" marR="0">
                        <a:lnSpc>
                          <a:spcPct val="115000"/>
                        </a:lnSpc>
                        <a:spcBef>
                          <a:spcPts val="0"/>
                        </a:spcBef>
                        <a:spcAft>
                          <a:spcPts val="0"/>
                        </a:spcAft>
                      </a:pPr>
                      <a:r>
                        <a:rPr lang="en-US" sz="1100" dirty="0">
                          <a:effectLst/>
                        </a:rPr>
                        <a:t>Logistic Regression for Subcortical Lesion Volumes (Upper Quartile) age greater than 55</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 </a:t>
                      </a:r>
                      <a:endParaRPr lang="en-US" sz="1100">
                        <a:effectLst/>
                        <a:latin typeface="Calibri"/>
                        <a:ea typeface="Calibri"/>
                        <a:cs typeface="Times New Roman"/>
                      </a:endParaRPr>
                    </a:p>
                  </a:txBody>
                  <a:tcPr marL="68580" marR="68580" marT="0" marB="0"/>
                </a:tc>
              </a:tr>
              <a:tr h="348535">
                <a:tc>
                  <a:txBody>
                    <a:bodyPr/>
                    <a:lstStyle/>
                    <a:p>
                      <a:pPr marL="0" marR="0">
                        <a:lnSpc>
                          <a:spcPct val="115000"/>
                        </a:lnSpc>
                        <a:spcBef>
                          <a:spcPts val="0"/>
                        </a:spcBef>
                        <a:spcAft>
                          <a:spcPts val="0"/>
                        </a:spcAft>
                      </a:pPr>
                      <a:r>
                        <a:rPr lang="en-US" sz="2000">
                          <a:effectLst/>
                        </a:rPr>
                        <a:t>Characteristics</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OR</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95% CI OR</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p</a:t>
                      </a:r>
                      <a:endParaRPr lang="en-US" sz="2000">
                        <a:effectLst/>
                        <a:latin typeface="Calibri"/>
                        <a:ea typeface="Calibri"/>
                        <a:cs typeface="Times New Roman"/>
                      </a:endParaRPr>
                    </a:p>
                  </a:txBody>
                  <a:tcPr marL="68580" marR="68580" marT="0" marB="0"/>
                </a:tc>
              </a:tr>
              <a:tr h="348535">
                <a:tc>
                  <a:txBody>
                    <a:bodyPr/>
                    <a:lstStyle/>
                    <a:p>
                      <a:pPr marL="0" marR="0">
                        <a:lnSpc>
                          <a:spcPct val="115000"/>
                        </a:lnSpc>
                        <a:spcBef>
                          <a:spcPts val="0"/>
                        </a:spcBef>
                        <a:spcAft>
                          <a:spcPts val="0"/>
                        </a:spcAft>
                      </a:pPr>
                      <a:r>
                        <a:rPr lang="en-US" sz="2000">
                          <a:effectLst/>
                        </a:rPr>
                        <a:t>AA Race</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b="1" u="sng">
                          <a:solidFill>
                            <a:srgbClr val="3366FF"/>
                          </a:solidFill>
                          <a:effectLst/>
                        </a:rPr>
                        <a:t>1.6</a:t>
                      </a:r>
                      <a:endParaRPr lang="en-US" sz="2000" b="1" u="sng">
                        <a:solidFill>
                          <a:srgbClr val="3366FF"/>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b="1" u="sng">
                          <a:solidFill>
                            <a:srgbClr val="3366FF"/>
                          </a:solidFill>
                          <a:effectLst/>
                        </a:rPr>
                        <a:t>1.02   to  2.4</a:t>
                      </a:r>
                      <a:endParaRPr lang="en-US" sz="2000" b="1" u="sng">
                        <a:solidFill>
                          <a:srgbClr val="3366FF"/>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b="1" u="sng" dirty="0">
                          <a:solidFill>
                            <a:srgbClr val="3366FF"/>
                          </a:solidFill>
                          <a:effectLst/>
                        </a:rPr>
                        <a:t>0.038</a:t>
                      </a:r>
                      <a:endParaRPr lang="en-US" sz="2000" b="1" u="sng" dirty="0">
                        <a:solidFill>
                          <a:srgbClr val="3366FF"/>
                        </a:solidFill>
                        <a:effectLst/>
                        <a:latin typeface="Calibri"/>
                        <a:ea typeface="Calibri"/>
                        <a:cs typeface="Times New Roman"/>
                      </a:endParaRPr>
                    </a:p>
                  </a:txBody>
                  <a:tcPr marL="68580" marR="68580" marT="0" marB="0"/>
                </a:tc>
              </a:tr>
              <a:tr h="348535">
                <a:tc>
                  <a:txBody>
                    <a:bodyPr/>
                    <a:lstStyle/>
                    <a:p>
                      <a:pPr marL="0" marR="0">
                        <a:lnSpc>
                          <a:spcPct val="115000"/>
                        </a:lnSpc>
                        <a:spcBef>
                          <a:spcPts val="0"/>
                        </a:spcBef>
                        <a:spcAft>
                          <a:spcPts val="0"/>
                        </a:spcAft>
                      </a:pPr>
                      <a:r>
                        <a:rPr lang="en-US" sz="2000">
                          <a:effectLst/>
                        </a:rPr>
                        <a:t>Age &gt; 55</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3.09</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2.03   to  3.2</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&lt;0.0001</a:t>
                      </a:r>
                      <a:endParaRPr lang="en-US" sz="2000">
                        <a:effectLst/>
                        <a:latin typeface="Calibri"/>
                        <a:ea typeface="Calibri"/>
                        <a:cs typeface="Times New Roman"/>
                      </a:endParaRPr>
                    </a:p>
                  </a:txBody>
                  <a:tcPr marL="68580" marR="68580" marT="0" marB="0"/>
                </a:tc>
              </a:tr>
              <a:tr h="348535">
                <a:tc>
                  <a:txBody>
                    <a:bodyPr/>
                    <a:lstStyle/>
                    <a:p>
                      <a:pPr marL="0" marR="0">
                        <a:lnSpc>
                          <a:spcPct val="115000"/>
                        </a:lnSpc>
                        <a:spcBef>
                          <a:spcPts val="0"/>
                        </a:spcBef>
                        <a:spcAft>
                          <a:spcPts val="0"/>
                        </a:spcAft>
                      </a:pPr>
                      <a:r>
                        <a:rPr lang="en-US" sz="2000">
                          <a:effectLst/>
                        </a:rPr>
                        <a:t>Female sex</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1.4</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0.93   to  2.03</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0.11</a:t>
                      </a:r>
                      <a:endParaRPr lang="en-US" sz="2000">
                        <a:effectLst/>
                        <a:latin typeface="Calibri"/>
                        <a:ea typeface="Calibri"/>
                        <a:cs typeface="Times New Roman"/>
                      </a:endParaRPr>
                    </a:p>
                  </a:txBody>
                  <a:tcPr marL="68580" marR="68580" marT="0" marB="0"/>
                </a:tc>
              </a:tr>
              <a:tr h="348535">
                <a:tc>
                  <a:txBody>
                    <a:bodyPr/>
                    <a:lstStyle/>
                    <a:p>
                      <a:pPr marL="0" marR="0">
                        <a:lnSpc>
                          <a:spcPct val="115000"/>
                        </a:lnSpc>
                        <a:spcBef>
                          <a:spcPts val="0"/>
                        </a:spcBef>
                        <a:spcAft>
                          <a:spcPts val="0"/>
                        </a:spcAft>
                      </a:pPr>
                      <a:r>
                        <a:rPr lang="en-US" sz="2000">
                          <a:effectLst/>
                        </a:rPr>
                        <a:t>Diabetic</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0.64</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0.34   to  1.2</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0.17</a:t>
                      </a:r>
                      <a:endParaRPr lang="en-US" sz="2000">
                        <a:effectLst/>
                        <a:latin typeface="Calibri"/>
                        <a:ea typeface="Calibri"/>
                        <a:cs typeface="Times New Roman"/>
                      </a:endParaRPr>
                    </a:p>
                  </a:txBody>
                  <a:tcPr marL="68580" marR="68580" marT="0" marB="0"/>
                </a:tc>
              </a:tr>
              <a:tr h="348535">
                <a:tc>
                  <a:txBody>
                    <a:bodyPr/>
                    <a:lstStyle/>
                    <a:p>
                      <a:pPr marL="0" marR="0">
                        <a:lnSpc>
                          <a:spcPct val="115000"/>
                        </a:lnSpc>
                        <a:spcBef>
                          <a:spcPts val="0"/>
                        </a:spcBef>
                        <a:spcAft>
                          <a:spcPts val="0"/>
                        </a:spcAft>
                      </a:pPr>
                      <a:r>
                        <a:rPr lang="en-US" sz="2000">
                          <a:effectLst/>
                        </a:rPr>
                        <a:t>Smoking Presently</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1.3</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0.73   to  2.2</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0.85</a:t>
                      </a:r>
                      <a:endParaRPr lang="en-US" sz="2000">
                        <a:effectLst/>
                        <a:latin typeface="Calibri"/>
                        <a:ea typeface="Calibri"/>
                        <a:cs typeface="Times New Roman"/>
                      </a:endParaRPr>
                    </a:p>
                  </a:txBody>
                  <a:tcPr marL="68580" marR="68580" marT="0" marB="0"/>
                </a:tc>
              </a:tr>
              <a:tr h="348535">
                <a:tc>
                  <a:txBody>
                    <a:bodyPr/>
                    <a:lstStyle/>
                    <a:p>
                      <a:pPr marL="0" marR="0">
                        <a:lnSpc>
                          <a:spcPct val="115000"/>
                        </a:lnSpc>
                        <a:spcBef>
                          <a:spcPts val="0"/>
                        </a:spcBef>
                        <a:spcAft>
                          <a:spcPts val="0"/>
                        </a:spcAft>
                      </a:pPr>
                      <a:r>
                        <a:rPr lang="en-US" sz="2000">
                          <a:effectLst/>
                        </a:rPr>
                        <a:t>Average SBP </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1.0</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0.99    to  1.02</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0.68</a:t>
                      </a:r>
                      <a:endParaRPr lang="en-US" sz="2000">
                        <a:effectLst/>
                        <a:latin typeface="Calibri"/>
                        <a:ea typeface="Calibri"/>
                        <a:cs typeface="Times New Roman"/>
                      </a:endParaRPr>
                    </a:p>
                  </a:txBody>
                  <a:tcPr marL="68580" marR="68580" marT="0" marB="0"/>
                </a:tc>
              </a:tr>
              <a:tr h="348535">
                <a:tc>
                  <a:txBody>
                    <a:bodyPr/>
                    <a:lstStyle/>
                    <a:p>
                      <a:pPr marL="0" marR="0">
                        <a:lnSpc>
                          <a:spcPct val="115000"/>
                        </a:lnSpc>
                        <a:spcBef>
                          <a:spcPts val="0"/>
                        </a:spcBef>
                        <a:spcAft>
                          <a:spcPts val="0"/>
                        </a:spcAft>
                      </a:pPr>
                      <a:r>
                        <a:rPr lang="en-US" sz="2000">
                          <a:effectLst/>
                        </a:rPr>
                        <a:t>BP treated</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b="1" u="sng">
                          <a:solidFill>
                            <a:srgbClr val="3366FF"/>
                          </a:solidFill>
                          <a:effectLst/>
                        </a:rPr>
                        <a:t>1.9</a:t>
                      </a:r>
                      <a:endParaRPr lang="en-US" sz="2000" b="1" u="sng">
                        <a:solidFill>
                          <a:srgbClr val="3366FF"/>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b="1" u="sng">
                          <a:solidFill>
                            <a:srgbClr val="3366FF"/>
                          </a:solidFill>
                          <a:effectLst/>
                        </a:rPr>
                        <a:t>1.2      to  2.9</a:t>
                      </a:r>
                      <a:endParaRPr lang="en-US" sz="2000" b="1" u="sng">
                        <a:solidFill>
                          <a:srgbClr val="3366FF"/>
                        </a:solidFill>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b="1" u="sng" dirty="0">
                          <a:solidFill>
                            <a:srgbClr val="3366FF"/>
                          </a:solidFill>
                          <a:effectLst/>
                        </a:rPr>
                        <a:t>0.0038</a:t>
                      </a:r>
                      <a:endParaRPr lang="en-US" sz="2000" b="1" u="sng" dirty="0">
                        <a:solidFill>
                          <a:srgbClr val="3366FF"/>
                        </a:solidFill>
                        <a:effectLst/>
                        <a:latin typeface="Calibri"/>
                        <a:ea typeface="Calibri"/>
                        <a:cs typeface="Times New Roman"/>
                      </a:endParaRPr>
                    </a:p>
                  </a:txBody>
                  <a:tcPr marL="68580" marR="68580" marT="0" marB="0"/>
                </a:tc>
              </a:tr>
              <a:tr h="473010">
                <a:tc>
                  <a:txBody>
                    <a:bodyPr/>
                    <a:lstStyle/>
                    <a:p>
                      <a:pPr marL="0" marR="0">
                        <a:lnSpc>
                          <a:spcPct val="115000"/>
                        </a:lnSpc>
                        <a:spcBef>
                          <a:spcPts val="0"/>
                        </a:spcBef>
                        <a:spcAft>
                          <a:spcPts val="0"/>
                        </a:spcAft>
                      </a:pPr>
                      <a:r>
                        <a:rPr lang="en-US" sz="2000" dirty="0" smtClean="0">
                          <a:effectLst/>
                        </a:rPr>
                        <a:t>Any Positive Cardiac test</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1.25</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0.47    to  1.3</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0.38</a:t>
                      </a:r>
                      <a:endParaRPr lang="en-US" sz="2000" dirty="0">
                        <a:effectLst/>
                        <a:latin typeface="Calibri"/>
                        <a:ea typeface="Calibri"/>
                        <a:cs typeface="Times New Roman"/>
                      </a:endParaRPr>
                    </a:p>
                  </a:txBody>
                  <a:tcPr marL="68580" marR="68580" marT="0" marB="0"/>
                </a:tc>
              </a:tr>
              <a:tr h="614605">
                <a:tc>
                  <a:txBody>
                    <a:bodyPr/>
                    <a:lstStyle/>
                    <a:p>
                      <a:pPr marL="0" marR="0">
                        <a:lnSpc>
                          <a:spcPct val="115000"/>
                        </a:lnSpc>
                        <a:spcBef>
                          <a:spcPts val="0"/>
                        </a:spcBef>
                        <a:spcAft>
                          <a:spcPts val="0"/>
                        </a:spcAft>
                      </a:pPr>
                      <a:r>
                        <a:rPr lang="en-US" sz="2000" dirty="0">
                          <a:effectLst/>
                        </a:rPr>
                        <a:t>Left Ventricular Hypertrophy</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0.76</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0.15    to  4.17</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0.76</a:t>
                      </a:r>
                      <a:endParaRPr lang="en-US" sz="20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xmlns="" val="34585018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Heritability of Ischemic White Matter Lesions in a Family Population with Increased Susceptibility of Vascular Disease</a:t>
            </a:r>
          </a:p>
        </p:txBody>
      </p:sp>
      <p:sp>
        <p:nvSpPr>
          <p:cNvPr id="3" name="Content Placeholder 2"/>
          <p:cNvSpPr>
            <a:spLocks noGrp="1"/>
          </p:cNvSpPr>
          <p:nvPr>
            <p:ph idx="1"/>
          </p:nvPr>
        </p:nvSpPr>
        <p:spPr/>
        <p:txBody>
          <a:bodyPr>
            <a:normAutofit fontScale="85000" lnSpcReduction="10000"/>
          </a:bodyPr>
          <a:lstStyle/>
          <a:p>
            <a:r>
              <a:rPr lang="en-US" dirty="0" smtClean="0"/>
              <a:t>We </a:t>
            </a:r>
            <a:r>
              <a:rPr lang="en-US" dirty="0"/>
              <a:t>measured vascular disease risk factors, and imaged the brains of 579 healthy first degree relatives of probands with early onset coronary artery disease prior to 60 years of age. </a:t>
            </a:r>
            <a:endParaRPr lang="en-US" dirty="0" smtClean="0"/>
          </a:p>
          <a:p>
            <a:r>
              <a:rPr lang="en-US" dirty="0" smtClean="0"/>
              <a:t>PV </a:t>
            </a:r>
            <a:r>
              <a:rPr lang="en-US" dirty="0"/>
              <a:t>and DWMH volumes were directly measured using 3T cranial MRI. The location and volume of lesions were characterized using automated </a:t>
            </a:r>
            <a:r>
              <a:rPr lang="en-US" dirty="0" smtClean="0"/>
              <a:t>software.</a:t>
            </a:r>
          </a:p>
          <a:p>
            <a:r>
              <a:rPr lang="en-US" dirty="0" smtClean="0"/>
              <a:t>Maximum</a:t>
            </a:r>
            <a:r>
              <a:rPr lang="en-US" dirty="0"/>
              <a:t>-likelihood estimates of polygenic heritability were performed on the unadjusted and adjusted transformed traits with the use of variance components models in the ASSOC subroutine of SAGE. </a:t>
            </a:r>
          </a:p>
          <a:p>
            <a:pPr marL="0" indent="0">
              <a:buNone/>
            </a:pPr>
            <a:endParaRPr lang="en-US" dirty="0" smtClean="0"/>
          </a:p>
        </p:txBody>
      </p:sp>
    </p:spTree>
    <p:extLst>
      <p:ext uri="{BB962C8B-B14F-4D97-AF65-F5344CB8AC3E}">
        <p14:creationId xmlns:p14="http://schemas.microsoft.com/office/powerpoint/2010/main" xmlns="" val="33749217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Heritability of Ischemic White Matter Lesions in a Family Population with Increased Susceptibility of Vascular Disease</a:t>
            </a:r>
          </a:p>
        </p:txBody>
      </p:sp>
      <p:sp>
        <p:nvSpPr>
          <p:cNvPr id="3" name="Content Placeholder 2"/>
          <p:cNvSpPr>
            <a:spLocks noGrp="1"/>
          </p:cNvSpPr>
          <p:nvPr>
            <p:ph idx="1"/>
          </p:nvPr>
        </p:nvSpPr>
        <p:spPr/>
        <p:txBody>
          <a:bodyPr>
            <a:normAutofit fontScale="85000" lnSpcReduction="20000"/>
          </a:bodyPr>
          <a:lstStyle/>
          <a:p>
            <a:r>
              <a:rPr lang="en-US" dirty="0"/>
              <a:t>Heritability was analyzed in 359 EA from 122 pedigrees as well as in 220 AA from 75 pedigrees</a:t>
            </a:r>
            <a:r>
              <a:rPr lang="en-US" dirty="0" smtClean="0"/>
              <a:t>.</a:t>
            </a:r>
          </a:p>
          <a:p>
            <a:r>
              <a:rPr lang="en-US" dirty="0" smtClean="0"/>
              <a:t> </a:t>
            </a:r>
            <a:r>
              <a:rPr lang="en-US" dirty="0"/>
              <a:t>Participants were 58% women, 37% AA, with a mean age of 51.5±11 (range of 29-74 years). </a:t>
            </a:r>
            <a:endParaRPr lang="en-US" dirty="0" smtClean="0"/>
          </a:p>
          <a:p>
            <a:r>
              <a:rPr lang="en-US" dirty="0" smtClean="0"/>
              <a:t>Controlling </a:t>
            </a:r>
            <a:r>
              <a:rPr lang="en-US" dirty="0"/>
              <a:t>for age, sex, systolic blood pressure, and intracranial volume we determined the heritability for </a:t>
            </a:r>
            <a:endParaRPr lang="en-US" dirty="0" smtClean="0"/>
          </a:p>
          <a:p>
            <a:r>
              <a:rPr lang="en-US" dirty="0" smtClean="0"/>
              <a:t>total </a:t>
            </a:r>
            <a:r>
              <a:rPr lang="en-US" dirty="0"/>
              <a:t>WMH in </a:t>
            </a:r>
            <a:r>
              <a:rPr lang="en-US" dirty="0" smtClean="0"/>
              <a:t>EA’s </a:t>
            </a:r>
            <a:r>
              <a:rPr lang="en-US" dirty="0"/>
              <a:t>(h2=0.62, SE 0.135, p&lt;0.00001), and AA (h2=0.16, SE 0.24, p=0.25</a:t>
            </a:r>
            <a:r>
              <a:rPr lang="en-US" dirty="0" smtClean="0"/>
              <a:t>) </a:t>
            </a:r>
          </a:p>
          <a:p>
            <a:r>
              <a:rPr lang="en-US" dirty="0" smtClean="0"/>
              <a:t>PV </a:t>
            </a:r>
            <a:r>
              <a:rPr lang="en-US" dirty="0"/>
              <a:t>in EA’s (h2=0.31, SE 0.145, p=0.00167) in AA’s (h2=0.037, SE 0.165, p=0.4118</a:t>
            </a:r>
            <a:r>
              <a:rPr lang="en-US" dirty="0" smtClean="0"/>
              <a:t>)</a:t>
            </a:r>
            <a:endParaRPr lang="en-US" dirty="0"/>
          </a:p>
          <a:p>
            <a:r>
              <a:rPr lang="en-US" dirty="0" smtClean="0"/>
              <a:t>DWMH </a:t>
            </a:r>
            <a:r>
              <a:rPr lang="en-US" dirty="0"/>
              <a:t>in EA’s (h2=0.581, SE 0.166, p=0.000229) and AA’s (h2=0.582, SE 0.182, p=0.000706). </a:t>
            </a:r>
          </a:p>
        </p:txBody>
      </p:sp>
    </p:spTree>
    <p:extLst>
      <p:ext uri="{BB962C8B-B14F-4D97-AF65-F5344CB8AC3E}">
        <p14:creationId xmlns:p14="http://schemas.microsoft.com/office/powerpoint/2010/main" xmlns="" val="13196101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326701579"/>
              </p:ext>
            </p:extLst>
          </p:nvPr>
        </p:nvGraphicFramePr>
        <p:xfrm>
          <a:off x="228600" y="228595"/>
          <a:ext cx="8534401" cy="6420433"/>
        </p:xfrm>
        <a:graphic>
          <a:graphicData uri="http://schemas.openxmlformats.org/drawingml/2006/table">
            <a:tbl>
              <a:tblPr/>
              <a:tblGrid>
                <a:gridCol w="2133600"/>
                <a:gridCol w="837488"/>
                <a:gridCol w="897308"/>
                <a:gridCol w="1056830"/>
                <a:gridCol w="280758"/>
                <a:gridCol w="616550"/>
                <a:gridCol w="877370"/>
                <a:gridCol w="937189"/>
                <a:gridCol w="811963"/>
                <a:gridCol w="85345"/>
              </a:tblGrid>
              <a:tr h="489604">
                <a:tc>
                  <a:txBody>
                    <a:bodyPr/>
                    <a:lstStyle/>
                    <a:p>
                      <a:pPr algn="ctr" fontAlgn="b"/>
                      <a:endParaRPr lang="en-US" sz="2000" b="1" i="0" u="none" strike="noStrike">
                        <a:solidFill>
                          <a:srgbClr val="000000"/>
                        </a:solidFill>
                        <a:effectLst/>
                        <a:latin typeface="Calibri"/>
                      </a:endParaRPr>
                    </a:p>
                  </a:txBody>
                  <a:tcPr marL="12700" marR="12700" marT="12700" marB="0" anchor="b">
                    <a:lnL>
                      <a:noFill/>
                    </a:lnL>
                    <a:lnR>
                      <a:noFill/>
                    </a:lnR>
                    <a:lnT>
                      <a:noFill/>
                    </a:lnT>
                    <a:lnB>
                      <a:noFill/>
                    </a:lnB>
                  </a:tcPr>
                </a:tc>
                <a:tc gridSpan="8">
                  <a:txBody>
                    <a:bodyPr/>
                    <a:lstStyle/>
                    <a:p>
                      <a:pPr algn="ctr" fontAlgn="b"/>
                      <a:r>
                        <a:rPr lang="en-US" sz="2000" b="1" i="0" u="none" strike="noStrike">
                          <a:solidFill>
                            <a:srgbClr val="000000"/>
                          </a:solidFill>
                          <a:effectLst/>
                          <a:latin typeface="Calibri"/>
                        </a:rPr>
                        <a:t>Total WM Lesion Volume</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fontAlgn="b"/>
                      <a:endParaRPr lang="en-US" sz="2000" b="1"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endParaRPr lang="en-US" dirty="0"/>
                    </a:p>
                  </a:txBody>
                  <a:tcPr marL="12700" marR="12700" marT="12700" marB="0" anchor="b">
                    <a:lnL>
                      <a:noFill/>
                    </a:lnL>
                    <a:lnR>
                      <a:noFill/>
                    </a:lnR>
                    <a:lnT>
                      <a:noFill/>
                    </a:lnT>
                    <a:lnB>
                      <a:noFill/>
                    </a:lnB>
                  </a:tcPr>
                </a:tc>
              </a:tr>
              <a:tr h="489604">
                <a:tc>
                  <a:txBody>
                    <a:bodyPr/>
                    <a:lstStyle/>
                    <a:p>
                      <a:pPr algn="ctr" fontAlgn="b"/>
                      <a:endParaRPr lang="en-US" sz="2000" b="1" i="0" u="none" strike="noStrike">
                        <a:solidFill>
                          <a:srgbClr val="000000"/>
                        </a:solidFill>
                        <a:effectLst/>
                        <a:latin typeface="Calibri"/>
                      </a:endParaRPr>
                    </a:p>
                  </a:txBody>
                  <a:tcPr marL="12700" marR="12700" marT="12700" marB="0" anchor="b">
                    <a:lnL>
                      <a:noFill/>
                    </a:lnL>
                    <a:lnR>
                      <a:noFill/>
                    </a:lnR>
                    <a:lnT>
                      <a:noFill/>
                    </a:lnT>
                    <a:lnB>
                      <a:noFill/>
                    </a:lnB>
                  </a:tcPr>
                </a:tc>
                <a:tc gridSpan="4">
                  <a:txBody>
                    <a:bodyPr/>
                    <a:lstStyle/>
                    <a:p>
                      <a:pPr algn="ctr" fontAlgn="b"/>
                      <a:r>
                        <a:rPr lang="en-US" sz="2000" b="1" i="0" u="none" strike="noStrike">
                          <a:solidFill>
                            <a:srgbClr val="000000"/>
                          </a:solidFill>
                          <a:effectLst/>
                          <a:latin typeface="Calibri"/>
                        </a:rPr>
                        <a:t>WHITES</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pPr algn="ctr" fontAlgn="b"/>
                      <a:endParaRPr lang="en-US" sz="2000" b="1" i="0" u="none" strike="noStrike">
                        <a:solidFill>
                          <a:srgbClr val="000000"/>
                        </a:solidFill>
                        <a:effectLst/>
                        <a:latin typeface="Calibri"/>
                      </a:endParaRPr>
                    </a:p>
                  </a:txBody>
                  <a:tcPr marL="12700" marR="12700" marT="12700" marB="0" anchor="b">
                    <a:lnL>
                      <a:noFill/>
                    </a:lnL>
                    <a:lnR>
                      <a:noFill/>
                    </a:lnR>
                    <a:lnT>
                      <a:noFill/>
                    </a:lnT>
                    <a:lnB>
                      <a:noFill/>
                    </a:lnB>
                  </a:tcPr>
                </a:tc>
                <a:tc gridSpan="4">
                  <a:txBody>
                    <a:bodyPr/>
                    <a:lstStyle/>
                    <a:p>
                      <a:pPr algn="ctr" fontAlgn="b"/>
                      <a:r>
                        <a:rPr lang="en-US" sz="2000" b="1" i="0" u="none" strike="noStrike" dirty="0">
                          <a:solidFill>
                            <a:srgbClr val="000000"/>
                          </a:solidFill>
                          <a:effectLst/>
                          <a:latin typeface="Calibri"/>
                        </a:rPr>
                        <a:t>BLACKS</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pPr algn="ctr" fontAlgn="b"/>
                      <a:endParaRPr lang="en-US" sz="2000" b="1"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endParaRPr lang="en-US"/>
                    </a:p>
                  </a:txBody>
                  <a:tcPr marL="12700" marR="12700" marT="12700" marB="0" anchor="b">
                    <a:lnL>
                      <a:noFill/>
                    </a:lnL>
                    <a:lnR>
                      <a:noFill/>
                    </a:lnR>
                    <a:lnT>
                      <a:noFill/>
                    </a:lnT>
                    <a:lnB>
                      <a:noFill/>
                    </a:lnB>
                  </a:tcPr>
                </a:tc>
              </a:tr>
              <a:tr h="489604">
                <a:tc>
                  <a:txBody>
                    <a:bodyPr/>
                    <a:lstStyle/>
                    <a:p>
                      <a:pPr algn="l" fontAlgn="b"/>
                      <a:r>
                        <a:rPr lang="en-US" sz="2000" b="0" i="0" u="none" strike="noStrike">
                          <a:solidFill>
                            <a:srgbClr val="000000"/>
                          </a:solidFill>
                          <a:effectLst/>
                          <a:latin typeface="Calibri"/>
                        </a:rPr>
                        <a:t>Covariates</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h2</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SE</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p</a:t>
                      </a:r>
                    </a:p>
                  </a:txBody>
                  <a:tcPr marL="12700" marR="12700" marT="12700" marB="0" anchor="b">
                    <a:lnL>
                      <a:noFill/>
                    </a:lnL>
                    <a:lnR>
                      <a:noFill/>
                    </a:lnR>
                    <a:lnT>
                      <a:noFill/>
                    </a:lnT>
                    <a:lnB>
                      <a:noFill/>
                    </a:lnB>
                  </a:tcPr>
                </a:tc>
                <a:tc hMerge="1">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h2</a:t>
                      </a:r>
                    </a:p>
                  </a:txBody>
                  <a:tcPr marL="12700" marR="12700" marT="12700" marB="0" anchor="b">
                    <a:lnL>
                      <a:noFill/>
                    </a:lnL>
                    <a:lnR>
                      <a:noFill/>
                    </a:lnR>
                    <a:lnT>
                      <a:noFill/>
                    </a:lnT>
                    <a:lnB>
                      <a:noFill/>
                    </a:lnB>
                  </a:tcPr>
                </a:tc>
                <a:tc>
                  <a:txBody>
                    <a:bodyPr/>
                    <a:lstStyle/>
                    <a:p>
                      <a:pPr algn="ctr" fontAlgn="b"/>
                      <a:r>
                        <a:rPr lang="en-US" sz="2000" b="0" i="0" u="none" strike="noStrike" dirty="0">
                          <a:solidFill>
                            <a:srgbClr val="000000"/>
                          </a:solidFill>
                          <a:effectLst/>
                          <a:latin typeface="Calibri"/>
                        </a:rPr>
                        <a:t>SE</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p</a:t>
                      </a:r>
                    </a:p>
                  </a:txBody>
                  <a:tcPr marL="12700" marR="12700" marT="12700" marB="0" anchor="b">
                    <a:lnL>
                      <a:noFill/>
                    </a:lnL>
                    <a:lnR>
                      <a:noFill/>
                    </a:lnR>
                    <a:lnT>
                      <a:noFill/>
                    </a:lnT>
                    <a:lnB>
                      <a:noFill/>
                    </a:lnB>
                  </a:tcPr>
                </a:tc>
                <a:tc hMerge="1">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endParaRPr lang="en-US"/>
                    </a:p>
                  </a:txBody>
                  <a:tcPr marL="12700" marR="12700" marT="12700" marB="0" anchor="b">
                    <a:lnL>
                      <a:noFill/>
                    </a:lnL>
                    <a:lnR>
                      <a:noFill/>
                    </a:lnR>
                    <a:lnT>
                      <a:noFill/>
                    </a:lnT>
                    <a:lnB>
                      <a:noFill/>
                    </a:lnB>
                  </a:tcPr>
                </a:tc>
              </a:tr>
              <a:tr h="637431">
                <a:tc>
                  <a:txBody>
                    <a:bodyPr/>
                    <a:lstStyle/>
                    <a:p>
                      <a:pPr algn="l" fontAlgn="b"/>
                      <a:r>
                        <a:rPr lang="en-US" sz="2000" b="0" i="0" u="none" strike="noStrike">
                          <a:solidFill>
                            <a:srgbClr val="000000"/>
                          </a:solidFill>
                          <a:effectLst/>
                          <a:latin typeface="Calibri"/>
                        </a:rPr>
                        <a:t>none</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0.676</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0.135</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&lt;0.000001</a:t>
                      </a:r>
                    </a:p>
                  </a:txBody>
                  <a:tcPr marL="12700" marR="12700" marT="12700" marB="0" anchor="b">
                    <a:lnL>
                      <a:noFill/>
                    </a:lnL>
                    <a:lnR>
                      <a:noFill/>
                    </a:lnR>
                    <a:lnT>
                      <a:noFill/>
                    </a:lnT>
                    <a:lnB>
                      <a:noFill/>
                    </a:lnB>
                  </a:tcPr>
                </a:tc>
                <a:tc hMerge="1">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0.378</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0.216</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0.0398</a:t>
                      </a:r>
                    </a:p>
                  </a:txBody>
                  <a:tcPr marL="12700" marR="12700" marT="12700" marB="0" anchor="b">
                    <a:lnL>
                      <a:noFill/>
                    </a:lnL>
                    <a:lnR>
                      <a:noFill/>
                    </a:lnR>
                    <a:lnT>
                      <a:noFill/>
                    </a:lnT>
                    <a:lnB>
                      <a:noFill/>
                    </a:lnB>
                  </a:tcPr>
                </a:tc>
                <a:tc hMerge="1">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endParaRPr lang="en-US"/>
                    </a:p>
                  </a:txBody>
                  <a:tcPr marL="12700" marR="12700" marT="12700" marB="0" anchor="b">
                    <a:lnL>
                      <a:noFill/>
                    </a:lnL>
                    <a:lnR>
                      <a:noFill/>
                    </a:lnR>
                    <a:lnT>
                      <a:noFill/>
                    </a:lnT>
                    <a:lnB>
                      <a:noFill/>
                    </a:lnB>
                  </a:tcPr>
                </a:tc>
              </a:tr>
              <a:tr h="637431">
                <a:tc>
                  <a:txBody>
                    <a:bodyPr/>
                    <a:lstStyle/>
                    <a:p>
                      <a:pPr algn="l" fontAlgn="b"/>
                      <a:r>
                        <a:rPr lang="en-US" sz="2000" b="0" i="0" u="none" strike="noStrike">
                          <a:solidFill>
                            <a:srgbClr val="000000"/>
                          </a:solidFill>
                          <a:effectLst/>
                          <a:latin typeface="Calibri"/>
                        </a:rPr>
                        <a:t>sex,age</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0.623</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0.134</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&lt;0.00001</a:t>
                      </a:r>
                    </a:p>
                  </a:txBody>
                  <a:tcPr marL="12700" marR="12700" marT="12700" marB="0" anchor="b">
                    <a:lnL>
                      <a:noFill/>
                    </a:lnL>
                    <a:lnR>
                      <a:noFill/>
                    </a:lnR>
                    <a:lnT>
                      <a:noFill/>
                    </a:lnT>
                    <a:lnB>
                      <a:noFill/>
                    </a:lnB>
                  </a:tcPr>
                </a:tc>
                <a:tc hMerge="1">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0.191</a:t>
                      </a:r>
                    </a:p>
                  </a:txBody>
                  <a:tcPr marL="12700" marR="12700" marT="12700" marB="0" anchor="b">
                    <a:lnL>
                      <a:noFill/>
                    </a:lnL>
                    <a:lnR>
                      <a:noFill/>
                    </a:lnR>
                    <a:lnT>
                      <a:noFill/>
                    </a:lnT>
                    <a:lnB>
                      <a:noFill/>
                    </a:lnB>
                  </a:tcPr>
                </a:tc>
                <a:tc>
                  <a:txBody>
                    <a:bodyPr/>
                    <a:lstStyle/>
                    <a:p>
                      <a:pPr algn="ctr" fontAlgn="b"/>
                      <a:r>
                        <a:rPr lang="en-US" sz="2000" b="0" i="0" u="none" strike="noStrike" dirty="0">
                          <a:solidFill>
                            <a:srgbClr val="000000"/>
                          </a:solidFill>
                          <a:effectLst/>
                          <a:latin typeface="Calibri"/>
                        </a:rPr>
                        <a:t>0.217</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0.1891</a:t>
                      </a:r>
                    </a:p>
                  </a:txBody>
                  <a:tcPr marL="12700" marR="12700" marT="12700" marB="0" anchor="b">
                    <a:lnL>
                      <a:noFill/>
                    </a:lnL>
                    <a:lnR>
                      <a:noFill/>
                    </a:lnR>
                    <a:lnT>
                      <a:noFill/>
                    </a:lnT>
                    <a:lnB>
                      <a:noFill/>
                    </a:lnB>
                  </a:tcPr>
                </a:tc>
                <a:tc hMerge="1">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endParaRPr lang="en-US"/>
                    </a:p>
                  </a:txBody>
                  <a:tcPr marL="12700" marR="12700" marT="12700" marB="0" anchor="b">
                    <a:lnL>
                      <a:noFill/>
                    </a:lnL>
                    <a:lnR>
                      <a:noFill/>
                    </a:lnR>
                    <a:lnT>
                      <a:noFill/>
                    </a:lnT>
                    <a:lnB>
                      <a:noFill/>
                    </a:lnB>
                  </a:tcPr>
                </a:tc>
              </a:tr>
              <a:tr h="637431">
                <a:tc>
                  <a:txBody>
                    <a:bodyPr/>
                    <a:lstStyle/>
                    <a:p>
                      <a:pPr algn="l" fontAlgn="b"/>
                      <a:r>
                        <a:rPr lang="en-US" sz="2000" b="0" i="0" u="none" strike="noStrike">
                          <a:solidFill>
                            <a:srgbClr val="000000"/>
                          </a:solidFill>
                          <a:effectLst/>
                          <a:latin typeface="Calibri"/>
                        </a:rPr>
                        <a:t>sex, age, ICV</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0.619</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0.134</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&lt;0.00001</a:t>
                      </a:r>
                    </a:p>
                  </a:txBody>
                  <a:tcPr marL="12700" marR="12700" marT="12700" marB="0" anchor="b">
                    <a:lnL>
                      <a:noFill/>
                    </a:lnL>
                    <a:lnR>
                      <a:noFill/>
                    </a:lnR>
                    <a:lnT>
                      <a:noFill/>
                    </a:lnT>
                    <a:lnB>
                      <a:noFill/>
                    </a:lnB>
                  </a:tcPr>
                </a:tc>
                <a:tc hMerge="1">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0.164</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0.240</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0.2464</a:t>
                      </a:r>
                    </a:p>
                  </a:txBody>
                  <a:tcPr marL="12700" marR="12700" marT="12700" marB="0" anchor="b">
                    <a:lnL>
                      <a:noFill/>
                    </a:lnL>
                    <a:lnR>
                      <a:noFill/>
                    </a:lnR>
                    <a:lnT>
                      <a:noFill/>
                    </a:lnT>
                    <a:lnB>
                      <a:noFill/>
                    </a:lnB>
                  </a:tcPr>
                </a:tc>
                <a:tc hMerge="1">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endParaRPr lang="en-US"/>
                    </a:p>
                  </a:txBody>
                  <a:tcPr marL="12700" marR="12700" marT="12700" marB="0" anchor="b">
                    <a:lnL>
                      <a:noFill/>
                    </a:lnL>
                    <a:lnR>
                      <a:noFill/>
                    </a:lnR>
                    <a:lnT>
                      <a:noFill/>
                    </a:lnT>
                    <a:lnB>
                      <a:noFill/>
                    </a:lnB>
                  </a:tcPr>
                </a:tc>
              </a:tr>
              <a:tr h="637431">
                <a:tc>
                  <a:txBody>
                    <a:bodyPr/>
                    <a:lstStyle/>
                    <a:p>
                      <a:pPr algn="l" fontAlgn="b"/>
                      <a:r>
                        <a:rPr lang="en-US" sz="2000" b="0" i="0" u="none" strike="noStrike">
                          <a:solidFill>
                            <a:srgbClr val="000000"/>
                          </a:solidFill>
                          <a:effectLst/>
                          <a:latin typeface="Calibri"/>
                        </a:rPr>
                        <a:t>sex, age, SBP, ICV</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0.620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0.135</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&lt;0.00001</a:t>
                      </a:r>
                    </a:p>
                  </a:txBody>
                  <a:tcPr marL="12700" marR="12700" marT="12700" marB="0" anchor="b">
                    <a:lnL>
                      <a:noFill/>
                    </a:lnL>
                    <a:lnR>
                      <a:noFill/>
                    </a:lnR>
                    <a:lnT>
                      <a:noFill/>
                    </a:lnT>
                    <a:lnB>
                      <a:noFill/>
                    </a:lnB>
                  </a:tcPr>
                </a:tc>
                <a:tc hMerge="1">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0.163</a:t>
                      </a:r>
                    </a:p>
                  </a:txBody>
                  <a:tcPr marL="12700" marR="12700" marT="12700" marB="0" anchor="b">
                    <a:lnL>
                      <a:noFill/>
                    </a:lnL>
                    <a:lnR>
                      <a:noFill/>
                    </a:lnR>
                    <a:lnT>
                      <a:noFill/>
                    </a:lnT>
                    <a:lnB>
                      <a:noFill/>
                    </a:lnB>
                  </a:tcPr>
                </a:tc>
                <a:tc>
                  <a:txBody>
                    <a:bodyPr/>
                    <a:lstStyle/>
                    <a:p>
                      <a:pPr algn="ctr" fontAlgn="b"/>
                      <a:r>
                        <a:rPr lang="en-US" sz="2000" b="0" i="0" u="none" strike="noStrike" dirty="0">
                          <a:solidFill>
                            <a:srgbClr val="000000"/>
                          </a:solidFill>
                          <a:effectLst/>
                          <a:latin typeface="Calibri"/>
                        </a:rPr>
                        <a:t>0.239</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0.2479</a:t>
                      </a:r>
                    </a:p>
                  </a:txBody>
                  <a:tcPr marL="12700" marR="12700" marT="12700" marB="0" anchor="b">
                    <a:lnL>
                      <a:noFill/>
                    </a:lnL>
                    <a:lnR>
                      <a:noFill/>
                    </a:lnR>
                    <a:lnT>
                      <a:noFill/>
                    </a:lnT>
                    <a:lnB>
                      <a:noFill/>
                    </a:lnB>
                  </a:tcPr>
                </a:tc>
                <a:tc hMerge="1">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endParaRPr lang="en-US"/>
                    </a:p>
                  </a:txBody>
                  <a:tcPr marL="12700" marR="12700" marT="12700" marB="0" anchor="b">
                    <a:lnL>
                      <a:noFill/>
                    </a:lnL>
                    <a:lnR>
                      <a:noFill/>
                    </a:lnR>
                    <a:lnT>
                      <a:noFill/>
                    </a:lnT>
                    <a:lnB>
                      <a:noFill/>
                    </a:lnB>
                  </a:tcPr>
                </a:tc>
              </a:tr>
              <a:tr h="489604">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gridSpan="2">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hMerge="1">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endParaRPr lang="en-US"/>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gridSpan="2">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hMerge="1">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endParaRPr lang="en-US"/>
                    </a:p>
                  </a:txBody>
                  <a:tcPr marL="12700" marR="12700" marT="12700" marB="0" anchor="b">
                    <a:lnL>
                      <a:noFill/>
                    </a:lnL>
                    <a:lnR>
                      <a:noFill/>
                    </a:lnR>
                    <a:lnT>
                      <a:noFill/>
                    </a:lnT>
                    <a:lnB>
                      <a:noFill/>
                    </a:lnB>
                  </a:tcPr>
                </a:tc>
              </a:tr>
              <a:tr h="637431">
                <a:tc gridSpan="10">
                  <a:txBody>
                    <a:bodyPr/>
                    <a:lstStyle/>
                    <a:p>
                      <a:pPr algn="l" fontAlgn="b"/>
                      <a:r>
                        <a:rPr lang="en-US" sz="2000" b="0" i="0" u="none" strike="noStrike">
                          <a:solidFill>
                            <a:srgbClr val="000000"/>
                          </a:solidFill>
                          <a:effectLst/>
                          <a:latin typeface="Calibri"/>
                        </a:rPr>
                        <a:t>All volumes were log + half-minimum transformed. Heritabilities were calculated in SAGE.</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637431">
                <a:tc gridSpan="3">
                  <a:txBody>
                    <a:bodyPr/>
                    <a:lstStyle/>
                    <a:p>
                      <a:pPr algn="l" fontAlgn="b"/>
                      <a:r>
                        <a:rPr lang="en-US" sz="2000" b="0" i="0" u="none" strike="noStrike">
                          <a:solidFill>
                            <a:srgbClr val="000000"/>
                          </a:solidFill>
                          <a:effectLst/>
                          <a:latin typeface="Calibri"/>
                        </a:rPr>
                        <a:t>WHITES:  n=359 from 122 pedigrees</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gridSpan="2">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hMerge="1">
                  <a:txBody>
                    <a:bodyPr/>
                    <a:lstStyle/>
                    <a:p>
                      <a:endParaRPr lang="en-US"/>
                    </a:p>
                  </a:txBody>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gridSpan="2">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hMerge="1">
                  <a:txBody>
                    <a:bodyPr/>
                    <a:lstStyle/>
                    <a:p>
                      <a:endParaRPr lang="en-US"/>
                    </a:p>
                  </a:txBody>
                  <a:tcPr/>
                </a:tc>
              </a:tr>
              <a:tr h="637431">
                <a:tc gridSpan="3">
                  <a:txBody>
                    <a:bodyPr/>
                    <a:lstStyle/>
                    <a:p>
                      <a:pPr algn="l" fontAlgn="b"/>
                      <a:r>
                        <a:rPr lang="en-US" sz="2000" b="0" i="0" u="none" strike="noStrike">
                          <a:solidFill>
                            <a:srgbClr val="000000"/>
                          </a:solidFill>
                          <a:effectLst/>
                          <a:latin typeface="Calibri"/>
                        </a:rPr>
                        <a:t>BLACKS: n=220 from 75 pedigrees</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gridSpan="2">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hMerge="1">
                  <a:txBody>
                    <a:bodyPr/>
                    <a:lstStyle/>
                    <a:p>
                      <a:endParaRPr lang="en-US"/>
                    </a:p>
                  </a:txBody>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gridSpan="2">
                  <a:txBody>
                    <a:bodyPr/>
                    <a:lstStyle/>
                    <a:p>
                      <a:pPr algn="l" fontAlgn="b"/>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tcPr>
                </a:tc>
                <a:tc hMerge="1">
                  <a:txBody>
                    <a:bodyPr/>
                    <a:lstStyle/>
                    <a:p>
                      <a:endParaRPr lang="en-US"/>
                    </a:p>
                  </a:txBody>
                  <a:tcPr/>
                </a:tc>
              </a:tr>
            </a:tbl>
          </a:graphicData>
        </a:graphic>
      </p:graphicFrame>
    </p:spTree>
    <p:extLst>
      <p:ext uri="{BB962C8B-B14F-4D97-AF65-F5344CB8AC3E}">
        <p14:creationId xmlns:p14="http://schemas.microsoft.com/office/powerpoint/2010/main" xmlns="" val="8066265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584836417"/>
              </p:ext>
            </p:extLst>
          </p:nvPr>
        </p:nvGraphicFramePr>
        <p:xfrm>
          <a:off x="457199" y="457200"/>
          <a:ext cx="7848601" cy="5654040"/>
        </p:xfrm>
        <a:graphic>
          <a:graphicData uri="http://schemas.openxmlformats.org/drawingml/2006/table">
            <a:tbl>
              <a:tblPr/>
              <a:tblGrid>
                <a:gridCol w="1676401"/>
                <a:gridCol w="762000"/>
                <a:gridCol w="762000"/>
                <a:gridCol w="357142"/>
                <a:gridCol w="971906"/>
                <a:gridCol w="825204"/>
                <a:gridCol w="806865"/>
                <a:gridCol w="861879"/>
                <a:gridCol w="739893"/>
                <a:gridCol w="85311"/>
              </a:tblGrid>
              <a:tr h="541020">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gridSpan="8">
                  <a:txBody>
                    <a:bodyPr/>
                    <a:lstStyle/>
                    <a:p>
                      <a:pPr algn="ctr" fontAlgn="b"/>
                      <a:r>
                        <a:rPr lang="en-US" sz="2000" b="1" i="0" u="none" strike="noStrike">
                          <a:solidFill>
                            <a:srgbClr val="000000"/>
                          </a:solidFill>
                          <a:effectLst/>
                          <a:latin typeface="Calibri"/>
                        </a:rPr>
                        <a:t>Subcortical WM Volume</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endParaRPr lang="en-US" dirty="0"/>
                    </a:p>
                  </a:txBody>
                  <a:tcPr marL="12700" marR="12700" marT="12700" marB="0" anchor="b">
                    <a:lnL>
                      <a:noFill/>
                    </a:lnL>
                    <a:lnR>
                      <a:noFill/>
                    </a:lnR>
                    <a:lnT>
                      <a:noFill/>
                    </a:lnT>
                    <a:lnB>
                      <a:noFill/>
                    </a:lnB>
                  </a:tcPr>
                </a:tc>
              </a:tr>
              <a:tr h="541020">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gridSpan="4">
                  <a:txBody>
                    <a:bodyPr/>
                    <a:lstStyle/>
                    <a:p>
                      <a:pPr algn="ctr" fontAlgn="b"/>
                      <a:r>
                        <a:rPr lang="en-US" sz="2000" b="1" i="0" u="none" strike="noStrike">
                          <a:solidFill>
                            <a:srgbClr val="000000"/>
                          </a:solidFill>
                          <a:effectLst/>
                          <a:latin typeface="Calibri"/>
                        </a:rPr>
                        <a:t>WHITES</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2000" b="1" i="0" u="none" strike="noStrike">
                          <a:solidFill>
                            <a:srgbClr val="000000"/>
                          </a:solidFill>
                          <a:effectLst/>
                          <a:latin typeface="Calibri"/>
                        </a:rPr>
                        <a:t>BLACKS</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endParaRPr lang="en-US"/>
                    </a:p>
                  </a:txBody>
                  <a:tcPr marL="12700" marR="12700" marT="12700" marB="0" anchor="b">
                    <a:lnL>
                      <a:noFill/>
                    </a:lnL>
                    <a:lnR>
                      <a:noFill/>
                    </a:lnR>
                    <a:lnT>
                      <a:noFill/>
                    </a:lnT>
                    <a:lnB>
                      <a:noFill/>
                    </a:lnB>
                  </a:tcPr>
                </a:tc>
              </a:tr>
              <a:tr h="541020">
                <a:tc>
                  <a:txBody>
                    <a:bodyPr/>
                    <a:lstStyle/>
                    <a:p>
                      <a:pPr algn="l" fontAlgn="b"/>
                      <a:r>
                        <a:rPr lang="en-US" sz="2000" b="0" i="0" u="none" strike="noStrike">
                          <a:solidFill>
                            <a:srgbClr val="000000"/>
                          </a:solidFill>
                          <a:effectLst/>
                          <a:latin typeface="Calibri"/>
                        </a:rPr>
                        <a:t>Covariates</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h2</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SE</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p</a:t>
                      </a:r>
                    </a:p>
                  </a:txBody>
                  <a:tcPr marL="12700" marR="12700" marT="12700" marB="0" anchor="b">
                    <a:lnL>
                      <a:noFill/>
                    </a:lnL>
                    <a:lnR>
                      <a:noFill/>
                    </a:lnR>
                    <a:lnT>
                      <a:noFill/>
                    </a:lnT>
                    <a:lnB>
                      <a:noFill/>
                    </a:lnB>
                  </a:tcPr>
                </a:tc>
                <a:tc hMerge="1">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h2</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SE</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p</a:t>
                      </a:r>
                    </a:p>
                  </a:txBody>
                  <a:tcPr marL="12700" marR="12700" marT="12700" marB="0" anchor="b">
                    <a:lnL>
                      <a:noFill/>
                    </a:lnL>
                    <a:lnR>
                      <a:noFill/>
                    </a:lnR>
                    <a:lnT>
                      <a:noFill/>
                    </a:lnT>
                    <a:lnB>
                      <a:noFill/>
                    </a:lnB>
                  </a:tcPr>
                </a:tc>
                <a:tc hMerge="1">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endParaRPr lang="en-US"/>
                    </a:p>
                  </a:txBody>
                  <a:tcPr marL="12700" marR="12700" marT="12700" marB="0" anchor="b">
                    <a:lnL>
                      <a:noFill/>
                    </a:lnL>
                    <a:lnR>
                      <a:noFill/>
                    </a:lnR>
                    <a:lnT>
                      <a:noFill/>
                    </a:lnT>
                    <a:lnB>
                      <a:noFill/>
                    </a:lnB>
                  </a:tcPr>
                </a:tc>
              </a:tr>
              <a:tr h="541020">
                <a:tc>
                  <a:txBody>
                    <a:bodyPr/>
                    <a:lstStyle/>
                    <a:p>
                      <a:pPr algn="l" fontAlgn="b"/>
                      <a:r>
                        <a:rPr lang="en-US" sz="2000" b="0" i="0" u="none" strike="noStrike">
                          <a:solidFill>
                            <a:srgbClr val="000000"/>
                          </a:solidFill>
                          <a:effectLst/>
                          <a:latin typeface="Calibri"/>
                        </a:rPr>
                        <a:t>none</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0.301</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0.160</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0.02969</a:t>
                      </a:r>
                    </a:p>
                  </a:txBody>
                  <a:tcPr marL="12700" marR="12700" marT="12700" marB="0" anchor="b">
                    <a:lnL>
                      <a:noFill/>
                    </a:lnL>
                    <a:lnR>
                      <a:noFill/>
                    </a:lnR>
                    <a:lnT>
                      <a:noFill/>
                    </a:lnT>
                    <a:lnB>
                      <a:noFill/>
                    </a:lnB>
                  </a:tcPr>
                </a:tc>
                <a:tc hMerge="1">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r>
                        <a:rPr lang="en-US" sz="2000" b="0" i="0" u="none" strike="noStrike" dirty="0">
                          <a:solidFill>
                            <a:srgbClr val="000000"/>
                          </a:solidFill>
                          <a:effectLst/>
                          <a:latin typeface="Calibri"/>
                        </a:rPr>
                        <a:t>0.497</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0.193</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0.005042</a:t>
                      </a:r>
                    </a:p>
                  </a:txBody>
                  <a:tcPr marL="12700" marR="12700" marT="12700" marB="0" anchor="b">
                    <a:lnL>
                      <a:noFill/>
                    </a:lnL>
                    <a:lnR>
                      <a:noFill/>
                    </a:lnR>
                    <a:lnT>
                      <a:noFill/>
                    </a:lnT>
                    <a:lnB>
                      <a:noFill/>
                    </a:lnB>
                  </a:tcPr>
                </a:tc>
                <a:tc hMerge="1">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endParaRPr lang="en-US"/>
                    </a:p>
                  </a:txBody>
                  <a:tcPr marL="12700" marR="12700" marT="12700" marB="0" anchor="b">
                    <a:lnL>
                      <a:noFill/>
                    </a:lnL>
                    <a:lnR>
                      <a:noFill/>
                    </a:lnR>
                    <a:lnT>
                      <a:noFill/>
                    </a:lnT>
                    <a:lnB>
                      <a:noFill/>
                    </a:lnB>
                  </a:tcPr>
                </a:tc>
              </a:tr>
              <a:tr h="541020">
                <a:tc>
                  <a:txBody>
                    <a:bodyPr/>
                    <a:lstStyle/>
                    <a:p>
                      <a:pPr algn="l" fontAlgn="b"/>
                      <a:r>
                        <a:rPr lang="en-US" sz="2000" b="0" i="0" u="none" strike="noStrike">
                          <a:solidFill>
                            <a:srgbClr val="000000"/>
                          </a:solidFill>
                          <a:effectLst/>
                          <a:latin typeface="Calibri"/>
                        </a:rPr>
                        <a:t>sex,age</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0.495</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0.158</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0.000885</a:t>
                      </a:r>
                    </a:p>
                  </a:txBody>
                  <a:tcPr marL="12700" marR="12700" marT="12700" marB="0" anchor="b">
                    <a:lnL>
                      <a:noFill/>
                    </a:lnL>
                    <a:lnR>
                      <a:noFill/>
                    </a:lnR>
                    <a:lnT>
                      <a:noFill/>
                    </a:lnT>
                    <a:lnB>
                      <a:noFill/>
                    </a:lnB>
                  </a:tcPr>
                </a:tc>
                <a:tc hMerge="1">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0.477</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0.181</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0.004168</a:t>
                      </a:r>
                    </a:p>
                  </a:txBody>
                  <a:tcPr marL="12700" marR="12700" marT="12700" marB="0" anchor="b">
                    <a:lnL>
                      <a:noFill/>
                    </a:lnL>
                    <a:lnR>
                      <a:noFill/>
                    </a:lnR>
                    <a:lnT>
                      <a:noFill/>
                    </a:lnT>
                    <a:lnB>
                      <a:noFill/>
                    </a:lnB>
                  </a:tcPr>
                </a:tc>
                <a:tc hMerge="1">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endParaRPr lang="en-US"/>
                    </a:p>
                  </a:txBody>
                  <a:tcPr marL="12700" marR="12700" marT="12700" marB="0" anchor="b">
                    <a:lnL>
                      <a:noFill/>
                    </a:lnL>
                    <a:lnR>
                      <a:noFill/>
                    </a:lnR>
                    <a:lnT>
                      <a:noFill/>
                    </a:lnT>
                    <a:lnB>
                      <a:noFill/>
                    </a:lnB>
                  </a:tcPr>
                </a:tc>
              </a:tr>
              <a:tr h="541020">
                <a:tc>
                  <a:txBody>
                    <a:bodyPr/>
                    <a:lstStyle/>
                    <a:p>
                      <a:pPr algn="l" fontAlgn="b"/>
                      <a:r>
                        <a:rPr lang="en-US" sz="2000" b="0" i="0" u="none" strike="noStrike">
                          <a:solidFill>
                            <a:srgbClr val="000000"/>
                          </a:solidFill>
                          <a:effectLst/>
                          <a:latin typeface="Calibri"/>
                        </a:rPr>
                        <a:t>sex, age, ICV</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0.535</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0.160</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0.000415</a:t>
                      </a:r>
                    </a:p>
                  </a:txBody>
                  <a:tcPr marL="12700" marR="12700" marT="12700" marB="0" anchor="b">
                    <a:lnL>
                      <a:noFill/>
                    </a:lnL>
                    <a:lnR>
                      <a:noFill/>
                    </a:lnR>
                    <a:lnT>
                      <a:noFill/>
                    </a:lnT>
                    <a:lnB>
                      <a:noFill/>
                    </a:lnB>
                  </a:tcPr>
                </a:tc>
                <a:tc hMerge="1">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0.496</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0.183</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0.003288</a:t>
                      </a:r>
                    </a:p>
                  </a:txBody>
                  <a:tcPr marL="12700" marR="12700" marT="12700" marB="0" anchor="b">
                    <a:lnL>
                      <a:noFill/>
                    </a:lnL>
                    <a:lnR>
                      <a:noFill/>
                    </a:lnR>
                    <a:lnT>
                      <a:noFill/>
                    </a:lnT>
                    <a:lnB>
                      <a:noFill/>
                    </a:lnB>
                  </a:tcPr>
                </a:tc>
                <a:tc hMerge="1">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endParaRPr lang="en-US"/>
                    </a:p>
                  </a:txBody>
                  <a:tcPr marL="12700" marR="12700" marT="12700" marB="0" anchor="b">
                    <a:lnL>
                      <a:noFill/>
                    </a:lnL>
                    <a:lnR>
                      <a:noFill/>
                    </a:lnR>
                    <a:lnT>
                      <a:noFill/>
                    </a:lnT>
                    <a:lnB>
                      <a:noFill/>
                    </a:lnB>
                  </a:tcPr>
                </a:tc>
              </a:tr>
              <a:tr h="541020">
                <a:tc>
                  <a:txBody>
                    <a:bodyPr/>
                    <a:lstStyle/>
                    <a:p>
                      <a:pPr algn="l" fontAlgn="b"/>
                      <a:r>
                        <a:rPr lang="en-US" sz="2000" b="0" i="0" u="none" strike="noStrike">
                          <a:solidFill>
                            <a:srgbClr val="000000"/>
                          </a:solidFill>
                          <a:effectLst/>
                          <a:latin typeface="Calibri"/>
                        </a:rPr>
                        <a:t>sex, age, SBP, ICV</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0.581</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0.166</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0.000229</a:t>
                      </a:r>
                    </a:p>
                  </a:txBody>
                  <a:tcPr marL="12700" marR="12700" marT="12700" marB="0" anchor="b">
                    <a:lnL>
                      <a:noFill/>
                    </a:lnL>
                    <a:lnR>
                      <a:noFill/>
                    </a:lnR>
                    <a:lnT>
                      <a:noFill/>
                    </a:lnT>
                    <a:lnB>
                      <a:noFill/>
                    </a:lnB>
                  </a:tcPr>
                </a:tc>
                <a:tc hMerge="1">
                  <a:txBody>
                    <a:bodyPr/>
                    <a:lstStyle/>
                    <a:p>
                      <a:pPr algn="ctr"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0.582</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0.182</a:t>
                      </a:r>
                    </a:p>
                  </a:txBody>
                  <a:tcPr marL="12700" marR="12700" marT="12700" marB="0" anchor="b">
                    <a:lnL>
                      <a:noFill/>
                    </a:lnL>
                    <a:lnR>
                      <a:noFill/>
                    </a:lnR>
                    <a:lnT>
                      <a:noFill/>
                    </a:lnT>
                    <a:lnB>
                      <a:noFill/>
                    </a:lnB>
                  </a:tcPr>
                </a:tc>
                <a:tc gridSpan="2">
                  <a:txBody>
                    <a:bodyPr/>
                    <a:lstStyle/>
                    <a:p>
                      <a:pPr algn="ctr" fontAlgn="b"/>
                      <a:r>
                        <a:rPr lang="en-US" sz="2000" b="0" i="0" u="none" strike="noStrike">
                          <a:solidFill>
                            <a:srgbClr val="000000"/>
                          </a:solidFill>
                          <a:effectLst/>
                          <a:latin typeface="Calibri"/>
                        </a:rPr>
                        <a:t>0.000706</a:t>
                      </a:r>
                    </a:p>
                  </a:txBody>
                  <a:tcPr marL="12700" marR="12700" marT="12700" marB="0" anchor="b">
                    <a:lnL>
                      <a:noFill/>
                    </a:lnL>
                    <a:lnR>
                      <a:noFill/>
                    </a:lnR>
                    <a:lnT>
                      <a:noFill/>
                    </a:lnT>
                    <a:lnB>
                      <a:noFill/>
                    </a:lnB>
                  </a:tcPr>
                </a:tc>
                <a:tc hMerge="1">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endParaRPr lang="en-US"/>
                    </a:p>
                  </a:txBody>
                  <a:tcPr marL="12700" marR="12700" marT="12700" marB="0" anchor="b">
                    <a:lnL>
                      <a:noFill/>
                    </a:lnL>
                    <a:lnR>
                      <a:noFill/>
                    </a:lnR>
                    <a:lnT>
                      <a:noFill/>
                    </a:lnT>
                    <a:lnB>
                      <a:noFill/>
                    </a:lnB>
                  </a:tcPr>
                </a:tc>
              </a:tr>
              <a:tr h="541020">
                <a:tc gridSpan="10">
                  <a:txBody>
                    <a:bodyPr/>
                    <a:lstStyle/>
                    <a:p>
                      <a:pPr algn="l" fontAlgn="b"/>
                      <a:r>
                        <a:rPr lang="en-US" sz="2000" b="0" i="0" u="none" strike="noStrike">
                          <a:solidFill>
                            <a:srgbClr val="000000"/>
                          </a:solidFill>
                          <a:effectLst/>
                          <a:latin typeface="Calibri"/>
                        </a:rPr>
                        <a:t>All volumes were log + half-minimum transformed. Heritabilities were calculated in SAGE.</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41020">
                <a:tc gridSpan="4">
                  <a:txBody>
                    <a:bodyPr/>
                    <a:lstStyle/>
                    <a:p>
                      <a:pPr algn="l" fontAlgn="b"/>
                      <a:r>
                        <a:rPr lang="en-US" sz="2000" b="0" i="0" u="none" strike="noStrike">
                          <a:solidFill>
                            <a:srgbClr val="000000"/>
                          </a:solidFill>
                          <a:effectLst/>
                          <a:latin typeface="Calibri"/>
                        </a:rPr>
                        <a:t>WHITES:  n=359 from 122 pedigrees</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gridSpan="2">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hMerge="1">
                  <a:txBody>
                    <a:bodyPr/>
                    <a:lstStyle/>
                    <a:p>
                      <a:endParaRPr lang="en-US"/>
                    </a:p>
                  </a:txBody>
                  <a:tcPr/>
                </a:tc>
              </a:tr>
              <a:tr h="541020">
                <a:tc gridSpan="4">
                  <a:txBody>
                    <a:bodyPr/>
                    <a:lstStyle/>
                    <a:p>
                      <a:pPr algn="l" fontAlgn="b"/>
                      <a:r>
                        <a:rPr lang="en-US" sz="2000" b="0" i="0" u="none" strike="noStrike">
                          <a:solidFill>
                            <a:srgbClr val="000000"/>
                          </a:solidFill>
                          <a:effectLst/>
                          <a:latin typeface="Calibri"/>
                        </a:rPr>
                        <a:t>BLACKS: n=220 from 75 pedigrees</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gridSpan="2">
                  <a:txBody>
                    <a:bodyPr/>
                    <a:lstStyle/>
                    <a:p>
                      <a:pPr algn="l" fontAlgn="b"/>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tcPr>
                </a:tc>
                <a:tc hMerge="1">
                  <a:txBody>
                    <a:bodyPr/>
                    <a:lstStyle/>
                    <a:p>
                      <a:endParaRPr lang="en-US"/>
                    </a:p>
                  </a:txBody>
                  <a:tcPr/>
                </a:tc>
              </a:tr>
            </a:tbl>
          </a:graphicData>
        </a:graphic>
      </p:graphicFrame>
    </p:spTree>
    <p:extLst>
      <p:ext uri="{BB962C8B-B14F-4D97-AF65-F5344CB8AC3E}">
        <p14:creationId xmlns:p14="http://schemas.microsoft.com/office/powerpoint/2010/main" xmlns="" val="6987771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3620463115"/>
              </p:ext>
            </p:extLst>
          </p:nvPr>
        </p:nvGraphicFramePr>
        <p:xfrm>
          <a:off x="914400" y="533404"/>
          <a:ext cx="7619998" cy="6078676"/>
        </p:xfrm>
        <a:graphic>
          <a:graphicData uri="http://schemas.openxmlformats.org/drawingml/2006/table">
            <a:tbl>
              <a:tblPr/>
              <a:tblGrid>
                <a:gridCol w="1905000"/>
                <a:gridCol w="747756"/>
                <a:gridCol w="801168"/>
                <a:gridCol w="943598"/>
                <a:gridCol w="801168"/>
                <a:gridCol w="783364"/>
                <a:gridCol w="836776"/>
                <a:gridCol w="801168"/>
              </a:tblGrid>
              <a:tr h="526472">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gridSpan="6">
                  <a:txBody>
                    <a:bodyPr/>
                    <a:lstStyle/>
                    <a:p>
                      <a:pPr algn="ctr" fontAlgn="b"/>
                      <a:r>
                        <a:rPr lang="en-US" sz="2000" b="1" i="0" u="none" strike="noStrike">
                          <a:solidFill>
                            <a:srgbClr val="000000"/>
                          </a:solidFill>
                          <a:effectLst/>
                          <a:latin typeface="Calibri"/>
                        </a:rPr>
                        <a:t>Periventricular WM Volume</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r>
              <a:tr h="526472">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gridSpan="3">
                  <a:txBody>
                    <a:bodyPr/>
                    <a:lstStyle/>
                    <a:p>
                      <a:pPr algn="ctr" fontAlgn="b"/>
                      <a:r>
                        <a:rPr lang="en-US" sz="2000" b="1" i="0" u="none" strike="noStrike">
                          <a:solidFill>
                            <a:srgbClr val="000000"/>
                          </a:solidFill>
                          <a:effectLst/>
                          <a:latin typeface="Calibri"/>
                        </a:rPr>
                        <a:t>WHITES</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gridSpan="3">
                  <a:txBody>
                    <a:bodyPr/>
                    <a:lstStyle/>
                    <a:p>
                      <a:pPr algn="ctr" fontAlgn="b"/>
                      <a:r>
                        <a:rPr lang="en-US" sz="2000" b="1" i="0" u="none" strike="noStrike">
                          <a:solidFill>
                            <a:srgbClr val="000000"/>
                          </a:solidFill>
                          <a:effectLst/>
                          <a:latin typeface="Calibri"/>
                        </a:rPr>
                        <a:t>BLACKS</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r>
              <a:tr h="526472">
                <a:tc>
                  <a:txBody>
                    <a:bodyPr/>
                    <a:lstStyle/>
                    <a:p>
                      <a:pPr algn="l" fontAlgn="b"/>
                      <a:r>
                        <a:rPr lang="en-US" sz="2000" b="0" i="0" u="none" strike="noStrike">
                          <a:solidFill>
                            <a:srgbClr val="000000"/>
                          </a:solidFill>
                          <a:effectLst/>
                          <a:latin typeface="Calibri"/>
                        </a:rPr>
                        <a:t>Covariates</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h2</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SE</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p</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h2</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SE</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p</a:t>
                      </a: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r>
              <a:tr h="526472">
                <a:tc>
                  <a:txBody>
                    <a:bodyPr/>
                    <a:lstStyle/>
                    <a:p>
                      <a:pPr algn="l" fontAlgn="b"/>
                      <a:r>
                        <a:rPr lang="en-US" sz="2000" b="0" i="0" u="none" strike="noStrike">
                          <a:solidFill>
                            <a:srgbClr val="000000"/>
                          </a:solidFill>
                          <a:effectLst/>
                          <a:latin typeface="Calibri"/>
                        </a:rPr>
                        <a:t>none</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0.293</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0.133</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1.39E-02</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0.029</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0.180</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0.4364</a:t>
                      </a: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r>
              <a:tr h="526472">
                <a:tc>
                  <a:txBody>
                    <a:bodyPr/>
                    <a:lstStyle/>
                    <a:p>
                      <a:pPr algn="l" fontAlgn="b"/>
                      <a:r>
                        <a:rPr lang="en-US" sz="2000" b="0" i="0" u="none" strike="noStrike">
                          <a:solidFill>
                            <a:srgbClr val="000000"/>
                          </a:solidFill>
                          <a:effectLst/>
                          <a:latin typeface="Calibri"/>
                        </a:rPr>
                        <a:t>sex,age</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0.291</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0.143</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2.08E-02</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0.064</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0.165</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0.3482</a:t>
                      </a: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r>
              <a:tr h="526472">
                <a:tc>
                  <a:txBody>
                    <a:bodyPr/>
                    <a:lstStyle/>
                    <a:p>
                      <a:pPr algn="l" fontAlgn="b"/>
                      <a:r>
                        <a:rPr lang="en-US" sz="2000" b="0" i="0" u="none" strike="noStrike">
                          <a:solidFill>
                            <a:srgbClr val="000000"/>
                          </a:solidFill>
                          <a:effectLst/>
                          <a:latin typeface="Calibri"/>
                        </a:rPr>
                        <a:t>sex, age, ICV</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0.314</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0.146</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1.56E-02</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0.034</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0.164</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0.4184</a:t>
                      </a: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r>
              <a:tr h="526472">
                <a:tc>
                  <a:txBody>
                    <a:bodyPr/>
                    <a:lstStyle/>
                    <a:p>
                      <a:pPr algn="l" fontAlgn="b"/>
                      <a:r>
                        <a:rPr lang="en-US" sz="2000" b="0" i="0" u="none" strike="noStrike">
                          <a:solidFill>
                            <a:srgbClr val="000000"/>
                          </a:solidFill>
                          <a:effectLst/>
                          <a:latin typeface="Calibri"/>
                        </a:rPr>
                        <a:t>sex, age, SBP, ICV</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0.309</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0.145</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1.67E-02</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0.037</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0.165</a:t>
                      </a:r>
                    </a:p>
                  </a:txBody>
                  <a:tcPr marL="12700" marR="12700" marT="12700" marB="0" anchor="b">
                    <a:lnL>
                      <a:noFill/>
                    </a:lnL>
                    <a:lnR>
                      <a:noFill/>
                    </a:lnR>
                    <a:lnT>
                      <a:noFill/>
                    </a:lnT>
                    <a:lnB>
                      <a:noFill/>
                    </a:lnB>
                  </a:tcPr>
                </a:tc>
                <a:tc>
                  <a:txBody>
                    <a:bodyPr/>
                    <a:lstStyle/>
                    <a:p>
                      <a:pPr algn="ctr" fontAlgn="b"/>
                      <a:r>
                        <a:rPr lang="en-US" sz="2000" b="0" i="0" u="none" strike="noStrike">
                          <a:solidFill>
                            <a:srgbClr val="000000"/>
                          </a:solidFill>
                          <a:effectLst/>
                          <a:latin typeface="Calibri"/>
                        </a:rPr>
                        <a:t>0.4118</a:t>
                      </a: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r>
              <a:tr h="526472">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r>
              <a:tr h="526472">
                <a:tc gridSpan="8">
                  <a:txBody>
                    <a:bodyPr/>
                    <a:lstStyle/>
                    <a:p>
                      <a:pPr algn="l" fontAlgn="b"/>
                      <a:r>
                        <a:rPr lang="en-US" sz="2000" b="0" i="0" u="none" strike="noStrike">
                          <a:solidFill>
                            <a:srgbClr val="000000"/>
                          </a:solidFill>
                          <a:effectLst/>
                          <a:latin typeface="Calibri"/>
                        </a:rPr>
                        <a:t>All volumes were log + half-minimum transformed. Heritabilities were calculated in SAGE.</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26472">
                <a:tc gridSpan="3">
                  <a:txBody>
                    <a:bodyPr/>
                    <a:lstStyle/>
                    <a:p>
                      <a:pPr algn="l" fontAlgn="b"/>
                      <a:r>
                        <a:rPr lang="en-US" sz="2000" b="0" i="0" u="none" strike="noStrike">
                          <a:solidFill>
                            <a:srgbClr val="000000"/>
                          </a:solidFill>
                          <a:effectLst/>
                          <a:latin typeface="Calibri"/>
                        </a:rPr>
                        <a:t>WHITES:  n=359 from 122 pedigrees</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r>
              <a:tr h="526472">
                <a:tc gridSpan="3">
                  <a:txBody>
                    <a:bodyPr/>
                    <a:lstStyle/>
                    <a:p>
                      <a:pPr algn="l" fontAlgn="b"/>
                      <a:r>
                        <a:rPr lang="en-US" sz="2000" b="0" i="0" u="none" strike="noStrike">
                          <a:solidFill>
                            <a:srgbClr val="000000"/>
                          </a:solidFill>
                          <a:effectLst/>
                          <a:latin typeface="Calibri"/>
                        </a:rPr>
                        <a:t>BLACKS: n=220 from 75 pedigrees</a:t>
                      </a:r>
                    </a:p>
                  </a:txBody>
                  <a:tcPr marL="12700" marR="12700" marT="12700"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a:solidFill>
                          <a:srgbClr val="000000"/>
                        </a:solidFill>
                        <a:effectLst/>
                        <a:latin typeface="Calibri"/>
                      </a:endParaRPr>
                    </a:p>
                  </a:txBody>
                  <a:tcPr marL="12700" marR="12700" marT="12700" marB="0" anchor="b">
                    <a:lnL>
                      <a:noFill/>
                    </a:lnL>
                    <a:lnR>
                      <a:noFill/>
                    </a:lnR>
                    <a:lnT>
                      <a:noFill/>
                    </a:lnT>
                    <a:lnB>
                      <a:noFill/>
                    </a:lnB>
                  </a:tcPr>
                </a:tc>
                <a:tc>
                  <a:txBody>
                    <a:bodyPr/>
                    <a:lstStyle/>
                    <a:p>
                      <a:pPr algn="l" fontAlgn="b"/>
                      <a:endParaRPr lang="en-US" sz="2000" b="0" i="0" u="none" strike="noStrike" dirty="0">
                        <a:solidFill>
                          <a:srgbClr val="000000"/>
                        </a:solidFill>
                        <a:effectLst/>
                        <a:latin typeface="Calibri"/>
                      </a:endParaRPr>
                    </a:p>
                  </a:txBody>
                  <a:tcPr marL="12700" marR="12700" marT="12700" marB="0" anchor="b">
                    <a:lnL>
                      <a:noFill/>
                    </a:lnL>
                    <a:lnR>
                      <a:noFill/>
                    </a:lnR>
                    <a:lnT>
                      <a:noFill/>
                    </a:lnT>
                    <a:lnB>
                      <a:noFill/>
                    </a:lnB>
                  </a:tcPr>
                </a:tc>
              </a:tr>
            </a:tbl>
          </a:graphicData>
        </a:graphic>
      </p:graphicFrame>
    </p:spTree>
    <p:extLst>
      <p:ext uri="{BB962C8B-B14F-4D97-AF65-F5344CB8AC3E}">
        <p14:creationId xmlns:p14="http://schemas.microsoft.com/office/powerpoint/2010/main" xmlns="" val="23974669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Heritability of Ischemic White Matter Lesions in a Family Population with Increased Susceptibility of Vascular Disease</a:t>
            </a:r>
            <a:r>
              <a:rPr lang="en-US" sz="2800" b="1" dirty="0"/>
              <a:t/>
            </a:r>
            <a:br>
              <a:rPr lang="en-US" sz="2800" b="1" dirty="0"/>
            </a:br>
            <a:endParaRPr lang="en-US" sz="2800" dirty="0"/>
          </a:p>
        </p:txBody>
      </p:sp>
      <p:sp>
        <p:nvSpPr>
          <p:cNvPr id="3" name="Content Placeholder 2"/>
          <p:cNvSpPr>
            <a:spLocks noGrp="1"/>
          </p:cNvSpPr>
          <p:nvPr>
            <p:ph idx="1"/>
          </p:nvPr>
        </p:nvSpPr>
        <p:spPr/>
        <p:txBody>
          <a:bodyPr>
            <a:normAutofit lnSpcReduction="10000"/>
          </a:bodyPr>
          <a:lstStyle/>
          <a:p>
            <a:r>
              <a:rPr lang="en-US" b="1" dirty="0"/>
              <a:t>Conclusions</a:t>
            </a:r>
            <a:r>
              <a:rPr lang="en-US" dirty="0"/>
              <a:t>:  </a:t>
            </a:r>
          </a:p>
          <a:p>
            <a:r>
              <a:rPr lang="en-US" dirty="0" smtClean="0"/>
              <a:t>Total </a:t>
            </a:r>
            <a:r>
              <a:rPr lang="en-US" dirty="0"/>
              <a:t>WMH, PV, and DWMH share different patterns of heritability overall and specifically between AA’s and EA’s. </a:t>
            </a:r>
            <a:endParaRPr lang="en-US" dirty="0" smtClean="0"/>
          </a:p>
          <a:p>
            <a:r>
              <a:rPr lang="en-US" dirty="0" smtClean="0"/>
              <a:t>WMH </a:t>
            </a:r>
            <a:r>
              <a:rPr lang="en-US" dirty="0"/>
              <a:t>and PV do not demonstrate significant heritability in AA’s while DWMH did. </a:t>
            </a:r>
            <a:endParaRPr lang="en-US" dirty="0" smtClean="0"/>
          </a:p>
          <a:p>
            <a:r>
              <a:rPr lang="en-US" dirty="0" smtClean="0"/>
              <a:t>This </a:t>
            </a:r>
            <a:r>
              <a:rPr lang="en-US" dirty="0"/>
              <a:t>may help to explain our previous observation of increased DWMH volumes in the upper quartiles in our AA participants.  </a:t>
            </a:r>
          </a:p>
          <a:p>
            <a:endParaRPr lang="en-US" dirty="0"/>
          </a:p>
        </p:txBody>
      </p:sp>
    </p:spTree>
    <p:extLst>
      <p:ext uri="{BB962C8B-B14F-4D97-AF65-F5344CB8AC3E}">
        <p14:creationId xmlns:p14="http://schemas.microsoft.com/office/powerpoint/2010/main" xmlns="" val="4416731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2006</TotalTime>
  <Words>1723</Words>
  <Application>Microsoft Office PowerPoint</Application>
  <PresentationFormat>On-screen Show (4:3)</PresentationFormat>
  <Paragraphs>317</Paragraphs>
  <Slides>15</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Office Theme</vt:lpstr>
      <vt:lpstr>Document</vt:lpstr>
      <vt:lpstr>Slide 1</vt:lpstr>
      <vt:lpstr>Slide 2</vt:lpstr>
      <vt:lpstr>Heritability of Ischemic White Matter Lesions in a Family Population with Increased Susceptibility of Vascular Disease</vt:lpstr>
      <vt:lpstr>Slide 4</vt:lpstr>
      <vt:lpstr>Heritability of Ischemic White Matter Lesions in a Family Population with Increased Susceptibility of Vascular Disease Volumeterics Philips 3 Tesla MRI Methods</vt:lpstr>
      <vt:lpstr>Heritability of Ischemic White Matter Lesions in a Family Population with Increased Susceptibility of Vascular Disease MRI Methods</vt:lpstr>
      <vt:lpstr>Slide 7</vt:lpstr>
      <vt:lpstr>The Distribution of White Matter Hyperintensities by Age in Persons with  Familial Cardiovascular Risk </vt:lpstr>
      <vt:lpstr>Slide 9</vt:lpstr>
      <vt:lpstr>Heritability of Ischemic White Matter Lesions in a Family Population with Increased Susceptibility of Vascular Disease</vt:lpstr>
      <vt:lpstr>Heritability of Ischemic White Matter Lesions in a Family Population with Increased Susceptibility of Vascular Disease</vt:lpstr>
      <vt:lpstr>Slide 12</vt:lpstr>
      <vt:lpstr>Slide 13</vt:lpstr>
      <vt:lpstr>Slide 14</vt:lpstr>
      <vt:lpstr>Heritability of Ischemic White Matter Lesions in a Family Population with Increased Susceptibility of Vascular Disease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 vs All</dc:title>
  <dc:creator>C. Talbot Jr</dc:creator>
  <cp:lastModifiedBy>Stephen Bevan</cp:lastModifiedBy>
  <cp:revision>48</cp:revision>
  <dcterms:created xsi:type="dcterms:W3CDTF">2013-07-22T23:03:35Z</dcterms:created>
  <dcterms:modified xsi:type="dcterms:W3CDTF">2014-12-05T15:52:42Z</dcterms:modified>
</cp:coreProperties>
</file>