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52" r:id="rId2"/>
    <p:sldMasterId id="2147483653" r:id="rId3"/>
    <p:sldMasterId id="2147483654" r:id="rId4"/>
    <p:sldMasterId id="2147483655" r:id="rId5"/>
  </p:sldMasterIdLst>
  <p:notesMasterIdLst>
    <p:notesMasterId r:id="rId25"/>
  </p:notesMasterIdLst>
  <p:sldIdLst>
    <p:sldId id="256" r:id="rId6"/>
    <p:sldId id="257" r:id="rId7"/>
    <p:sldId id="345" r:id="rId8"/>
    <p:sldId id="342" r:id="rId9"/>
    <p:sldId id="320" r:id="rId10"/>
    <p:sldId id="349" r:id="rId11"/>
    <p:sldId id="343" r:id="rId12"/>
    <p:sldId id="350" r:id="rId13"/>
    <p:sldId id="326" r:id="rId14"/>
    <p:sldId id="323" r:id="rId15"/>
    <p:sldId id="275" r:id="rId16"/>
    <p:sldId id="353" r:id="rId17"/>
    <p:sldId id="354" r:id="rId18"/>
    <p:sldId id="329" r:id="rId19"/>
    <p:sldId id="355" r:id="rId20"/>
    <p:sldId id="347" r:id="rId21"/>
    <p:sldId id="351" r:id="rId22"/>
    <p:sldId id="302" r:id="rId23"/>
    <p:sldId id="348" r:id="rId24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300" kern="1200">
        <a:solidFill>
          <a:srgbClr val="FFFFFF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456657" algn="ctr" rtl="0" fontAlgn="base">
      <a:spcBef>
        <a:spcPct val="0"/>
      </a:spcBef>
      <a:spcAft>
        <a:spcPct val="0"/>
      </a:spcAft>
      <a:defRPr sz="4300" kern="1200">
        <a:solidFill>
          <a:srgbClr val="FFFFFF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913321" algn="ctr" rtl="0" fontAlgn="base">
      <a:spcBef>
        <a:spcPct val="0"/>
      </a:spcBef>
      <a:spcAft>
        <a:spcPct val="0"/>
      </a:spcAft>
      <a:defRPr sz="4300" kern="1200">
        <a:solidFill>
          <a:srgbClr val="FFFFFF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1369983" algn="ctr" rtl="0" fontAlgn="base">
      <a:spcBef>
        <a:spcPct val="0"/>
      </a:spcBef>
      <a:spcAft>
        <a:spcPct val="0"/>
      </a:spcAft>
      <a:defRPr sz="4300" kern="1200">
        <a:solidFill>
          <a:srgbClr val="FFFFFF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826648" algn="ctr" rtl="0" fontAlgn="base">
      <a:spcBef>
        <a:spcPct val="0"/>
      </a:spcBef>
      <a:spcAft>
        <a:spcPct val="0"/>
      </a:spcAft>
      <a:defRPr sz="4300" kern="1200">
        <a:solidFill>
          <a:srgbClr val="FFFFFF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2283311" algn="l" defTabSz="913321" rtl="0" eaLnBrk="1" latinLnBrk="0" hangingPunct="1">
      <a:defRPr sz="4300" kern="1200">
        <a:solidFill>
          <a:srgbClr val="FFFFFF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2739971" algn="l" defTabSz="913321" rtl="0" eaLnBrk="1" latinLnBrk="0" hangingPunct="1">
      <a:defRPr sz="4300" kern="1200">
        <a:solidFill>
          <a:srgbClr val="FFFFFF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3196638" algn="l" defTabSz="913321" rtl="0" eaLnBrk="1" latinLnBrk="0" hangingPunct="1">
      <a:defRPr sz="4300" kern="1200">
        <a:solidFill>
          <a:srgbClr val="FFFFFF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3653298" algn="l" defTabSz="913321" rtl="0" eaLnBrk="1" latinLnBrk="0" hangingPunct="1">
      <a:defRPr sz="4300" kern="1200">
        <a:solidFill>
          <a:srgbClr val="FFFFFF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B2E"/>
    <a:srgbClr val="0E0D36"/>
    <a:srgbClr val="FF0000"/>
    <a:srgbClr val="07FF2E"/>
    <a:srgbClr val="568AFF"/>
    <a:srgbClr val="38FF37"/>
    <a:srgbClr val="94F7FF"/>
    <a:srgbClr val="7FB842"/>
    <a:srgbClr val="5AB111"/>
    <a:srgbClr val="2AB52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1" autoAdjust="0"/>
    <p:restoredTop sz="98311" autoAdjust="0"/>
  </p:normalViewPr>
  <p:slideViewPr>
    <p:cSldViewPr>
      <p:cViewPr>
        <p:scale>
          <a:sx n="72" d="100"/>
          <a:sy n="72" d="100"/>
        </p:scale>
        <p:origin x="-1248" y="-312"/>
      </p:cViewPr>
      <p:guideLst>
        <p:guide orient="horz" pos="3480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6524E-06F2-49F5-B29A-A4D946E8EC28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D8701B-FAB5-492D-896C-1FD098E10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3657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32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56657" algn="l" defTabSz="91332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913321" algn="l" defTabSz="91332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69983" algn="l" defTabSz="91332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826648" algn="l" defTabSz="91332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3311" algn="l" defTabSz="91332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739971" algn="l" defTabSz="91332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196638" algn="l" defTabSz="91332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653298" algn="l" defTabSz="91332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8701B-FAB5-492D-896C-1FD098E10EE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2002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8701B-FAB5-492D-896C-1FD098E10EE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3773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39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8701B-FAB5-492D-896C-1FD098E10EE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37731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dirty="0">
              <a:latin typeface="Arial"/>
              <a:cs typeface="Arial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8701B-FAB5-492D-896C-1FD098E10EE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5578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8701B-FAB5-492D-896C-1FD098E10EE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5193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8701B-FAB5-492D-896C-1FD098E10EE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97374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8701B-FAB5-492D-896C-1FD098E10EE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28969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endParaRPr lang="en-US" sz="1200" dirty="0">
              <a:solidFill>
                <a:srgbClr val="FFFF00"/>
              </a:solidFill>
              <a:cs typeface="Calibri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8701B-FAB5-492D-896C-1FD098E10EE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62985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8701B-FAB5-492D-896C-1FD098E10EE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1432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8701B-FAB5-492D-896C-1FD098E10EE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1432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8701B-FAB5-492D-896C-1FD098E10EE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1432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8701B-FAB5-492D-896C-1FD098E10EE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63572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8701B-FAB5-492D-896C-1FD098E10EE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143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4726" y="3030540"/>
            <a:ext cx="11055350" cy="2090736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51038" y="5527708"/>
            <a:ext cx="9102726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6657" indent="0" algn="ctr">
              <a:buNone/>
              <a:defRPr/>
            </a:lvl2pPr>
            <a:lvl3pPr marL="913321" indent="0" algn="ctr">
              <a:buNone/>
              <a:defRPr/>
            </a:lvl3pPr>
            <a:lvl4pPr marL="1369983" indent="0" algn="ctr">
              <a:buNone/>
              <a:defRPr/>
            </a:lvl4pPr>
            <a:lvl5pPr marL="1826648" indent="0" algn="ctr">
              <a:buNone/>
              <a:defRPr/>
            </a:lvl5pPr>
            <a:lvl6pPr marL="2283311" indent="0" algn="ctr">
              <a:buNone/>
              <a:defRPr/>
            </a:lvl6pPr>
            <a:lvl7pPr marL="2739971" indent="0" algn="ctr">
              <a:buNone/>
              <a:defRPr/>
            </a:lvl7pPr>
            <a:lvl8pPr marL="3196638" indent="0" algn="ctr">
              <a:buNone/>
              <a:defRPr/>
            </a:lvl8pPr>
            <a:lvl9pPr marL="3653298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3E8CA9A-2617-4473-AC87-2108A42679A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414786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0B2833A-CACE-45FD-BEBB-D9DD8EE111D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800712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7113" y="6267452"/>
            <a:ext cx="11053761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27113" y="4133849"/>
            <a:ext cx="11053761" cy="2133601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657" indent="0">
              <a:buNone/>
              <a:defRPr sz="1800"/>
            </a:lvl2pPr>
            <a:lvl3pPr marL="913321" indent="0">
              <a:buNone/>
              <a:defRPr sz="1600"/>
            </a:lvl3pPr>
            <a:lvl4pPr marL="1369983" indent="0">
              <a:buNone/>
              <a:defRPr sz="1400"/>
            </a:lvl4pPr>
            <a:lvl5pPr marL="1826648" indent="0">
              <a:buNone/>
              <a:defRPr sz="1400"/>
            </a:lvl5pPr>
            <a:lvl6pPr marL="2283311" indent="0">
              <a:buNone/>
              <a:defRPr sz="1400"/>
            </a:lvl6pPr>
            <a:lvl7pPr marL="2739971" indent="0">
              <a:buNone/>
              <a:defRPr sz="1400"/>
            </a:lvl7pPr>
            <a:lvl8pPr marL="3196638" indent="0">
              <a:buNone/>
              <a:defRPr sz="1400"/>
            </a:lvl8pPr>
            <a:lvl9pPr marL="3653298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0BE8780-EF4F-417A-BFF1-91AD84278B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8415015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270002" y="50292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78600" y="50292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620263E-AB81-45D7-AB08-4061EDE5DDB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90216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6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50876" y="2182814"/>
            <a:ext cx="5745163" cy="9096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57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83" indent="0">
              <a:buNone/>
              <a:defRPr sz="1600" b="1"/>
            </a:lvl4pPr>
            <a:lvl5pPr marL="1826648" indent="0">
              <a:buNone/>
              <a:defRPr sz="1600" b="1"/>
            </a:lvl5pPr>
            <a:lvl6pPr marL="2283311" indent="0">
              <a:buNone/>
              <a:defRPr sz="1600" b="1"/>
            </a:lvl6pPr>
            <a:lvl7pPr marL="2739971" indent="0">
              <a:buNone/>
              <a:defRPr sz="1600" b="1"/>
            </a:lvl7pPr>
            <a:lvl8pPr marL="3196638" indent="0">
              <a:buNone/>
              <a:defRPr sz="1600" b="1"/>
            </a:lvl8pPr>
            <a:lvl9pPr marL="3653298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0876" y="3092451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605590" y="2182814"/>
            <a:ext cx="5748336" cy="9096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57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83" indent="0">
              <a:buNone/>
              <a:defRPr sz="1600" b="1"/>
            </a:lvl4pPr>
            <a:lvl5pPr marL="1826648" indent="0">
              <a:buNone/>
              <a:defRPr sz="1600" b="1"/>
            </a:lvl5pPr>
            <a:lvl6pPr marL="2283311" indent="0">
              <a:buNone/>
              <a:defRPr sz="1600" b="1"/>
            </a:lvl6pPr>
            <a:lvl7pPr marL="2739971" indent="0">
              <a:buNone/>
              <a:defRPr sz="1600" b="1"/>
            </a:lvl7pPr>
            <a:lvl8pPr marL="3196638" indent="0">
              <a:buNone/>
              <a:defRPr sz="1600" b="1"/>
            </a:lvl8pPr>
            <a:lvl9pPr marL="3653298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605590" y="3092451"/>
            <a:ext cx="5748336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4EF560E-0D75-48F6-A34C-2E1A81657D6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056153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84B1BD1-0F8A-477E-AA76-C285B63D6D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455068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2AE6C0B-1DE0-4872-8A3D-CDA39CB1520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905904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908" y="388971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84763" y="388939"/>
            <a:ext cx="7269163" cy="8323263"/>
          </a:xfrm>
        </p:spPr>
        <p:txBody>
          <a:bodyPr/>
          <a:lstStyle>
            <a:lvl1pPr>
              <a:defRPr sz="31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50908" y="2041526"/>
            <a:ext cx="4278313" cy="6670674"/>
          </a:xfrm>
        </p:spPr>
        <p:txBody>
          <a:bodyPr/>
          <a:lstStyle>
            <a:lvl1pPr marL="0" indent="0">
              <a:buNone/>
              <a:defRPr sz="1400"/>
            </a:lvl1pPr>
            <a:lvl2pPr marL="456657" indent="0">
              <a:buNone/>
              <a:defRPr sz="1100"/>
            </a:lvl2pPr>
            <a:lvl3pPr marL="913321" indent="0">
              <a:buNone/>
              <a:defRPr sz="1000"/>
            </a:lvl3pPr>
            <a:lvl4pPr marL="1369983" indent="0">
              <a:buNone/>
              <a:defRPr sz="900"/>
            </a:lvl4pPr>
            <a:lvl5pPr marL="1826648" indent="0">
              <a:buNone/>
              <a:defRPr sz="900"/>
            </a:lvl5pPr>
            <a:lvl6pPr marL="2283311" indent="0">
              <a:buNone/>
              <a:defRPr sz="900"/>
            </a:lvl6pPr>
            <a:lvl7pPr marL="2739971" indent="0">
              <a:buNone/>
              <a:defRPr sz="900"/>
            </a:lvl7pPr>
            <a:lvl8pPr marL="3196638" indent="0">
              <a:buNone/>
              <a:defRPr sz="900"/>
            </a:lvl8pPr>
            <a:lvl9pPr marL="3653298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90A1CF7-E8CF-41DD-A2A7-7EA93EFD90C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97350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49557" y="6827839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549557" y="871538"/>
            <a:ext cx="7802563" cy="5851526"/>
          </a:xfrm>
        </p:spPr>
        <p:txBody>
          <a:bodyPr/>
          <a:lstStyle>
            <a:lvl1pPr marL="0" indent="0">
              <a:buNone/>
              <a:defRPr sz="3100"/>
            </a:lvl1pPr>
            <a:lvl2pPr marL="456657" indent="0">
              <a:buNone/>
              <a:defRPr sz="2800"/>
            </a:lvl2pPr>
            <a:lvl3pPr marL="913321" indent="0">
              <a:buNone/>
              <a:defRPr sz="2400"/>
            </a:lvl3pPr>
            <a:lvl4pPr marL="1369983" indent="0">
              <a:buNone/>
              <a:defRPr sz="2000"/>
            </a:lvl4pPr>
            <a:lvl5pPr marL="1826648" indent="0">
              <a:buNone/>
              <a:defRPr sz="2000"/>
            </a:lvl5pPr>
            <a:lvl6pPr marL="2283311" indent="0">
              <a:buNone/>
              <a:defRPr sz="2000"/>
            </a:lvl6pPr>
            <a:lvl7pPr marL="2739971" indent="0">
              <a:buNone/>
              <a:defRPr sz="2000"/>
            </a:lvl7pPr>
            <a:lvl8pPr marL="3196638" indent="0">
              <a:buNone/>
              <a:defRPr sz="2000"/>
            </a:lvl8pPr>
            <a:lvl9pPr marL="365329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549557" y="7634290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6657" indent="0">
              <a:buNone/>
              <a:defRPr sz="1100"/>
            </a:lvl2pPr>
            <a:lvl3pPr marL="913321" indent="0">
              <a:buNone/>
              <a:defRPr sz="1000"/>
            </a:lvl3pPr>
            <a:lvl4pPr marL="1369983" indent="0">
              <a:buNone/>
              <a:defRPr sz="900"/>
            </a:lvl4pPr>
            <a:lvl5pPr marL="1826648" indent="0">
              <a:buNone/>
              <a:defRPr sz="900"/>
            </a:lvl5pPr>
            <a:lvl6pPr marL="2283311" indent="0">
              <a:buNone/>
              <a:defRPr sz="900"/>
            </a:lvl6pPr>
            <a:lvl7pPr marL="2739971" indent="0">
              <a:buNone/>
              <a:defRPr sz="900"/>
            </a:lvl7pPr>
            <a:lvl8pPr marL="3196638" indent="0">
              <a:buNone/>
              <a:defRPr sz="900"/>
            </a:lvl8pPr>
            <a:lvl9pPr marL="3653298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E4B0FDC-F1D9-4FD5-92C1-434CE0A97EA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724105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307AF4A-3D78-4861-87C3-A7BE021429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86488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118599" y="1638301"/>
            <a:ext cx="2616201" cy="45212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270032" y="1638301"/>
            <a:ext cx="7696201" cy="45212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3D62CB6-BBEC-46EC-9845-899129F8C6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293871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4726" y="3030540"/>
            <a:ext cx="11055350" cy="2090736"/>
          </a:xfrm>
          <a:prstGeom prst="rect">
            <a:avLst/>
          </a:prstGeom>
        </p:spPr>
        <p:txBody>
          <a:bodyPr lIns="91332" tIns="45663" rIns="91332" bIns="45663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51038" y="5527708"/>
            <a:ext cx="9102726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6657" indent="0" algn="ctr">
              <a:buNone/>
              <a:defRPr/>
            </a:lvl2pPr>
            <a:lvl3pPr marL="913321" indent="0" algn="ctr">
              <a:buNone/>
              <a:defRPr/>
            </a:lvl3pPr>
            <a:lvl4pPr marL="1369983" indent="0" algn="ctr">
              <a:buNone/>
              <a:defRPr/>
            </a:lvl4pPr>
            <a:lvl5pPr marL="1826648" indent="0" algn="ctr">
              <a:buNone/>
              <a:defRPr/>
            </a:lvl5pPr>
            <a:lvl6pPr marL="2283311" indent="0" algn="ctr">
              <a:buNone/>
              <a:defRPr/>
            </a:lvl6pPr>
            <a:lvl7pPr marL="2739971" indent="0" algn="ctr">
              <a:buNone/>
              <a:defRPr/>
            </a:lvl7pPr>
            <a:lvl8pPr marL="3196638" indent="0" algn="ctr">
              <a:buNone/>
              <a:defRPr/>
            </a:lvl8pPr>
            <a:lvl9pPr marL="3653298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332014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6" y="390525"/>
            <a:ext cx="11703050" cy="1625600"/>
          </a:xfrm>
          <a:prstGeom prst="rect">
            <a:avLst/>
          </a:prstGeom>
        </p:spPr>
        <p:txBody>
          <a:bodyPr lIns="91332" tIns="45663" rIns="91332" bIns="45663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098034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7113" y="6267452"/>
            <a:ext cx="11053761" cy="1936750"/>
          </a:xfrm>
          <a:prstGeom prst="rect">
            <a:avLst/>
          </a:prstGeom>
        </p:spPr>
        <p:txBody>
          <a:bodyPr lIns="91332" tIns="45663" rIns="91332" bIns="45663"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27113" y="4133849"/>
            <a:ext cx="11053761" cy="2133601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657" indent="0">
              <a:buNone/>
              <a:defRPr sz="1800"/>
            </a:lvl2pPr>
            <a:lvl3pPr marL="913321" indent="0">
              <a:buNone/>
              <a:defRPr sz="1600"/>
            </a:lvl3pPr>
            <a:lvl4pPr marL="1369983" indent="0">
              <a:buNone/>
              <a:defRPr sz="1400"/>
            </a:lvl4pPr>
            <a:lvl5pPr marL="1826648" indent="0">
              <a:buNone/>
              <a:defRPr sz="1400"/>
            </a:lvl5pPr>
            <a:lvl6pPr marL="2283311" indent="0">
              <a:buNone/>
              <a:defRPr sz="1400"/>
            </a:lvl6pPr>
            <a:lvl7pPr marL="2739971" indent="0">
              <a:buNone/>
              <a:defRPr sz="1400"/>
            </a:lvl7pPr>
            <a:lvl8pPr marL="3196638" indent="0">
              <a:buNone/>
              <a:defRPr sz="1400"/>
            </a:lvl8pPr>
            <a:lvl9pPr marL="3653298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xmlns="" val="379172551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6" y="390525"/>
            <a:ext cx="11703050" cy="1625600"/>
          </a:xfrm>
          <a:prstGeom prst="rect">
            <a:avLst/>
          </a:prstGeom>
        </p:spPr>
        <p:txBody>
          <a:bodyPr lIns="91332" tIns="45663" rIns="91332" bIns="45663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270002" y="1270032"/>
            <a:ext cx="5156200" cy="72136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78600" y="1270032"/>
            <a:ext cx="5156200" cy="72136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3329803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6" y="390525"/>
            <a:ext cx="11703050" cy="1625600"/>
          </a:xfrm>
          <a:prstGeom prst="rect">
            <a:avLst/>
          </a:prstGeom>
        </p:spPr>
        <p:txBody>
          <a:bodyPr lIns="91332" tIns="45663" rIns="91332" bIns="45663"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50876" y="2182814"/>
            <a:ext cx="5745163" cy="9096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57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83" indent="0">
              <a:buNone/>
              <a:defRPr sz="1600" b="1"/>
            </a:lvl4pPr>
            <a:lvl5pPr marL="1826648" indent="0">
              <a:buNone/>
              <a:defRPr sz="1600" b="1"/>
            </a:lvl5pPr>
            <a:lvl6pPr marL="2283311" indent="0">
              <a:buNone/>
              <a:defRPr sz="1600" b="1"/>
            </a:lvl6pPr>
            <a:lvl7pPr marL="2739971" indent="0">
              <a:buNone/>
              <a:defRPr sz="1600" b="1"/>
            </a:lvl7pPr>
            <a:lvl8pPr marL="3196638" indent="0">
              <a:buNone/>
              <a:defRPr sz="1600" b="1"/>
            </a:lvl8pPr>
            <a:lvl9pPr marL="3653298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0876" y="3092451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605590" y="2182814"/>
            <a:ext cx="5748336" cy="9096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57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83" indent="0">
              <a:buNone/>
              <a:defRPr sz="1600" b="1"/>
            </a:lvl4pPr>
            <a:lvl5pPr marL="1826648" indent="0">
              <a:buNone/>
              <a:defRPr sz="1600" b="1"/>
            </a:lvl5pPr>
            <a:lvl6pPr marL="2283311" indent="0">
              <a:buNone/>
              <a:defRPr sz="1600" b="1"/>
            </a:lvl6pPr>
            <a:lvl7pPr marL="2739971" indent="0">
              <a:buNone/>
              <a:defRPr sz="1600" b="1"/>
            </a:lvl7pPr>
            <a:lvl8pPr marL="3196638" indent="0">
              <a:buNone/>
              <a:defRPr sz="1600" b="1"/>
            </a:lvl8pPr>
            <a:lvl9pPr marL="3653298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605590" y="3092451"/>
            <a:ext cx="5748336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2984635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6" y="390525"/>
            <a:ext cx="11703050" cy="1625600"/>
          </a:xfrm>
          <a:prstGeom prst="rect">
            <a:avLst/>
          </a:prstGeom>
        </p:spPr>
        <p:txBody>
          <a:bodyPr lIns="91332" tIns="45663" rIns="91332" bIns="45663"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534181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71440300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908" y="388971"/>
            <a:ext cx="4278313" cy="1652587"/>
          </a:xfrm>
          <a:prstGeom prst="rect">
            <a:avLst/>
          </a:prstGeom>
        </p:spPr>
        <p:txBody>
          <a:bodyPr lIns="91332" tIns="45663" rIns="91332" bIns="45663"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84763" y="388939"/>
            <a:ext cx="7269163" cy="8323263"/>
          </a:xfrm>
        </p:spPr>
        <p:txBody>
          <a:bodyPr/>
          <a:lstStyle>
            <a:lvl1pPr>
              <a:defRPr sz="31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50908" y="2041526"/>
            <a:ext cx="4278313" cy="6670674"/>
          </a:xfrm>
        </p:spPr>
        <p:txBody>
          <a:bodyPr/>
          <a:lstStyle>
            <a:lvl1pPr marL="0" indent="0">
              <a:buNone/>
              <a:defRPr sz="1400"/>
            </a:lvl1pPr>
            <a:lvl2pPr marL="456657" indent="0">
              <a:buNone/>
              <a:defRPr sz="1100"/>
            </a:lvl2pPr>
            <a:lvl3pPr marL="913321" indent="0">
              <a:buNone/>
              <a:defRPr sz="1000"/>
            </a:lvl3pPr>
            <a:lvl4pPr marL="1369983" indent="0">
              <a:buNone/>
              <a:defRPr sz="900"/>
            </a:lvl4pPr>
            <a:lvl5pPr marL="1826648" indent="0">
              <a:buNone/>
              <a:defRPr sz="900"/>
            </a:lvl5pPr>
            <a:lvl6pPr marL="2283311" indent="0">
              <a:buNone/>
              <a:defRPr sz="900"/>
            </a:lvl6pPr>
            <a:lvl7pPr marL="2739971" indent="0">
              <a:buNone/>
              <a:defRPr sz="900"/>
            </a:lvl7pPr>
            <a:lvl8pPr marL="3196638" indent="0">
              <a:buNone/>
              <a:defRPr sz="900"/>
            </a:lvl8pPr>
            <a:lvl9pPr marL="3653298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xmlns="" val="346323463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49557" y="6827839"/>
            <a:ext cx="7802563" cy="806450"/>
          </a:xfrm>
          <a:prstGeom prst="rect">
            <a:avLst/>
          </a:prstGeom>
        </p:spPr>
        <p:txBody>
          <a:bodyPr lIns="91332" tIns="45663" rIns="91332" bIns="45663"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549557" y="871538"/>
            <a:ext cx="7802563" cy="5851526"/>
          </a:xfrm>
        </p:spPr>
        <p:txBody>
          <a:bodyPr/>
          <a:lstStyle>
            <a:lvl1pPr marL="0" indent="0">
              <a:buNone/>
              <a:defRPr sz="3100"/>
            </a:lvl1pPr>
            <a:lvl2pPr marL="456657" indent="0">
              <a:buNone/>
              <a:defRPr sz="2800"/>
            </a:lvl2pPr>
            <a:lvl3pPr marL="913321" indent="0">
              <a:buNone/>
              <a:defRPr sz="2400"/>
            </a:lvl3pPr>
            <a:lvl4pPr marL="1369983" indent="0">
              <a:buNone/>
              <a:defRPr sz="2000"/>
            </a:lvl4pPr>
            <a:lvl5pPr marL="1826648" indent="0">
              <a:buNone/>
              <a:defRPr sz="2000"/>
            </a:lvl5pPr>
            <a:lvl6pPr marL="2283311" indent="0">
              <a:buNone/>
              <a:defRPr sz="2000"/>
            </a:lvl6pPr>
            <a:lvl7pPr marL="2739971" indent="0">
              <a:buNone/>
              <a:defRPr sz="2000"/>
            </a:lvl7pPr>
            <a:lvl8pPr marL="3196638" indent="0">
              <a:buNone/>
              <a:defRPr sz="2000"/>
            </a:lvl8pPr>
            <a:lvl9pPr marL="365329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549557" y="7634290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6657" indent="0">
              <a:buNone/>
              <a:defRPr sz="1100"/>
            </a:lvl2pPr>
            <a:lvl3pPr marL="913321" indent="0">
              <a:buNone/>
              <a:defRPr sz="1000"/>
            </a:lvl3pPr>
            <a:lvl4pPr marL="1369983" indent="0">
              <a:buNone/>
              <a:defRPr sz="900"/>
            </a:lvl4pPr>
            <a:lvl5pPr marL="1826648" indent="0">
              <a:buNone/>
              <a:defRPr sz="900"/>
            </a:lvl5pPr>
            <a:lvl6pPr marL="2283311" indent="0">
              <a:buNone/>
              <a:defRPr sz="900"/>
            </a:lvl6pPr>
            <a:lvl7pPr marL="2739971" indent="0">
              <a:buNone/>
              <a:defRPr sz="900"/>
            </a:lvl7pPr>
            <a:lvl8pPr marL="3196638" indent="0">
              <a:buNone/>
              <a:defRPr sz="900"/>
            </a:lvl8pPr>
            <a:lvl9pPr marL="3653298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xmlns="" val="1808554099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6" y="390525"/>
            <a:ext cx="11703050" cy="1625600"/>
          </a:xfrm>
          <a:prstGeom prst="rect">
            <a:avLst/>
          </a:prstGeom>
        </p:spPr>
        <p:txBody>
          <a:bodyPr lIns="91332" tIns="45663" rIns="91332" bIns="45663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0939934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428163" y="390526"/>
            <a:ext cx="2925761" cy="8093074"/>
          </a:xfrm>
          <a:prstGeom prst="rect">
            <a:avLst/>
          </a:prstGeom>
        </p:spPr>
        <p:txBody>
          <a:bodyPr vert="eaVert" lIns="91332" tIns="45663" rIns="91332" bIns="45663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50876" y="390526"/>
            <a:ext cx="8624887" cy="8093074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4885991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4726" y="3030540"/>
            <a:ext cx="11055350" cy="2090736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51038" y="5527708"/>
            <a:ext cx="9102726" cy="2492375"/>
          </a:xfrm>
          <a:prstGeom prst="rect">
            <a:avLst/>
          </a:prstGeom>
        </p:spPr>
        <p:txBody>
          <a:bodyPr lIns="91332" tIns="45663" rIns="91332" bIns="45663"/>
          <a:lstStyle>
            <a:lvl1pPr marL="0" indent="0" algn="ctr">
              <a:buNone/>
              <a:defRPr/>
            </a:lvl1pPr>
            <a:lvl2pPr marL="456657" indent="0" algn="ctr">
              <a:buNone/>
              <a:defRPr/>
            </a:lvl2pPr>
            <a:lvl3pPr marL="913321" indent="0" algn="ctr">
              <a:buNone/>
              <a:defRPr/>
            </a:lvl3pPr>
            <a:lvl4pPr marL="1369983" indent="0" algn="ctr">
              <a:buNone/>
              <a:defRPr/>
            </a:lvl4pPr>
            <a:lvl5pPr marL="1826648" indent="0" algn="ctr">
              <a:buNone/>
              <a:defRPr/>
            </a:lvl5pPr>
            <a:lvl6pPr marL="2283311" indent="0" algn="ctr">
              <a:buNone/>
              <a:defRPr/>
            </a:lvl6pPr>
            <a:lvl7pPr marL="2739971" indent="0" algn="ctr">
              <a:buNone/>
              <a:defRPr/>
            </a:lvl7pPr>
            <a:lvl8pPr marL="3196638" indent="0" algn="ctr">
              <a:buNone/>
              <a:defRPr/>
            </a:lvl8pPr>
            <a:lvl9pPr marL="3653298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5760495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50876" y="2276508"/>
            <a:ext cx="11703050" cy="6435725"/>
          </a:xfrm>
          <a:prstGeom prst="rect">
            <a:avLst/>
          </a:prstGeom>
        </p:spPr>
        <p:txBody>
          <a:bodyPr lIns="91332" tIns="45663" rIns="91332" bIns="45663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6729404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7113" y="6267452"/>
            <a:ext cx="11053761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27113" y="4133849"/>
            <a:ext cx="11053761" cy="2133601"/>
          </a:xfrm>
          <a:prstGeom prst="rect">
            <a:avLst/>
          </a:prstGeom>
        </p:spPr>
        <p:txBody>
          <a:bodyPr lIns="91332" tIns="45663" rIns="91332" bIns="45663" anchor="b"/>
          <a:lstStyle>
            <a:lvl1pPr marL="0" indent="0">
              <a:buNone/>
              <a:defRPr sz="2000"/>
            </a:lvl1pPr>
            <a:lvl2pPr marL="456657" indent="0">
              <a:buNone/>
              <a:defRPr sz="1800"/>
            </a:lvl2pPr>
            <a:lvl3pPr marL="913321" indent="0">
              <a:buNone/>
              <a:defRPr sz="1600"/>
            </a:lvl3pPr>
            <a:lvl4pPr marL="1369983" indent="0">
              <a:buNone/>
              <a:defRPr sz="1400"/>
            </a:lvl4pPr>
            <a:lvl5pPr marL="1826648" indent="0">
              <a:buNone/>
              <a:defRPr sz="1400"/>
            </a:lvl5pPr>
            <a:lvl6pPr marL="2283311" indent="0">
              <a:buNone/>
              <a:defRPr sz="1400"/>
            </a:lvl6pPr>
            <a:lvl7pPr marL="2739971" indent="0">
              <a:buNone/>
              <a:defRPr sz="1400"/>
            </a:lvl7pPr>
            <a:lvl8pPr marL="3196638" indent="0">
              <a:buNone/>
              <a:defRPr sz="1400"/>
            </a:lvl8pPr>
            <a:lvl9pPr marL="3653298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xmlns="" val="3514529659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50878" y="2276508"/>
            <a:ext cx="5775324" cy="6435725"/>
          </a:xfrm>
          <a:prstGeom prst="rect">
            <a:avLst/>
          </a:prstGeom>
        </p:spPr>
        <p:txBody>
          <a:bodyPr lIns="91332" tIns="45663" rIns="91332" bIns="45663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78602" y="2276508"/>
            <a:ext cx="5775324" cy="6435725"/>
          </a:xfrm>
          <a:prstGeom prst="rect">
            <a:avLst/>
          </a:prstGeom>
        </p:spPr>
        <p:txBody>
          <a:bodyPr lIns="91332" tIns="45663" rIns="91332" bIns="45663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5834688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6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50876" y="2182814"/>
            <a:ext cx="5745163" cy="909638"/>
          </a:xfrm>
          <a:prstGeom prst="rect">
            <a:avLst/>
          </a:prstGeom>
        </p:spPr>
        <p:txBody>
          <a:bodyPr lIns="91332" tIns="45663" rIns="91332" bIns="45663" anchor="b"/>
          <a:lstStyle>
            <a:lvl1pPr marL="0" indent="0">
              <a:buNone/>
              <a:defRPr sz="2400" b="1"/>
            </a:lvl1pPr>
            <a:lvl2pPr marL="456657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83" indent="0">
              <a:buNone/>
              <a:defRPr sz="1600" b="1"/>
            </a:lvl4pPr>
            <a:lvl5pPr marL="1826648" indent="0">
              <a:buNone/>
              <a:defRPr sz="1600" b="1"/>
            </a:lvl5pPr>
            <a:lvl6pPr marL="2283311" indent="0">
              <a:buNone/>
              <a:defRPr sz="1600" b="1"/>
            </a:lvl6pPr>
            <a:lvl7pPr marL="2739971" indent="0">
              <a:buNone/>
              <a:defRPr sz="1600" b="1"/>
            </a:lvl7pPr>
            <a:lvl8pPr marL="3196638" indent="0">
              <a:buNone/>
              <a:defRPr sz="1600" b="1"/>
            </a:lvl8pPr>
            <a:lvl9pPr marL="3653298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0876" y="3092451"/>
            <a:ext cx="5745163" cy="5619750"/>
          </a:xfrm>
          <a:prstGeom prst="rect">
            <a:avLst/>
          </a:prstGeom>
        </p:spPr>
        <p:txBody>
          <a:bodyPr lIns="91332" tIns="45663" rIns="91332" bIns="45663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605590" y="2182814"/>
            <a:ext cx="5748336" cy="909638"/>
          </a:xfrm>
          <a:prstGeom prst="rect">
            <a:avLst/>
          </a:prstGeom>
        </p:spPr>
        <p:txBody>
          <a:bodyPr lIns="91332" tIns="45663" rIns="91332" bIns="45663" anchor="b"/>
          <a:lstStyle>
            <a:lvl1pPr marL="0" indent="0">
              <a:buNone/>
              <a:defRPr sz="2400" b="1"/>
            </a:lvl1pPr>
            <a:lvl2pPr marL="456657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83" indent="0">
              <a:buNone/>
              <a:defRPr sz="1600" b="1"/>
            </a:lvl4pPr>
            <a:lvl5pPr marL="1826648" indent="0">
              <a:buNone/>
              <a:defRPr sz="1600" b="1"/>
            </a:lvl5pPr>
            <a:lvl6pPr marL="2283311" indent="0">
              <a:buNone/>
              <a:defRPr sz="1600" b="1"/>
            </a:lvl6pPr>
            <a:lvl7pPr marL="2739971" indent="0">
              <a:buNone/>
              <a:defRPr sz="1600" b="1"/>
            </a:lvl7pPr>
            <a:lvl8pPr marL="3196638" indent="0">
              <a:buNone/>
              <a:defRPr sz="1600" b="1"/>
            </a:lvl8pPr>
            <a:lvl9pPr marL="3653298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605590" y="3092451"/>
            <a:ext cx="5748336" cy="5619750"/>
          </a:xfrm>
          <a:prstGeom prst="rect">
            <a:avLst/>
          </a:prstGeom>
        </p:spPr>
        <p:txBody>
          <a:bodyPr lIns="91332" tIns="45663" rIns="91332" bIns="45663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083365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455001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94078031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908" y="388971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84763" y="388939"/>
            <a:ext cx="7269163" cy="8323263"/>
          </a:xfrm>
          <a:prstGeom prst="rect">
            <a:avLst/>
          </a:prstGeom>
        </p:spPr>
        <p:txBody>
          <a:bodyPr lIns="91332" tIns="45663" rIns="91332" bIns="45663"/>
          <a:lstStyle>
            <a:lvl1pPr>
              <a:defRPr sz="31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50908" y="2041526"/>
            <a:ext cx="4278313" cy="6670674"/>
          </a:xfrm>
          <a:prstGeom prst="rect">
            <a:avLst/>
          </a:prstGeom>
        </p:spPr>
        <p:txBody>
          <a:bodyPr lIns="91332" tIns="45663" rIns="91332" bIns="45663"/>
          <a:lstStyle>
            <a:lvl1pPr marL="0" indent="0">
              <a:buNone/>
              <a:defRPr sz="1400"/>
            </a:lvl1pPr>
            <a:lvl2pPr marL="456657" indent="0">
              <a:buNone/>
              <a:defRPr sz="1100"/>
            </a:lvl2pPr>
            <a:lvl3pPr marL="913321" indent="0">
              <a:buNone/>
              <a:defRPr sz="1000"/>
            </a:lvl3pPr>
            <a:lvl4pPr marL="1369983" indent="0">
              <a:buNone/>
              <a:defRPr sz="900"/>
            </a:lvl4pPr>
            <a:lvl5pPr marL="1826648" indent="0">
              <a:buNone/>
              <a:defRPr sz="900"/>
            </a:lvl5pPr>
            <a:lvl6pPr marL="2283311" indent="0">
              <a:buNone/>
              <a:defRPr sz="900"/>
            </a:lvl6pPr>
            <a:lvl7pPr marL="2739971" indent="0">
              <a:buNone/>
              <a:defRPr sz="900"/>
            </a:lvl7pPr>
            <a:lvl8pPr marL="3196638" indent="0">
              <a:buNone/>
              <a:defRPr sz="900"/>
            </a:lvl8pPr>
            <a:lvl9pPr marL="3653298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xmlns="" val="1946203436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49557" y="6827839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549557" y="871538"/>
            <a:ext cx="7802563" cy="5851526"/>
          </a:xfrm>
          <a:prstGeom prst="rect">
            <a:avLst/>
          </a:prstGeom>
        </p:spPr>
        <p:txBody>
          <a:bodyPr lIns="91332" tIns="45663" rIns="91332" bIns="45663"/>
          <a:lstStyle>
            <a:lvl1pPr marL="0" indent="0">
              <a:buNone/>
              <a:defRPr sz="3100"/>
            </a:lvl1pPr>
            <a:lvl2pPr marL="456657" indent="0">
              <a:buNone/>
              <a:defRPr sz="2800"/>
            </a:lvl2pPr>
            <a:lvl3pPr marL="913321" indent="0">
              <a:buNone/>
              <a:defRPr sz="2400"/>
            </a:lvl3pPr>
            <a:lvl4pPr marL="1369983" indent="0">
              <a:buNone/>
              <a:defRPr sz="2000"/>
            </a:lvl4pPr>
            <a:lvl5pPr marL="1826648" indent="0">
              <a:buNone/>
              <a:defRPr sz="2000"/>
            </a:lvl5pPr>
            <a:lvl6pPr marL="2283311" indent="0">
              <a:buNone/>
              <a:defRPr sz="2000"/>
            </a:lvl6pPr>
            <a:lvl7pPr marL="2739971" indent="0">
              <a:buNone/>
              <a:defRPr sz="2000"/>
            </a:lvl7pPr>
            <a:lvl8pPr marL="3196638" indent="0">
              <a:buNone/>
              <a:defRPr sz="2000"/>
            </a:lvl8pPr>
            <a:lvl9pPr marL="365329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549557" y="7634290"/>
            <a:ext cx="7802563" cy="1144587"/>
          </a:xfrm>
          <a:prstGeom prst="rect">
            <a:avLst/>
          </a:prstGeom>
        </p:spPr>
        <p:txBody>
          <a:bodyPr lIns="91332" tIns="45663" rIns="91332" bIns="45663"/>
          <a:lstStyle>
            <a:lvl1pPr marL="0" indent="0">
              <a:buNone/>
              <a:defRPr sz="1400"/>
            </a:lvl1pPr>
            <a:lvl2pPr marL="456657" indent="0">
              <a:buNone/>
              <a:defRPr sz="1100"/>
            </a:lvl2pPr>
            <a:lvl3pPr marL="913321" indent="0">
              <a:buNone/>
              <a:defRPr sz="1000"/>
            </a:lvl3pPr>
            <a:lvl4pPr marL="1369983" indent="0">
              <a:buNone/>
              <a:defRPr sz="900"/>
            </a:lvl4pPr>
            <a:lvl5pPr marL="1826648" indent="0">
              <a:buNone/>
              <a:defRPr sz="900"/>
            </a:lvl5pPr>
            <a:lvl6pPr marL="2283311" indent="0">
              <a:buNone/>
              <a:defRPr sz="900"/>
            </a:lvl6pPr>
            <a:lvl7pPr marL="2739971" indent="0">
              <a:buNone/>
              <a:defRPr sz="900"/>
            </a:lvl7pPr>
            <a:lvl8pPr marL="3196638" indent="0">
              <a:buNone/>
              <a:defRPr sz="900"/>
            </a:lvl8pPr>
            <a:lvl9pPr marL="3653298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xmlns="" val="4224439260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50876" y="2276508"/>
            <a:ext cx="11703050" cy="6435725"/>
          </a:xfrm>
          <a:prstGeom prst="rect">
            <a:avLst/>
          </a:prstGeom>
        </p:spPr>
        <p:txBody>
          <a:bodyPr vert="eaVert" lIns="91332" tIns="45663" rIns="91332" bIns="45663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9026611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428163" y="2276508"/>
            <a:ext cx="2925761" cy="64357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50876" y="2276508"/>
            <a:ext cx="8624887" cy="6435725"/>
          </a:xfrm>
          <a:prstGeom prst="rect">
            <a:avLst/>
          </a:prstGeom>
        </p:spPr>
        <p:txBody>
          <a:bodyPr vert="eaVert" lIns="91332" tIns="45663" rIns="91332" bIns="45663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6971154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4726" y="3030540"/>
            <a:ext cx="11055350" cy="2090736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51038" y="5527708"/>
            <a:ext cx="9102726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6657" indent="0" algn="ctr">
              <a:buNone/>
              <a:defRPr/>
            </a:lvl2pPr>
            <a:lvl3pPr marL="913321" indent="0" algn="ctr">
              <a:buNone/>
              <a:defRPr/>
            </a:lvl3pPr>
            <a:lvl4pPr marL="1369983" indent="0" algn="ctr">
              <a:buNone/>
              <a:defRPr/>
            </a:lvl4pPr>
            <a:lvl5pPr marL="1826648" indent="0" algn="ctr">
              <a:buNone/>
              <a:defRPr/>
            </a:lvl5pPr>
            <a:lvl6pPr marL="2283311" indent="0" algn="ctr">
              <a:buNone/>
              <a:defRPr/>
            </a:lvl6pPr>
            <a:lvl7pPr marL="2739971" indent="0" algn="ctr">
              <a:buNone/>
              <a:defRPr/>
            </a:lvl7pPr>
            <a:lvl8pPr marL="3196638" indent="0" algn="ctr">
              <a:buNone/>
              <a:defRPr/>
            </a:lvl8pPr>
            <a:lvl9pPr marL="3653298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952478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4717455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7113" y="6267452"/>
            <a:ext cx="11053761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27113" y="4133849"/>
            <a:ext cx="11053761" cy="2133601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657" indent="0">
              <a:buNone/>
              <a:defRPr sz="1800"/>
            </a:lvl2pPr>
            <a:lvl3pPr marL="913321" indent="0">
              <a:buNone/>
              <a:defRPr sz="1600"/>
            </a:lvl3pPr>
            <a:lvl4pPr marL="1369983" indent="0">
              <a:buNone/>
              <a:defRPr sz="1400"/>
            </a:lvl4pPr>
            <a:lvl5pPr marL="1826648" indent="0">
              <a:buNone/>
              <a:defRPr sz="1400"/>
            </a:lvl5pPr>
            <a:lvl6pPr marL="2283311" indent="0">
              <a:buNone/>
              <a:defRPr sz="1400"/>
            </a:lvl6pPr>
            <a:lvl7pPr marL="2739971" indent="0">
              <a:buNone/>
              <a:defRPr sz="1400"/>
            </a:lvl7pPr>
            <a:lvl8pPr marL="3196638" indent="0">
              <a:buNone/>
              <a:defRPr sz="1400"/>
            </a:lvl8pPr>
            <a:lvl9pPr marL="3653298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xmlns="" val="2096559147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270001" y="2768632"/>
            <a:ext cx="2444750" cy="57149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867151" y="2768632"/>
            <a:ext cx="2444750" cy="57149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3146068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6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50876" y="2182814"/>
            <a:ext cx="5745163" cy="9096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57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83" indent="0">
              <a:buNone/>
              <a:defRPr sz="1600" b="1"/>
            </a:lvl4pPr>
            <a:lvl5pPr marL="1826648" indent="0">
              <a:buNone/>
              <a:defRPr sz="1600" b="1"/>
            </a:lvl5pPr>
            <a:lvl6pPr marL="2283311" indent="0">
              <a:buNone/>
              <a:defRPr sz="1600" b="1"/>
            </a:lvl6pPr>
            <a:lvl7pPr marL="2739971" indent="0">
              <a:buNone/>
              <a:defRPr sz="1600" b="1"/>
            </a:lvl7pPr>
            <a:lvl8pPr marL="3196638" indent="0">
              <a:buNone/>
              <a:defRPr sz="1600" b="1"/>
            </a:lvl8pPr>
            <a:lvl9pPr marL="3653298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0876" y="3092451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605590" y="2182814"/>
            <a:ext cx="5748336" cy="9096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57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83" indent="0">
              <a:buNone/>
              <a:defRPr sz="1600" b="1"/>
            </a:lvl4pPr>
            <a:lvl5pPr marL="1826648" indent="0">
              <a:buNone/>
              <a:defRPr sz="1600" b="1"/>
            </a:lvl5pPr>
            <a:lvl6pPr marL="2283311" indent="0">
              <a:buNone/>
              <a:defRPr sz="1600" b="1"/>
            </a:lvl6pPr>
            <a:lvl7pPr marL="2739971" indent="0">
              <a:buNone/>
              <a:defRPr sz="1600" b="1"/>
            </a:lvl7pPr>
            <a:lvl8pPr marL="3196638" indent="0">
              <a:buNone/>
              <a:defRPr sz="1600" b="1"/>
            </a:lvl8pPr>
            <a:lvl9pPr marL="3653298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605590" y="3092451"/>
            <a:ext cx="5748336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8361320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4770721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3781101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908" y="388971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84763" y="388939"/>
            <a:ext cx="7269163" cy="8323263"/>
          </a:xfrm>
        </p:spPr>
        <p:txBody>
          <a:bodyPr/>
          <a:lstStyle>
            <a:lvl1pPr>
              <a:defRPr sz="31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50908" y="2041526"/>
            <a:ext cx="4278313" cy="6670674"/>
          </a:xfrm>
        </p:spPr>
        <p:txBody>
          <a:bodyPr/>
          <a:lstStyle>
            <a:lvl1pPr marL="0" indent="0">
              <a:buNone/>
              <a:defRPr sz="1400"/>
            </a:lvl1pPr>
            <a:lvl2pPr marL="456657" indent="0">
              <a:buNone/>
              <a:defRPr sz="1100"/>
            </a:lvl2pPr>
            <a:lvl3pPr marL="913321" indent="0">
              <a:buNone/>
              <a:defRPr sz="1000"/>
            </a:lvl3pPr>
            <a:lvl4pPr marL="1369983" indent="0">
              <a:buNone/>
              <a:defRPr sz="900"/>
            </a:lvl4pPr>
            <a:lvl5pPr marL="1826648" indent="0">
              <a:buNone/>
              <a:defRPr sz="900"/>
            </a:lvl5pPr>
            <a:lvl6pPr marL="2283311" indent="0">
              <a:buNone/>
              <a:defRPr sz="900"/>
            </a:lvl6pPr>
            <a:lvl7pPr marL="2739971" indent="0">
              <a:buNone/>
              <a:defRPr sz="900"/>
            </a:lvl7pPr>
            <a:lvl8pPr marL="3196638" indent="0">
              <a:buNone/>
              <a:defRPr sz="900"/>
            </a:lvl8pPr>
            <a:lvl9pPr marL="3653298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xmlns="" val="535060355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49557" y="6827839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549557" y="871538"/>
            <a:ext cx="7802563" cy="5851526"/>
          </a:xfrm>
        </p:spPr>
        <p:txBody>
          <a:bodyPr/>
          <a:lstStyle>
            <a:lvl1pPr marL="0" indent="0">
              <a:buNone/>
              <a:defRPr sz="3100"/>
            </a:lvl1pPr>
            <a:lvl2pPr marL="456657" indent="0">
              <a:buNone/>
              <a:defRPr sz="2800"/>
            </a:lvl2pPr>
            <a:lvl3pPr marL="913321" indent="0">
              <a:buNone/>
              <a:defRPr sz="2400"/>
            </a:lvl3pPr>
            <a:lvl4pPr marL="1369983" indent="0">
              <a:buNone/>
              <a:defRPr sz="2000"/>
            </a:lvl4pPr>
            <a:lvl5pPr marL="1826648" indent="0">
              <a:buNone/>
              <a:defRPr sz="2000"/>
            </a:lvl5pPr>
            <a:lvl6pPr marL="2283311" indent="0">
              <a:buNone/>
              <a:defRPr sz="2000"/>
            </a:lvl6pPr>
            <a:lvl7pPr marL="2739971" indent="0">
              <a:buNone/>
              <a:defRPr sz="2000"/>
            </a:lvl7pPr>
            <a:lvl8pPr marL="3196638" indent="0">
              <a:buNone/>
              <a:defRPr sz="2000"/>
            </a:lvl8pPr>
            <a:lvl9pPr marL="365329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549557" y="7634290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6657" indent="0">
              <a:buNone/>
              <a:defRPr sz="1100"/>
            </a:lvl2pPr>
            <a:lvl3pPr marL="913321" indent="0">
              <a:buNone/>
              <a:defRPr sz="1000"/>
            </a:lvl3pPr>
            <a:lvl4pPr marL="1369983" indent="0">
              <a:buNone/>
              <a:defRPr sz="900"/>
            </a:lvl4pPr>
            <a:lvl5pPr marL="1826648" indent="0">
              <a:buNone/>
              <a:defRPr sz="900"/>
            </a:lvl5pPr>
            <a:lvl6pPr marL="2283311" indent="0">
              <a:buNone/>
              <a:defRPr sz="900"/>
            </a:lvl6pPr>
            <a:lvl7pPr marL="2739971" indent="0">
              <a:buNone/>
              <a:defRPr sz="900"/>
            </a:lvl7pPr>
            <a:lvl8pPr marL="3196638" indent="0">
              <a:buNone/>
              <a:defRPr sz="900"/>
            </a:lvl8pPr>
            <a:lvl9pPr marL="3653298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xmlns="" val="1725603605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4020951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118599" y="254000"/>
            <a:ext cx="2616201" cy="8229601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270032" y="254000"/>
            <a:ext cx="7696201" cy="8229601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5186369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4726" y="3030540"/>
            <a:ext cx="11055350" cy="2090736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51038" y="5527708"/>
            <a:ext cx="9102726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6657" indent="0" algn="ctr">
              <a:buNone/>
              <a:defRPr/>
            </a:lvl2pPr>
            <a:lvl3pPr marL="913321" indent="0" algn="ctr">
              <a:buNone/>
              <a:defRPr/>
            </a:lvl3pPr>
            <a:lvl4pPr marL="1369983" indent="0" algn="ctr">
              <a:buNone/>
              <a:defRPr/>
            </a:lvl4pPr>
            <a:lvl5pPr marL="1826648" indent="0" algn="ctr">
              <a:buNone/>
              <a:defRPr/>
            </a:lvl5pPr>
            <a:lvl6pPr marL="2283311" indent="0" algn="ctr">
              <a:buNone/>
              <a:defRPr/>
            </a:lvl6pPr>
            <a:lvl7pPr marL="2739971" indent="0" algn="ctr">
              <a:buNone/>
              <a:defRPr/>
            </a:lvl7pPr>
            <a:lvl8pPr marL="3196638" indent="0" algn="ctr">
              <a:buNone/>
              <a:defRPr/>
            </a:lvl8pPr>
            <a:lvl9pPr marL="3653298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BC50960-5921-4FDE-85E3-6641C26656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5282134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A76DD07-3469-4EFB-BC25-1F3CDCE49B7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5871396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7113" y="6267452"/>
            <a:ext cx="11053761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27113" y="4133849"/>
            <a:ext cx="11053761" cy="2133601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657" indent="0">
              <a:buNone/>
              <a:defRPr sz="1800"/>
            </a:lvl2pPr>
            <a:lvl3pPr marL="913321" indent="0">
              <a:buNone/>
              <a:defRPr sz="1600"/>
            </a:lvl3pPr>
            <a:lvl4pPr marL="1369983" indent="0">
              <a:buNone/>
              <a:defRPr sz="1400"/>
            </a:lvl4pPr>
            <a:lvl5pPr marL="1826648" indent="0">
              <a:buNone/>
              <a:defRPr sz="1400"/>
            </a:lvl5pPr>
            <a:lvl6pPr marL="2283311" indent="0">
              <a:buNone/>
              <a:defRPr sz="1400"/>
            </a:lvl6pPr>
            <a:lvl7pPr marL="2739971" indent="0">
              <a:buNone/>
              <a:defRPr sz="1400"/>
            </a:lvl7pPr>
            <a:lvl8pPr marL="3196638" indent="0">
              <a:buNone/>
              <a:defRPr sz="1400"/>
            </a:lvl8pPr>
            <a:lvl9pPr marL="3653298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B73C71F-8B0E-416F-9BFE-33BE058C6F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567829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7772402" y="2768632"/>
            <a:ext cx="1905000" cy="57149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829800" y="2768632"/>
            <a:ext cx="1905000" cy="57149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3ED9F0A-C414-4152-BDB9-DB5DC91014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7272215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876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50876" y="2182814"/>
            <a:ext cx="5745163" cy="9096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57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83" indent="0">
              <a:buNone/>
              <a:defRPr sz="1600" b="1"/>
            </a:lvl4pPr>
            <a:lvl5pPr marL="1826648" indent="0">
              <a:buNone/>
              <a:defRPr sz="1600" b="1"/>
            </a:lvl5pPr>
            <a:lvl6pPr marL="2283311" indent="0">
              <a:buNone/>
              <a:defRPr sz="1600" b="1"/>
            </a:lvl6pPr>
            <a:lvl7pPr marL="2739971" indent="0">
              <a:buNone/>
              <a:defRPr sz="1600" b="1"/>
            </a:lvl7pPr>
            <a:lvl8pPr marL="3196638" indent="0">
              <a:buNone/>
              <a:defRPr sz="1600" b="1"/>
            </a:lvl8pPr>
            <a:lvl9pPr marL="3653298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0876" y="3092451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605590" y="2182814"/>
            <a:ext cx="5748336" cy="9096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57" indent="0">
              <a:buNone/>
              <a:defRPr sz="2000" b="1"/>
            </a:lvl2pPr>
            <a:lvl3pPr marL="913321" indent="0">
              <a:buNone/>
              <a:defRPr sz="1800" b="1"/>
            </a:lvl3pPr>
            <a:lvl4pPr marL="1369983" indent="0">
              <a:buNone/>
              <a:defRPr sz="1600" b="1"/>
            </a:lvl4pPr>
            <a:lvl5pPr marL="1826648" indent="0">
              <a:buNone/>
              <a:defRPr sz="1600" b="1"/>
            </a:lvl5pPr>
            <a:lvl6pPr marL="2283311" indent="0">
              <a:buNone/>
              <a:defRPr sz="1600" b="1"/>
            </a:lvl6pPr>
            <a:lvl7pPr marL="2739971" indent="0">
              <a:buNone/>
              <a:defRPr sz="1600" b="1"/>
            </a:lvl7pPr>
            <a:lvl8pPr marL="3196638" indent="0">
              <a:buNone/>
              <a:defRPr sz="1600" b="1"/>
            </a:lvl8pPr>
            <a:lvl9pPr marL="3653298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605590" y="3092451"/>
            <a:ext cx="5748336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2CDACC8-00FE-4CC1-B1F9-3E7B5734CE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4508997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A4440D2-DD8E-4A7F-9B97-F78FC86CB7E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324438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4A93F94-A7F7-4939-A992-1F4AAAADB3B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2713793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908" y="388971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84763" y="388939"/>
            <a:ext cx="7269163" cy="8323263"/>
          </a:xfrm>
        </p:spPr>
        <p:txBody>
          <a:bodyPr/>
          <a:lstStyle>
            <a:lvl1pPr>
              <a:defRPr sz="31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50908" y="2041526"/>
            <a:ext cx="4278313" cy="6670674"/>
          </a:xfrm>
        </p:spPr>
        <p:txBody>
          <a:bodyPr/>
          <a:lstStyle>
            <a:lvl1pPr marL="0" indent="0">
              <a:buNone/>
              <a:defRPr sz="1400"/>
            </a:lvl1pPr>
            <a:lvl2pPr marL="456657" indent="0">
              <a:buNone/>
              <a:defRPr sz="1100"/>
            </a:lvl2pPr>
            <a:lvl3pPr marL="913321" indent="0">
              <a:buNone/>
              <a:defRPr sz="1000"/>
            </a:lvl3pPr>
            <a:lvl4pPr marL="1369983" indent="0">
              <a:buNone/>
              <a:defRPr sz="900"/>
            </a:lvl4pPr>
            <a:lvl5pPr marL="1826648" indent="0">
              <a:buNone/>
              <a:defRPr sz="900"/>
            </a:lvl5pPr>
            <a:lvl6pPr marL="2283311" indent="0">
              <a:buNone/>
              <a:defRPr sz="900"/>
            </a:lvl6pPr>
            <a:lvl7pPr marL="2739971" indent="0">
              <a:buNone/>
              <a:defRPr sz="900"/>
            </a:lvl7pPr>
            <a:lvl8pPr marL="3196638" indent="0">
              <a:buNone/>
              <a:defRPr sz="900"/>
            </a:lvl8pPr>
            <a:lvl9pPr marL="3653298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DD9F294-6755-4572-BFA2-189896F92DC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5642121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49557" y="6827839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549557" y="871538"/>
            <a:ext cx="7802563" cy="5851526"/>
          </a:xfrm>
        </p:spPr>
        <p:txBody>
          <a:bodyPr/>
          <a:lstStyle>
            <a:lvl1pPr marL="0" indent="0">
              <a:buNone/>
              <a:defRPr sz="3100"/>
            </a:lvl1pPr>
            <a:lvl2pPr marL="456657" indent="0">
              <a:buNone/>
              <a:defRPr sz="2800"/>
            </a:lvl2pPr>
            <a:lvl3pPr marL="913321" indent="0">
              <a:buNone/>
              <a:defRPr sz="2400"/>
            </a:lvl3pPr>
            <a:lvl4pPr marL="1369983" indent="0">
              <a:buNone/>
              <a:defRPr sz="2000"/>
            </a:lvl4pPr>
            <a:lvl5pPr marL="1826648" indent="0">
              <a:buNone/>
              <a:defRPr sz="2000"/>
            </a:lvl5pPr>
            <a:lvl6pPr marL="2283311" indent="0">
              <a:buNone/>
              <a:defRPr sz="2000"/>
            </a:lvl6pPr>
            <a:lvl7pPr marL="2739971" indent="0">
              <a:buNone/>
              <a:defRPr sz="2000"/>
            </a:lvl7pPr>
            <a:lvl8pPr marL="3196638" indent="0">
              <a:buNone/>
              <a:defRPr sz="2000"/>
            </a:lvl8pPr>
            <a:lvl9pPr marL="365329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549557" y="7634290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6657" indent="0">
              <a:buNone/>
              <a:defRPr sz="1100"/>
            </a:lvl2pPr>
            <a:lvl3pPr marL="913321" indent="0">
              <a:buNone/>
              <a:defRPr sz="1000"/>
            </a:lvl3pPr>
            <a:lvl4pPr marL="1369983" indent="0">
              <a:buNone/>
              <a:defRPr sz="900"/>
            </a:lvl4pPr>
            <a:lvl5pPr marL="1826648" indent="0">
              <a:buNone/>
              <a:defRPr sz="900"/>
            </a:lvl5pPr>
            <a:lvl6pPr marL="2283311" indent="0">
              <a:buNone/>
              <a:defRPr sz="900"/>
            </a:lvl6pPr>
            <a:lvl7pPr marL="2739971" indent="0">
              <a:buNone/>
              <a:defRPr sz="900"/>
            </a:lvl7pPr>
            <a:lvl8pPr marL="3196638" indent="0">
              <a:buNone/>
              <a:defRPr sz="900"/>
            </a:lvl8pPr>
            <a:lvl9pPr marL="3653298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09DB3CD-70BD-4444-B3FA-F5DD490597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5719792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F55FCA8-21BF-4543-A010-C0BE590BA5F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8298491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118599" y="254000"/>
            <a:ext cx="2616201" cy="8229601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270032" y="254000"/>
            <a:ext cx="7696201" cy="8229601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BC1DAF-0242-4DE3-957C-6FD228EA6E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417724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00007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32" y="1638301"/>
            <a:ext cx="10464801" cy="330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32" y="5029200"/>
            <a:ext cx="10464801" cy="113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736" tIns="50736" rIns="50736" bIns="507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  <p:sp>
        <p:nvSpPr>
          <p:cNvPr id="1027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43650" y="9283699"/>
            <a:ext cx="317500" cy="342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332" tIns="45663" rIns="91332" bIns="45663" numCol="1" anchor="ctr" anchorCtr="0" compatLnSpc="1">
            <a:prstTxWarp prst="textNoShape">
              <a:avLst/>
            </a:prstTxWarp>
          </a:bodyPr>
          <a:lstStyle>
            <a:lvl1pPr algn="ctr">
              <a:tabLst>
                <a:tab pos="1065553" algn="l"/>
              </a:tabLst>
              <a:defRPr sz="1800">
                <a:solidFill>
                  <a:schemeClr val="tx1"/>
                </a:solidFill>
                <a:latin typeface="+mn-lt"/>
                <a:ea typeface="Gill Sans" charset="0"/>
                <a:cs typeface="Gill Sans" charset="0"/>
              </a:defRPr>
            </a:lvl1pPr>
            <a:lvl2pPr algn="l">
              <a:tabLst>
                <a:tab pos="1065553" algn="l"/>
              </a:tabLst>
              <a:defRPr sz="1100">
                <a:solidFill>
                  <a:schemeClr val="tx1"/>
                </a:solidFill>
                <a:latin typeface="+mn-lt"/>
              </a:defRPr>
            </a:lvl2pPr>
            <a:lvl3pPr algn="l">
              <a:tabLst>
                <a:tab pos="1065553" algn="l"/>
              </a:tabLst>
              <a:defRPr sz="1100">
                <a:solidFill>
                  <a:schemeClr val="tx1"/>
                </a:solidFill>
                <a:latin typeface="+mn-lt"/>
              </a:defRPr>
            </a:lvl3pPr>
            <a:lvl4pPr algn="l">
              <a:tabLst>
                <a:tab pos="1065553" algn="l"/>
              </a:tabLst>
              <a:defRPr sz="1100">
                <a:solidFill>
                  <a:schemeClr val="tx1"/>
                </a:solidFill>
                <a:latin typeface="+mn-lt"/>
              </a:defRPr>
            </a:lvl4pPr>
            <a:lvl5pPr algn="l">
              <a:tabLst>
                <a:tab pos="1065553" algn="l"/>
              </a:tabLst>
              <a:defRPr sz="1100">
                <a:solidFill>
                  <a:schemeClr val="tx1"/>
                </a:solidFill>
                <a:latin typeface="+mn-lt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065553" algn="l"/>
              </a:tabLst>
              <a:defRPr sz="1100">
                <a:solidFill>
                  <a:schemeClr val="tx1"/>
                </a:solidFill>
                <a:latin typeface="+mn-lt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065553" algn="l"/>
              </a:tabLst>
              <a:defRPr sz="1100">
                <a:solidFill>
                  <a:schemeClr val="tx1"/>
                </a:solidFill>
                <a:latin typeface="+mn-lt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065553" algn="l"/>
              </a:tabLst>
              <a:defRPr sz="1100">
                <a:solidFill>
                  <a:schemeClr val="tx1"/>
                </a:solidFill>
                <a:latin typeface="+mn-lt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065553" algn="l"/>
              </a:tabLst>
              <a:defRPr sz="1100">
                <a:solidFill>
                  <a:schemeClr val="tx1"/>
                </a:solidFill>
                <a:latin typeface="+mn-lt"/>
              </a:defRPr>
            </a:lvl9pPr>
          </a:lstStyle>
          <a:p>
            <a:fld id="{B8BBED4E-AE04-493D-AD89-4D0AB20ECAD4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ransition/>
  <p:hf sldNum="0" hdr="0" ftr="0" dt="0"/>
  <p:txStyles>
    <p:titleStyle>
      <a:lvl1pPr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2pPr>
      <a:lvl3pPr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3pPr>
      <a:lvl4pPr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4pPr>
      <a:lvl5pPr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5pPr>
      <a:lvl6pPr marL="456657"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6pPr>
      <a:lvl7pPr marL="913321"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7pPr>
      <a:lvl8pPr marL="1369983"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8pPr>
      <a:lvl9pPr marL="1826648"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9pPr>
    </p:titleStyle>
    <p:bodyStyle>
      <a:lvl1pPr algn="ctr" rtl="0" fontAlgn="base">
        <a:spcBef>
          <a:spcPts val="201"/>
        </a:spcBef>
        <a:spcAft>
          <a:spcPct val="0"/>
        </a:spcAft>
        <a:defRPr sz="3600" b="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ts val="201"/>
        </a:spcBef>
        <a:spcAft>
          <a:spcPct val="0"/>
        </a:spcAft>
        <a:defRPr sz="36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ts val="201"/>
        </a:spcBef>
        <a:spcAft>
          <a:spcPct val="0"/>
        </a:spcAft>
        <a:defRPr sz="31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ts val="201"/>
        </a:spcBef>
        <a:spcAft>
          <a:spcPct val="0"/>
        </a:spcAft>
        <a:defRPr sz="28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ts val="201"/>
        </a:spcBef>
        <a:spcAft>
          <a:spcPct val="0"/>
        </a:spcAft>
        <a:defRPr sz="21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Gill Sans" charset="0"/>
        </a:defRPr>
      </a:lvl5pPr>
      <a:lvl6pPr marL="456657" algn="ctr" rtl="0" fontAlgn="base">
        <a:spcBef>
          <a:spcPts val="201"/>
        </a:spcBef>
        <a:spcAft>
          <a:spcPct val="0"/>
        </a:spcAft>
        <a:defRPr sz="21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Gill Sans" charset="0"/>
        </a:defRPr>
      </a:lvl6pPr>
      <a:lvl7pPr marL="913321" algn="ctr" rtl="0" fontAlgn="base">
        <a:spcBef>
          <a:spcPts val="201"/>
        </a:spcBef>
        <a:spcAft>
          <a:spcPct val="0"/>
        </a:spcAft>
        <a:defRPr sz="21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Gill Sans" charset="0"/>
        </a:defRPr>
      </a:lvl7pPr>
      <a:lvl8pPr marL="1369983" algn="ctr" rtl="0" fontAlgn="base">
        <a:spcBef>
          <a:spcPts val="201"/>
        </a:spcBef>
        <a:spcAft>
          <a:spcPct val="0"/>
        </a:spcAft>
        <a:defRPr sz="21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Gill Sans" charset="0"/>
        </a:defRPr>
      </a:lvl8pPr>
      <a:lvl9pPr marL="1826648" algn="ctr" rtl="0" fontAlgn="base">
        <a:spcBef>
          <a:spcPts val="201"/>
        </a:spcBef>
        <a:spcAft>
          <a:spcPct val="0"/>
        </a:spcAft>
        <a:defRPr sz="21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Gill Sans" charset="0"/>
        </a:defRPr>
      </a:lvl9pPr>
    </p:bodyStyle>
    <p:otherStyle>
      <a:defPPr>
        <a:defRPr lang="en-US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7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83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48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1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8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8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00007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32" y="1270032"/>
            <a:ext cx="10464801" cy="7213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736" tIns="50736" rIns="50736" bIns="5073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ransition/>
  <p:hf sldNum="0" hdr="0" ftr="0" dt="0"/>
  <p:txStyles>
    <p:titleStyle>
      <a:lvl1pPr algn="ctr" rtl="0" fontAlgn="base">
        <a:spcBef>
          <a:spcPts val="201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ts val="201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ts val="201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ts val="201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ts val="201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6657" algn="ctr" rtl="0" fontAlgn="base">
        <a:spcBef>
          <a:spcPts val="201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3321" algn="ctr" rtl="0" fontAlgn="base">
        <a:spcBef>
          <a:spcPts val="201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69983" algn="ctr" rtl="0" fontAlgn="base">
        <a:spcBef>
          <a:spcPts val="201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6648" algn="ctr" rtl="0" fontAlgn="base">
        <a:spcBef>
          <a:spcPts val="201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770618" indent="-504235" algn="l" rtl="0" fontAlgn="base">
        <a:spcBef>
          <a:spcPts val="5000"/>
        </a:spcBef>
        <a:spcAft>
          <a:spcPct val="0"/>
        </a:spcAft>
        <a:buSzPct val="171000"/>
        <a:buFont typeface="Gill Sans" charset="0"/>
        <a:buChar char="•"/>
        <a:defRPr sz="3600" b="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27265" indent="-504235" algn="l" rtl="0" fontAlgn="base">
        <a:spcBef>
          <a:spcPts val="5000"/>
        </a:spcBef>
        <a:spcAft>
          <a:spcPct val="0"/>
        </a:spcAft>
        <a:buSzPct val="171000"/>
        <a:buFont typeface="Gill Sans" charset="0"/>
        <a:buChar char="•"/>
        <a:defRPr sz="3600" b="1">
          <a:solidFill>
            <a:schemeClr val="tx1"/>
          </a:solidFill>
          <a:latin typeface="+mn-lt"/>
          <a:ea typeface="+mj-ea"/>
          <a:cs typeface="+mj-cs"/>
          <a:sym typeface="Gill Sans" charset="0"/>
        </a:defRPr>
      </a:lvl2pPr>
      <a:lvl3pPr marL="1641133" indent="-474107" algn="l" rtl="0" fontAlgn="base">
        <a:spcBef>
          <a:spcPts val="5000"/>
        </a:spcBef>
        <a:spcAft>
          <a:spcPct val="0"/>
        </a:spcAft>
        <a:buSzPct val="171000"/>
        <a:buFont typeface="Gill Sans" charset="0"/>
        <a:buChar char="•"/>
        <a:defRPr sz="3100" b="1">
          <a:solidFill>
            <a:schemeClr val="tx1"/>
          </a:solidFill>
          <a:latin typeface="+mn-lt"/>
          <a:ea typeface="+mj-ea"/>
          <a:cs typeface="+mj-cs"/>
          <a:sym typeface="Gill Sans" charset="0"/>
        </a:defRPr>
      </a:lvl3pPr>
      <a:lvl4pPr marL="2053392" indent="-442390" algn="l" rtl="0" fontAlgn="base">
        <a:spcBef>
          <a:spcPts val="5000"/>
        </a:spcBef>
        <a:spcAft>
          <a:spcPct val="0"/>
        </a:spcAft>
        <a:buSzPct val="171000"/>
        <a:buFont typeface="Gill Sans" charset="0"/>
        <a:buChar char="•"/>
        <a:defRPr sz="2800" b="1">
          <a:solidFill>
            <a:schemeClr val="tx1"/>
          </a:solidFill>
          <a:latin typeface="+mn-lt"/>
          <a:ea typeface="+mj-ea"/>
          <a:cs typeface="+mj-cs"/>
          <a:sym typeface="Gill Sans" charset="0"/>
        </a:defRPr>
      </a:lvl4pPr>
      <a:lvl5pPr marL="2464072" indent="-396411" algn="l" rtl="0" fontAlgn="base">
        <a:spcBef>
          <a:spcPts val="5000"/>
        </a:spcBef>
        <a:spcAft>
          <a:spcPct val="0"/>
        </a:spcAft>
        <a:buSzPct val="171000"/>
        <a:buFont typeface="Gill Sans" charset="0"/>
        <a:buChar char="•"/>
        <a:defRPr sz="2100" b="1">
          <a:solidFill>
            <a:schemeClr val="tx1"/>
          </a:solidFill>
          <a:latin typeface="+mn-lt"/>
          <a:ea typeface="+mj-ea"/>
          <a:cs typeface="+mj-cs"/>
          <a:sym typeface="Gill Sans" charset="0"/>
        </a:defRPr>
      </a:lvl5pPr>
      <a:lvl6pPr marL="2920739" indent="-396411" algn="l" rtl="0" fontAlgn="base">
        <a:spcBef>
          <a:spcPts val="5000"/>
        </a:spcBef>
        <a:spcAft>
          <a:spcPct val="0"/>
        </a:spcAft>
        <a:buSzPct val="171000"/>
        <a:buFont typeface="Gill Sans" charset="0"/>
        <a:buChar char="•"/>
        <a:defRPr sz="2100" b="1">
          <a:solidFill>
            <a:schemeClr val="tx1"/>
          </a:solidFill>
          <a:latin typeface="+mn-lt"/>
          <a:ea typeface="+mj-ea"/>
          <a:cs typeface="+mj-cs"/>
          <a:sym typeface="Gill Sans" charset="0"/>
        </a:defRPr>
      </a:lvl6pPr>
      <a:lvl7pPr marL="3377394" indent="-396411" algn="l" rtl="0" fontAlgn="base">
        <a:spcBef>
          <a:spcPts val="5000"/>
        </a:spcBef>
        <a:spcAft>
          <a:spcPct val="0"/>
        </a:spcAft>
        <a:buSzPct val="171000"/>
        <a:buFont typeface="Gill Sans" charset="0"/>
        <a:buChar char="•"/>
        <a:defRPr sz="2100" b="1">
          <a:solidFill>
            <a:schemeClr val="tx1"/>
          </a:solidFill>
          <a:latin typeface="+mn-lt"/>
          <a:ea typeface="+mj-ea"/>
          <a:cs typeface="+mj-cs"/>
          <a:sym typeface="Gill Sans" charset="0"/>
        </a:defRPr>
      </a:lvl7pPr>
      <a:lvl8pPr marL="3834061" indent="-396411" algn="l" rtl="0" fontAlgn="base">
        <a:spcBef>
          <a:spcPts val="5000"/>
        </a:spcBef>
        <a:spcAft>
          <a:spcPct val="0"/>
        </a:spcAft>
        <a:buSzPct val="171000"/>
        <a:buFont typeface="Gill Sans" charset="0"/>
        <a:buChar char="•"/>
        <a:defRPr sz="2100" b="1">
          <a:solidFill>
            <a:schemeClr val="tx1"/>
          </a:solidFill>
          <a:latin typeface="+mn-lt"/>
          <a:ea typeface="+mj-ea"/>
          <a:cs typeface="+mj-cs"/>
          <a:sym typeface="Gill Sans" charset="0"/>
        </a:defRPr>
      </a:lvl8pPr>
      <a:lvl9pPr marL="4290729" indent="-396411" algn="l" rtl="0" fontAlgn="base">
        <a:spcBef>
          <a:spcPts val="5000"/>
        </a:spcBef>
        <a:spcAft>
          <a:spcPct val="0"/>
        </a:spcAft>
        <a:buSzPct val="171000"/>
        <a:buFont typeface="Gill Sans" charset="0"/>
        <a:buChar char="•"/>
        <a:defRPr sz="2100" b="1">
          <a:solidFill>
            <a:schemeClr val="tx1"/>
          </a:solidFill>
          <a:latin typeface="+mn-lt"/>
          <a:ea typeface="+mj-ea"/>
          <a:cs typeface="+mj-cs"/>
          <a:sym typeface="Gill Sans" charset="0"/>
        </a:defRPr>
      </a:lvl9pPr>
    </p:bodyStyle>
    <p:otherStyle>
      <a:defPPr>
        <a:defRPr lang="en-US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7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83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48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1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8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8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00007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32" y="2971800"/>
            <a:ext cx="10464801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ransition/>
  <p:hf sldNum="0" hdr="0" ftr="0" dt="0"/>
  <p:txStyles>
    <p:titleStyle>
      <a:lvl1pPr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2pPr>
      <a:lvl3pPr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3pPr>
      <a:lvl4pPr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4pPr>
      <a:lvl5pPr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5pPr>
      <a:lvl6pPr marL="456657"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6pPr>
      <a:lvl7pPr marL="913321"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7pPr>
      <a:lvl8pPr marL="1369983"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8pPr>
      <a:lvl9pPr marL="1826648"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9pPr>
    </p:titleStyle>
    <p:bodyStyle>
      <a:lvl1pPr algn="ctr" rtl="0" fontAlgn="base">
        <a:spcBef>
          <a:spcPts val="201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ts val="201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ts val="201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ts val="201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ts val="201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6657" algn="ctr" rtl="0" fontAlgn="base">
        <a:spcBef>
          <a:spcPts val="201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3321" algn="ctr" rtl="0" fontAlgn="base">
        <a:spcBef>
          <a:spcPts val="201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69983" algn="ctr" rtl="0" fontAlgn="base">
        <a:spcBef>
          <a:spcPts val="201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6648" algn="ctr" rtl="0" fontAlgn="base">
        <a:spcBef>
          <a:spcPts val="201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7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83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48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1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8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8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00007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32" y="254000"/>
            <a:ext cx="10464801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32"/>
            <a:ext cx="5041900" cy="5714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736" tIns="50736" rIns="50736" bIns="5073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ransition/>
  <p:hf sldNum="0" hdr="0" ftr="0" dt="0"/>
  <p:txStyles>
    <p:titleStyle>
      <a:lvl1pPr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2pPr>
      <a:lvl3pPr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3pPr>
      <a:lvl4pPr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4pPr>
      <a:lvl5pPr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5pPr>
      <a:lvl6pPr marL="456657"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6pPr>
      <a:lvl7pPr marL="913321"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7pPr>
      <a:lvl8pPr marL="1369983"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8pPr>
      <a:lvl9pPr marL="1826648"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9pPr>
    </p:titleStyle>
    <p:bodyStyle>
      <a:lvl1pPr marL="770618" indent="-504235" algn="l" rtl="0" fontAlgn="base">
        <a:spcBef>
          <a:spcPts val="3999"/>
        </a:spcBef>
        <a:spcAft>
          <a:spcPct val="0"/>
        </a:spcAft>
        <a:buSzPct val="171000"/>
        <a:buFont typeface="Gill Sans" charset="0"/>
        <a:buChar char="•"/>
        <a:defRPr sz="3600" b="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27265" indent="-504235" algn="l" rtl="0" fontAlgn="base">
        <a:spcBef>
          <a:spcPts val="3999"/>
        </a:spcBef>
        <a:spcAft>
          <a:spcPct val="0"/>
        </a:spcAft>
        <a:buSzPct val="171000"/>
        <a:buFont typeface="Gill Sans" charset="0"/>
        <a:buChar char="•"/>
        <a:defRPr sz="36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Gill Sans" charset="0"/>
        </a:defRPr>
      </a:lvl2pPr>
      <a:lvl3pPr marL="1641133" indent="-474107" algn="l" rtl="0" fontAlgn="base">
        <a:spcBef>
          <a:spcPts val="3999"/>
        </a:spcBef>
        <a:spcAft>
          <a:spcPct val="0"/>
        </a:spcAft>
        <a:buSzPct val="171000"/>
        <a:buFont typeface="Gill Sans" charset="0"/>
        <a:buChar char="•"/>
        <a:defRPr sz="31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Gill Sans" charset="0"/>
        </a:defRPr>
      </a:lvl3pPr>
      <a:lvl4pPr marL="2053392" indent="-442390" algn="l" rtl="0" fontAlgn="base">
        <a:spcBef>
          <a:spcPts val="3999"/>
        </a:spcBef>
        <a:spcAft>
          <a:spcPct val="0"/>
        </a:spcAft>
        <a:buSzPct val="171000"/>
        <a:buFont typeface="Gill Sans" charset="0"/>
        <a:buChar char="•"/>
        <a:defRPr sz="28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Gill Sans" charset="0"/>
        </a:defRPr>
      </a:lvl4pPr>
      <a:lvl5pPr marL="2464072" indent="-396411" algn="l" rtl="0" fontAlgn="base">
        <a:spcBef>
          <a:spcPts val="3999"/>
        </a:spcBef>
        <a:spcAft>
          <a:spcPct val="0"/>
        </a:spcAft>
        <a:buSzPct val="171000"/>
        <a:buFont typeface="Gill Sans" charset="0"/>
        <a:buChar char="•"/>
        <a:defRPr sz="21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Gill Sans" charset="0"/>
        </a:defRPr>
      </a:lvl5pPr>
      <a:lvl6pPr marL="2920739" indent="-396411" algn="l" rtl="0" fontAlgn="base">
        <a:spcBef>
          <a:spcPts val="3999"/>
        </a:spcBef>
        <a:spcAft>
          <a:spcPct val="0"/>
        </a:spcAft>
        <a:buSzPct val="171000"/>
        <a:buFont typeface="Gill Sans" charset="0"/>
        <a:buChar char="•"/>
        <a:defRPr sz="21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Gill Sans" charset="0"/>
        </a:defRPr>
      </a:lvl6pPr>
      <a:lvl7pPr marL="3377394" indent="-396411" algn="l" rtl="0" fontAlgn="base">
        <a:spcBef>
          <a:spcPts val="3999"/>
        </a:spcBef>
        <a:spcAft>
          <a:spcPct val="0"/>
        </a:spcAft>
        <a:buSzPct val="171000"/>
        <a:buFont typeface="Gill Sans" charset="0"/>
        <a:buChar char="•"/>
        <a:defRPr sz="21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Gill Sans" charset="0"/>
        </a:defRPr>
      </a:lvl7pPr>
      <a:lvl8pPr marL="3834061" indent="-396411" algn="l" rtl="0" fontAlgn="base">
        <a:spcBef>
          <a:spcPts val="3999"/>
        </a:spcBef>
        <a:spcAft>
          <a:spcPct val="0"/>
        </a:spcAft>
        <a:buSzPct val="171000"/>
        <a:buFont typeface="Gill Sans" charset="0"/>
        <a:buChar char="•"/>
        <a:defRPr sz="21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Gill Sans" charset="0"/>
        </a:defRPr>
      </a:lvl8pPr>
      <a:lvl9pPr marL="4290729" indent="-396411" algn="l" rtl="0" fontAlgn="base">
        <a:spcBef>
          <a:spcPts val="3999"/>
        </a:spcBef>
        <a:spcAft>
          <a:spcPct val="0"/>
        </a:spcAft>
        <a:buSzPct val="171000"/>
        <a:buFont typeface="Gill Sans" charset="0"/>
        <a:buChar char="•"/>
        <a:defRPr sz="21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Gill Sans" charset="0"/>
        </a:defRPr>
      </a:lvl9pPr>
    </p:bodyStyle>
    <p:otherStyle>
      <a:defPPr>
        <a:defRPr lang="en-US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7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83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48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1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8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8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00007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32" y="254000"/>
            <a:ext cx="10464801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72432" y="2768632"/>
            <a:ext cx="3962401" cy="5714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736" tIns="50736" rIns="50736" bIns="5073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  <p:sp>
        <p:nvSpPr>
          <p:cNvPr id="8195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43650" y="9283699"/>
            <a:ext cx="317500" cy="342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332" tIns="45663" rIns="91332" bIns="45663" numCol="1" anchor="ctr" anchorCtr="0" compatLnSpc="1">
            <a:prstTxWarp prst="textNoShape">
              <a:avLst/>
            </a:prstTxWarp>
          </a:bodyPr>
          <a:lstStyle>
            <a:lvl1pPr algn="ctr">
              <a:tabLst>
                <a:tab pos="1065553" algn="l"/>
              </a:tabLst>
              <a:defRPr sz="1800">
                <a:solidFill>
                  <a:schemeClr val="tx1"/>
                </a:solidFill>
                <a:latin typeface="+mn-lt"/>
                <a:ea typeface="Gill Sans" charset="0"/>
                <a:cs typeface="Gill Sans" charset="0"/>
              </a:defRPr>
            </a:lvl1pPr>
            <a:lvl2pPr algn="l">
              <a:tabLst>
                <a:tab pos="1065553" algn="l"/>
              </a:tabLst>
              <a:defRPr sz="1100">
                <a:solidFill>
                  <a:schemeClr val="tx1"/>
                </a:solidFill>
                <a:latin typeface="+mn-lt"/>
              </a:defRPr>
            </a:lvl2pPr>
            <a:lvl3pPr algn="l">
              <a:tabLst>
                <a:tab pos="1065553" algn="l"/>
              </a:tabLst>
              <a:defRPr sz="1100">
                <a:solidFill>
                  <a:schemeClr val="tx1"/>
                </a:solidFill>
                <a:latin typeface="+mn-lt"/>
              </a:defRPr>
            </a:lvl3pPr>
            <a:lvl4pPr algn="l">
              <a:tabLst>
                <a:tab pos="1065553" algn="l"/>
              </a:tabLst>
              <a:defRPr sz="1100">
                <a:solidFill>
                  <a:schemeClr val="tx1"/>
                </a:solidFill>
                <a:latin typeface="+mn-lt"/>
              </a:defRPr>
            </a:lvl4pPr>
            <a:lvl5pPr algn="l">
              <a:tabLst>
                <a:tab pos="1065553" algn="l"/>
              </a:tabLst>
              <a:defRPr sz="1100">
                <a:solidFill>
                  <a:schemeClr val="tx1"/>
                </a:solidFill>
                <a:latin typeface="+mn-lt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065553" algn="l"/>
              </a:tabLst>
              <a:defRPr sz="1100">
                <a:solidFill>
                  <a:schemeClr val="tx1"/>
                </a:solidFill>
                <a:latin typeface="+mn-lt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065553" algn="l"/>
              </a:tabLst>
              <a:defRPr sz="1100">
                <a:solidFill>
                  <a:schemeClr val="tx1"/>
                </a:solidFill>
                <a:latin typeface="+mn-lt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065553" algn="l"/>
              </a:tabLst>
              <a:defRPr sz="1100">
                <a:solidFill>
                  <a:schemeClr val="tx1"/>
                </a:solidFill>
                <a:latin typeface="+mn-lt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065553" algn="l"/>
              </a:tabLst>
              <a:defRPr sz="1100">
                <a:solidFill>
                  <a:schemeClr val="tx1"/>
                </a:solidFill>
                <a:latin typeface="+mn-lt"/>
              </a:defRPr>
            </a:lvl9pPr>
          </a:lstStyle>
          <a:p>
            <a:fld id="{772D3ED8-5588-4163-B063-91D0CBC887AC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/>
  <p:hf sldNum="0" hdr="0" ftr="0" dt="0"/>
  <p:txStyles>
    <p:titleStyle>
      <a:lvl1pPr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2pPr>
      <a:lvl3pPr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3pPr>
      <a:lvl4pPr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4pPr>
      <a:lvl5pPr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5pPr>
      <a:lvl6pPr marL="456657"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6pPr>
      <a:lvl7pPr marL="913321"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7pPr>
      <a:lvl8pPr marL="1369983"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8pPr>
      <a:lvl9pPr marL="1826648" algn="ctr" rtl="0" fontAlgn="base">
        <a:spcBef>
          <a:spcPts val="201"/>
        </a:spcBef>
        <a:spcAft>
          <a:spcPct val="0"/>
        </a:spcAft>
        <a:defRPr sz="5500" b="1">
          <a:solidFill>
            <a:schemeClr val="tx1"/>
          </a:solidFill>
          <a:latin typeface="Gill Sans" charset="0"/>
          <a:ea typeface="ヒラギノ角ゴ ProN W6" charset="0"/>
          <a:cs typeface="ヒラギノ角ゴ ProN W6" charset="0"/>
          <a:sym typeface="Gill Sans" charset="0"/>
        </a:defRPr>
      </a:lvl9pPr>
    </p:titleStyle>
    <p:bodyStyle>
      <a:lvl1pPr marL="770618" indent="-504235" algn="l" rtl="0" fontAlgn="base">
        <a:spcBef>
          <a:spcPts val="3999"/>
        </a:spcBef>
        <a:spcAft>
          <a:spcPct val="0"/>
        </a:spcAft>
        <a:buSzPct val="171000"/>
        <a:buFont typeface="Gill Sans" charset="0"/>
        <a:buChar char="•"/>
        <a:defRPr sz="3600" b="1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27265" indent="-504235" algn="l" rtl="0" fontAlgn="base">
        <a:spcBef>
          <a:spcPts val="3999"/>
        </a:spcBef>
        <a:spcAft>
          <a:spcPct val="0"/>
        </a:spcAft>
        <a:buSzPct val="171000"/>
        <a:buFont typeface="Gill Sans" charset="0"/>
        <a:buChar char="•"/>
        <a:defRPr sz="36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Gill Sans" charset="0"/>
        </a:defRPr>
      </a:lvl2pPr>
      <a:lvl3pPr marL="1609416" indent="-442390" algn="l" rtl="0" fontAlgn="base">
        <a:spcBef>
          <a:spcPts val="3999"/>
        </a:spcBef>
        <a:spcAft>
          <a:spcPct val="0"/>
        </a:spcAft>
        <a:buSzPct val="171000"/>
        <a:buFont typeface="Gill Sans" charset="0"/>
        <a:buChar char="•"/>
        <a:defRPr sz="28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Gill Sans" charset="0"/>
        </a:defRPr>
      </a:lvl3pPr>
      <a:lvl4pPr marL="2053392" indent="-442390" algn="l" rtl="0" fontAlgn="base">
        <a:spcBef>
          <a:spcPts val="3999"/>
        </a:spcBef>
        <a:spcAft>
          <a:spcPct val="0"/>
        </a:spcAft>
        <a:buSzPct val="171000"/>
        <a:buFont typeface="Gill Sans" charset="0"/>
        <a:buChar char="•"/>
        <a:defRPr sz="28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Gill Sans" charset="0"/>
        </a:defRPr>
      </a:lvl4pPr>
      <a:lvl5pPr marL="2464072" indent="-396411" algn="l" rtl="0" fontAlgn="base">
        <a:spcBef>
          <a:spcPts val="3999"/>
        </a:spcBef>
        <a:spcAft>
          <a:spcPct val="0"/>
        </a:spcAft>
        <a:buSzPct val="171000"/>
        <a:buFont typeface="Gill Sans" charset="0"/>
        <a:buChar char="•"/>
        <a:defRPr sz="21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Gill Sans" charset="0"/>
        </a:defRPr>
      </a:lvl5pPr>
      <a:lvl6pPr marL="2920739" indent="-396411" algn="l" rtl="0" fontAlgn="base">
        <a:spcBef>
          <a:spcPts val="3999"/>
        </a:spcBef>
        <a:spcAft>
          <a:spcPct val="0"/>
        </a:spcAft>
        <a:buSzPct val="171000"/>
        <a:buFont typeface="Gill Sans" charset="0"/>
        <a:buChar char="•"/>
        <a:defRPr sz="21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Gill Sans" charset="0"/>
        </a:defRPr>
      </a:lvl6pPr>
      <a:lvl7pPr marL="3377394" indent="-396411" algn="l" rtl="0" fontAlgn="base">
        <a:spcBef>
          <a:spcPts val="3999"/>
        </a:spcBef>
        <a:spcAft>
          <a:spcPct val="0"/>
        </a:spcAft>
        <a:buSzPct val="171000"/>
        <a:buFont typeface="Gill Sans" charset="0"/>
        <a:buChar char="•"/>
        <a:defRPr sz="21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Gill Sans" charset="0"/>
        </a:defRPr>
      </a:lvl7pPr>
      <a:lvl8pPr marL="3834061" indent="-396411" algn="l" rtl="0" fontAlgn="base">
        <a:spcBef>
          <a:spcPts val="3999"/>
        </a:spcBef>
        <a:spcAft>
          <a:spcPct val="0"/>
        </a:spcAft>
        <a:buSzPct val="171000"/>
        <a:buFont typeface="Gill Sans" charset="0"/>
        <a:buChar char="•"/>
        <a:defRPr sz="21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Gill Sans" charset="0"/>
        </a:defRPr>
      </a:lvl8pPr>
      <a:lvl9pPr marL="4290729" indent="-396411" algn="l" rtl="0" fontAlgn="base">
        <a:spcBef>
          <a:spcPts val="3999"/>
        </a:spcBef>
        <a:spcAft>
          <a:spcPct val="0"/>
        </a:spcAft>
        <a:buSzPct val="171000"/>
        <a:buFont typeface="Gill Sans" charset="0"/>
        <a:buChar char="•"/>
        <a:defRPr sz="21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Gill Sans" charset="0"/>
        </a:defRPr>
      </a:lvl9pPr>
    </p:bodyStyle>
    <p:otherStyle>
      <a:defPPr>
        <a:defRPr lang="en-US"/>
      </a:defPPr>
      <a:lvl1pPr marL="0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57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2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83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48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1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971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38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298" algn="l" defTabSz="9133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1.jpe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2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8.jpeg"/><Relationship Id="rId4" Type="http://schemas.openxmlformats.org/officeDocument/2006/relationships/image" Target="../media/image18.png"/><Relationship Id="rId9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1.jpe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53440-4446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0328" y="-31722"/>
            <a:ext cx="8737322" cy="9753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92904" y="124272"/>
            <a:ext cx="3014152" cy="3100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0"/>
            <a:ext cx="8686994" cy="3046873"/>
          </a:xfrm>
          <a:prstGeom prst="rect">
            <a:avLst/>
          </a:prstGeom>
        </p:spPr>
        <p:txBody>
          <a:bodyPr wrap="square" lIns="91332" tIns="45663" rIns="91332" bIns="45663">
            <a:spAutoFit/>
          </a:bodyPr>
          <a:lstStyle/>
          <a:p>
            <a:r>
              <a:rPr lang="en-US" sz="4800" b="1" dirty="0" err="1">
                <a:solidFill>
                  <a:schemeClr val="bg2">
                    <a:lumMod val="75000"/>
                  </a:schemeClr>
                </a:solidFill>
              </a:rPr>
              <a:t>IDeA</a:t>
            </a:r>
            <a:r>
              <a:rPr lang="en-US" sz="4800" b="1" dirty="0">
                <a:solidFill>
                  <a:schemeClr val="bg2">
                    <a:lumMod val="75000"/>
                  </a:schemeClr>
                </a:solidFill>
              </a:rPr>
              <a:t> Lab </a:t>
            </a:r>
            <a:r>
              <a:rPr lang="en-US" sz="4800" b="1" dirty="0" smtClean="0">
                <a:solidFill>
                  <a:schemeClr val="bg2">
                    <a:lumMod val="75000"/>
                  </a:schemeClr>
                </a:solidFill>
              </a:rPr>
              <a:t>Projects</a:t>
            </a:r>
          </a:p>
          <a:p>
            <a:r>
              <a:rPr lang="en-US" sz="4800" dirty="0" smtClean="0">
                <a:solidFill>
                  <a:schemeClr val="bg2">
                    <a:lumMod val="75000"/>
                  </a:schemeClr>
                </a:solidFill>
              </a:rPr>
              <a:t>P. </a:t>
            </a:r>
            <a:r>
              <a:rPr lang="en-US" sz="4800" dirty="0" err="1" smtClean="0">
                <a:solidFill>
                  <a:schemeClr val="bg2">
                    <a:lumMod val="75000"/>
                  </a:schemeClr>
                </a:solidFill>
              </a:rPr>
              <a:t>Maillard</a:t>
            </a:r>
            <a:r>
              <a:rPr lang="en-US" sz="4800" dirty="0" smtClean="0">
                <a:solidFill>
                  <a:schemeClr val="bg2">
                    <a:lumMod val="75000"/>
                  </a:schemeClr>
                </a:solidFill>
              </a:rPr>
              <a:t>, C. </a:t>
            </a:r>
            <a:r>
              <a:rPr lang="en-US" sz="4800" dirty="0" err="1" smtClean="0">
                <a:solidFill>
                  <a:schemeClr val="bg2">
                    <a:lumMod val="75000"/>
                  </a:schemeClr>
                </a:solidFill>
              </a:rPr>
              <a:t>DeCarli</a:t>
            </a:r>
            <a:endParaRPr lang="en-US" sz="4800" dirty="0" smtClean="0">
              <a:solidFill>
                <a:schemeClr val="bg2">
                  <a:lumMod val="75000"/>
                </a:schemeClr>
              </a:solidFill>
            </a:endParaRPr>
          </a:p>
          <a:p>
            <a:endParaRPr lang="en-US" sz="4800" b="1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sz="4800" b="1" dirty="0" smtClean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7803452"/>
            <a:ext cx="87373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40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16th Workshop of the International Stroke </a:t>
            </a:r>
            <a:r>
              <a:rPr lang="fr-FR" sz="4000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Genetics</a:t>
            </a:r>
            <a:r>
              <a:rPr lang="fr-FR" sz="40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Consortium </a:t>
            </a:r>
            <a:endParaRPr lang="fr-FR" sz="4000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lvl="0"/>
            <a:r>
              <a:rPr lang="en-US" sz="40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November 2014</a:t>
            </a:r>
            <a:endParaRPr lang="en-US" sz="4000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1" name="Picture 5" descr="idea lab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565"/>
          <a:stretch>
            <a:fillRect/>
          </a:stretch>
        </p:blipFill>
        <p:spPr bwMode="auto">
          <a:xfrm>
            <a:off x="9382720" y="3652664"/>
            <a:ext cx="3000375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14768" y="7253064"/>
            <a:ext cx="2206104" cy="2206104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382720" y="5381871"/>
            <a:ext cx="3053273" cy="136713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839104" cy="1754325"/>
          </a:xfrm>
          <a:prstGeom prst="rect">
            <a:avLst/>
          </a:prstGeom>
        </p:spPr>
        <p:txBody>
          <a:bodyPr wrap="square" lIns="91332" tIns="45663" rIns="91332" bIns="45663">
            <a:spAutoFit/>
          </a:bodyPr>
          <a:lstStyle/>
          <a:p>
            <a:pPr algn="l"/>
            <a:r>
              <a:rPr lang="en-US" sz="54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Imaging markers associated with sub-clinical cerebrovascular diseases</a:t>
            </a:r>
          </a:p>
        </p:txBody>
      </p:sp>
      <p:sp>
        <p:nvSpPr>
          <p:cNvPr id="7" name="Rectangle 6"/>
          <p:cNvSpPr/>
          <p:nvPr/>
        </p:nvSpPr>
        <p:spPr>
          <a:xfrm>
            <a:off x="309712" y="1852464"/>
            <a:ext cx="12335048" cy="753937"/>
          </a:xfrm>
          <a:prstGeom prst="rect">
            <a:avLst/>
          </a:prstGeom>
        </p:spPr>
        <p:txBody>
          <a:bodyPr wrap="square" lIns="91332" tIns="45663" rIns="91332" bIns="45663">
            <a:spAutoFit/>
          </a:bodyPr>
          <a:lstStyle/>
          <a:p>
            <a:pPr algn="l"/>
            <a:r>
              <a:rPr lang="fr-FR" dirty="0" smtClean="0">
                <a:latin typeface="Calibri" pitchFamily="34" charset="0"/>
                <a:cs typeface="Calibri" pitchFamily="34" charset="0"/>
              </a:rPr>
              <a:t>White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Matter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 Hyperintensities on FLAIR MRI (WMH)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74008" y="3004592"/>
            <a:ext cx="6336704" cy="5712883"/>
          </a:xfrm>
          <a:prstGeom prst="rect">
            <a:avLst/>
          </a:prstGeom>
        </p:spPr>
      </p:pic>
      <p:pic>
        <p:nvPicPr>
          <p:cNvPr id="17" name="Picture 2" descr="C:\Users\Pauline\Documents\boulot\UCD\adc_sub_N1\bar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V="1">
            <a:off x="5710312" y="8765232"/>
            <a:ext cx="1810936" cy="225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/>
          <p:cNvSpPr txBox="1"/>
          <p:nvPr/>
        </p:nvSpPr>
        <p:spPr>
          <a:xfrm>
            <a:off x="4702200" y="8981256"/>
            <a:ext cx="1666259" cy="342097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fr-FR" sz="2000" dirty="0">
                <a:latin typeface="Calibri" pitchFamily="34" charset="0"/>
                <a:cs typeface="Calibri" pitchFamily="34" charset="0"/>
              </a:rPr>
              <a:t>Normal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6934448" y="8981256"/>
            <a:ext cx="1666259" cy="342097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en-US" sz="2000" dirty="0">
                <a:latin typeface="Calibri" pitchFamily="34" charset="0"/>
                <a:cs typeface="Calibri" pitchFamily="34" charset="0"/>
              </a:rPr>
              <a:t>Injured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5782320" y="8045152"/>
            <a:ext cx="1666259" cy="707821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FLAIR in the White matter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20301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57984" y="2788568"/>
            <a:ext cx="6779840" cy="611642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0"/>
            <a:ext cx="12839104" cy="1754325"/>
          </a:xfrm>
          <a:prstGeom prst="rect">
            <a:avLst/>
          </a:prstGeom>
        </p:spPr>
        <p:txBody>
          <a:bodyPr wrap="square" lIns="91332" tIns="45663" rIns="91332" bIns="45663">
            <a:spAutoFit/>
          </a:bodyPr>
          <a:lstStyle/>
          <a:p>
            <a:pPr algn="l"/>
            <a:r>
              <a:rPr lang="en-US" sz="54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Imaging markers associated with sub-clinical cerebrovascular diseases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09712" y="1852464"/>
            <a:ext cx="12695088" cy="753937"/>
          </a:xfrm>
          <a:prstGeom prst="rect">
            <a:avLst/>
          </a:prstGeom>
        </p:spPr>
        <p:txBody>
          <a:bodyPr wrap="square" lIns="91332" tIns="45663" rIns="91332" bIns="45663">
            <a:spAutoFit/>
          </a:bodyPr>
          <a:lstStyle/>
          <a:p>
            <a:pPr algn="l"/>
            <a:r>
              <a:rPr lang="en-US" dirty="0" smtClean="0">
                <a:latin typeface="Calibri" pitchFamily="34" charset="0"/>
                <a:cs typeface="Calibri" pitchFamily="34" charset="0"/>
              </a:rPr>
              <a:t>Diffusion </a:t>
            </a:r>
            <a:r>
              <a:rPr lang="en-US" dirty="0">
                <a:latin typeface="Calibri" pitchFamily="34" charset="0"/>
                <a:cs typeface="Calibri" pitchFamily="34" charset="0"/>
              </a:rPr>
              <a:t>tensor imaging (DTI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): fractional anisotropy (FA)</a:t>
            </a:r>
            <a:endParaRPr lang="fr-FR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6646416" y="8693224"/>
            <a:ext cx="18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0.6</a:t>
            </a:r>
          </a:p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(anisotropy)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4630192" y="8693224"/>
            <a:ext cx="15841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0</a:t>
            </a:r>
          </a:p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(isotropy)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01706" y="8549208"/>
            <a:ext cx="2045253" cy="220258"/>
          </a:xfrm>
          <a:prstGeom prst="rect">
            <a:avLst/>
          </a:prstGeom>
        </p:spPr>
      </p:pic>
      <p:sp>
        <p:nvSpPr>
          <p:cNvPr id="22" name="ZoneTexte 21"/>
          <p:cNvSpPr txBox="1"/>
          <p:nvPr/>
        </p:nvSpPr>
        <p:spPr>
          <a:xfrm>
            <a:off x="5638304" y="8189168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FA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Image 3" descr="vec1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78664" y="7397080"/>
            <a:ext cx="1811194" cy="1256949"/>
          </a:xfrm>
          <a:prstGeom prst="rect">
            <a:avLst/>
          </a:prstGeom>
        </p:spPr>
      </p:pic>
      <p:pic>
        <p:nvPicPr>
          <p:cNvPr id="5" name="Image 4" descr="vec2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34048" y="7469088"/>
            <a:ext cx="1167029" cy="1060376"/>
          </a:xfrm>
          <a:prstGeom prst="rect">
            <a:avLst/>
          </a:prstGeom>
        </p:spPr>
      </p:pic>
      <p:pic>
        <p:nvPicPr>
          <p:cNvPr id="2" name="Image 1" descr="flec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7829148">
            <a:off x="9186323" y="7141080"/>
            <a:ext cx="557851" cy="3101173"/>
          </a:xfrm>
          <a:prstGeom prst="rect">
            <a:avLst/>
          </a:prstGeom>
        </p:spPr>
      </p:pic>
      <p:pic>
        <p:nvPicPr>
          <p:cNvPr id="3" name="Image 2" descr="myel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7927517">
            <a:off x="2889409" y="7314383"/>
            <a:ext cx="725683" cy="2749655"/>
          </a:xfrm>
          <a:prstGeom prst="rect">
            <a:avLst/>
          </a:prstGeom>
        </p:spPr>
      </p:pic>
      <p:sp>
        <p:nvSpPr>
          <p:cNvPr id="39" name="Ellipse 38"/>
          <p:cNvSpPr/>
          <p:nvPr/>
        </p:nvSpPr>
        <p:spPr>
          <a:xfrm>
            <a:off x="381720" y="6028928"/>
            <a:ext cx="182880" cy="183382"/>
          </a:xfrm>
          <a:prstGeom prst="ellipse">
            <a:avLst/>
          </a:prstGeom>
          <a:solidFill>
            <a:srgbClr val="FFFF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age 7" descr="myel2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356352" y="6050416"/>
            <a:ext cx="219904" cy="745232"/>
          </a:xfrm>
          <a:prstGeom prst="rect">
            <a:avLst/>
          </a:prstGeom>
        </p:spPr>
      </p:pic>
      <p:pic>
        <p:nvPicPr>
          <p:cNvPr id="9" name="Image 8" descr="myel3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364194" y="6385818"/>
            <a:ext cx="189354" cy="730366"/>
          </a:xfrm>
          <a:prstGeom prst="rect">
            <a:avLst/>
          </a:prstGeom>
        </p:spPr>
      </p:pic>
      <p:pic>
        <p:nvPicPr>
          <p:cNvPr id="40" name="Image 39" descr="myel4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 flipH="1">
            <a:off x="373514" y="6757214"/>
            <a:ext cx="73288" cy="632940"/>
          </a:xfrm>
          <a:prstGeom prst="rect">
            <a:avLst/>
          </a:prstGeom>
        </p:spPr>
      </p:pic>
      <p:sp>
        <p:nvSpPr>
          <p:cNvPr id="43" name="ZoneTexte 42"/>
          <p:cNvSpPr txBox="1"/>
          <p:nvPr/>
        </p:nvSpPr>
        <p:spPr>
          <a:xfrm>
            <a:off x="813768" y="5884912"/>
            <a:ext cx="28803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Calibri" pitchFamily="34" charset="0"/>
                <a:cs typeface="Calibri" pitchFamily="34" charset="0"/>
              </a:rPr>
              <a:t>Water molecule</a:t>
            </a:r>
          </a:p>
          <a:p>
            <a:pPr algn="l"/>
            <a:r>
              <a:rPr lang="en-US" sz="2000" dirty="0" smtClean="0">
                <a:latin typeface="Calibri" pitchFamily="34" charset="0"/>
                <a:cs typeface="Calibri" pitchFamily="34" charset="0"/>
              </a:rPr>
              <a:t>Axon + myelin</a:t>
            </a:r>
          </a:p>
          <a:p>
            <a:pPr algn="l"/>
            <a:r>
              <a:rPr lang="en-US" sz="2000" dirty="0">
                <a:latin typeface="Calibri" pitchFamily="34" charset="0"/>
                <a:cs typeface="Calibri" pitchFamily="34" charset="0"/>
              </a:rPr>
              <a:t>Injured axon +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myelin</a:t>
            </a:r>
          </a:p>
          <a:p>
            <a:pPr algn="l"/>
            <a:r>
              <a:rPr lang="en-US" sz="2000" dirty="0" smtClean="0">
                <a:latin typeface="Calibri" pitchFamily="34" charset="0"/>
                <a:cs typeface="Calibri" pitchFamily="34" charset="0"/>
              </a:rPr>
              <a:t>Axonal loss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39003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12442" y="3508648"/>
            <a:ext cx="4199863" cy="3207936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7510513" y="2867761"/>
            <a:ext cx="5760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latin typeface="Calibri" pitchFamily="34" charset="0"/>
                <a:cs typeface="Calibri" pitchFamily="34" charset="0"/>
              </a:rPr>
              <a:t>Normal </a:t>
            </a:r>
            <a:r>
              <a:rPr lang="fr-FR" sz="3600" dirty="0" err="1">
                <a:latin typeface="Calibri" pitchFamily="34" charset="0"/>
                <a:cs typeface="Calibri" pitchFamily="34" charset="0"/>
              </a:rPr>
              <a:t>healthy</a:t>
            </a:r>
            <a:r>
              <a:rPr lang="fr-FR" sz="3600" dirty="0">
                <a:latin typeface="Calibri" pitchFamily="34" charset="0"/>
                <a:cs typeface="Calibri" pitchFamily="34" charset="0"/>
              </a:rPr>
              <a:t> </a:t>
            </a:r>
            <a:r>
              <a:rPr lang="fr-FR" sz="3600" dirty="0" err="1">
                <a:latin typeface="Calibri" pitchFamily="34" charset="0"/>
                <a:cs typeface="Calibri" pitchFamily="34" charset="0"/>
              </a:rPr>
              <a:t>young</a:t>
            </a:r>
            <a:r>
              <a:rPr lang="fr-FR" sz="3600" dirty="0">
                <a:latin typeface="Calibri" pitchFamily="34" charset="0"/>
                <a:cs typeface="Calibri" pitchFamily="34" charset="0"/>
              </a:rPr>
              <a:t> </a:t>
            </a:r>
            <a:r>
              <a:rPr lang="fr-FR" sz="3600" dirty="0" smtClean="0">
                <a:latin typeface="Calibri" pitchFamily="34" charset="0"/>
                <a:cs typeface="Calibri" pitchFamily="34" charset="0"/>
              </a:rPr>
              <a:t>FA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35293" y="3508648"/>
            <a:ext cx="4087788" cy="3270231"/>
          </a:xfrm>
          <a:prstGeom prst="rect">
            <a:avLst/>
          </a:prstGeom>
        </p:spPr>
      </p:pic>
      <p:cxnSp>
        <p:nvCxnSpPr>
          <p:cNvPr id="13" name="Connecteur droit avec flèche 12"/>
          <p:cNvCxnSpPr>
            <a:stCxn id="15" idx="3"/>
          </p:cNvCxnSpPr>
          <p:nvPr/>
        </p:nvCxnSpPr>
        <p:spPr bwMode="auto">
          <a:xfrm flipV="1">
            <a:off x="4736484" y="4590417"/>
            <a:ext cx="1336037" cy="1719540"/>
          </a:xfrm>
          <a:prstGeom prst="straightConnector1">
            <a:avLst/>
          </a:prstGeom>
          <a:blipFill dpi="0" rotWithShape="0">
            <a:blip r:embed="rId5" cstate="print"/>
            <a:srcRect/>
            <a:tile tx="0" ty="0" sx="100000" sy="100000" flip="none" algn="tl"/>
          </a:blip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ZoneTexte 14"/>
          <p:cNvSpPr txBox="1"/>
          <p:nvPr/>
        </p:nvSpPr>
        <p:spPr>
          <a:xfrm>
            <a:off x="2480476" y="5986791"/>
            <a:ext cx="2256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Penumbra</a:t>
            </a:r>
            <a:endParaRPr lang="en-US" sz="36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7558194" y="6818095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0.6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5757994" y="6827387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0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06066" y="6864517"/>
            <a:ext cx="1376607" cy="148250"/>
          </a:xfrm>
          <a:prstGeom prst="rect">
            <a:avLst/>
          </a:prstGeom>
        </p:spPr>
      </p:pic>
      <p:sp>
        <p:nvSpPr>
          <p:cNvPr id="22" name="ZoneTexte 21"/>
          <p:cNvSpPr txBox="1"/>
          <p:nvPr/>
        </p:nvSpPr>
        <p:spPr>
          <a:xfrm>
            <a:off x="2855381" y="4820597"/>
            <a:ext cx="1757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WMH</a:t>
            </a:r>
            <a:endParaRPr lang="en-US" sz="36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5566297" y="2867761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alibri" pitchFamily="34" charset="0"/>
                <a:cs typeface="Calibri" pitchFamily="34" charset="0"/>
              </a:rPr>
              <a:t>FA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9" name="Connecteur droit avec flèche 28"/>
          <p:cNvCxnSpPr>
            <a:stCxn id="22" idx="3"/>
          </p:cNvCxnSpPr>
          <p:nvPr/>
        </p:nvCxnSpPr>
        <p:spPr bwMode="auto">
          <a:xfrm flipV="1">
            <a:off x="4612442" y="3955790"/>
            <a:ext cx="1629195" cy="1187973"/>
          </a:xfrm>
          <a:prstGeom prst="straightConnector1">
            <a:avLst/>
          </a:prstGeom>
          <a:blipFill dpi="0" rotWithShape="0">
            <a:blip r:embed="rId5" cstate="print"/>
            <a:srcRect/>
            <a:tile tx="0" ty="0" sx="100000" sy="100000" flip="none" algn="tl"/>
          </a:blip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5" name="Image 3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4568" y="1948139"/>
            <a:ext cx="2879701" cy="3384796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9829603" y="6501420"/>
            <a:ext cx="21650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dirty="0">
                <a:latin typeface="Calibri" pitchFamily="34" charset="0"/>
                <a:cs typeface="Calibri" pitchFamily="34" charset="0"/>
              </a:rPr>
              <a:t>Reference </a:t>
            </a:r>
            <a:endParaRPr lang="en-US" sz="3600" dirty="0"/>
          </a:p>
        </p:txBody>
      </p:sp>
      <p:pic>
        <p:nvPicPr>
          <p:cNvPr id="41" name="Image 40"/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4648" y="5884912"/>
            <a:ext cx="3076335" cy="3240360"/>
          </a:xfrm>
          <a:prstGeom prst="rect">
            <a:avLst/>
          </a:prstGeom>
        </p:spPr>
      </p:pic>
      <p:sp>
        <p:nvSpPr>
          <p:cNvPr id="47" name="Rectangle 46"/>
          <p:cNvSpPr/>
          <p:nvPr/>
        </p:nvSpPr>
        <p:spPr>
          <a:xfrm>
            <a:off x="21704" y="-19733"/>
            <a:ext cx="12551073" cy="1708075"/>
          </a:xfrm>
          <a:prstGeom prst="rect">
            <a:avLst/>
          </a:prstGeom>
        </p:spPr>
        <p:txBody>
          <a:bodyPr wrap="square" lIns="91361" tIns="45678" rIns="91361" bIns="45678">
            <a:spAutoFit/>
          </a:bodyPr>
          <a:lstStyle/>
          <a:p>
            <a:pPr marL="0" lvl="1" algn="l">
              <a:lnSpc>
                <a:spcPct val="150000"/>
              </a:lnSpc>
            </a:pPr>
            <a:r>
              <a:rPr lang="en-US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Combining FLAIR and DTI: the White </a:t>
            </a:r>
            <a:r>
              <a:rPr lang="en-US" sz="3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Matter Hyperintensities Penumbra</a:t>
            </a:r>
          </a:p>
        </p:txBody>
      </p:sp>
      <p:sp>
        <p:nvSpPr>
          <p:cNvPr id="28" name="ZoneTexte 8"/>
          <p:cNvSpPr txBox="1"/>
          <p:nvPr/>
        </p:nvSpPr>
        <p:spPr>
          <a:xfrm>
            <a:off x="7006456" y="8830270"/>
            <a:ext cx="5998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 smtClean="0">
                <a:latin typeface="Arial"/>
                <a:cs typeface="Arial"/>
              </a:rPr>
              <a:t>Maillard et al.,</a:t>
            </a:r>
            <a:r>
              <a:rPr lang="en-US" sz="1800" i="1" dirty="0" smtClean="0">
                <a:latin typeface="Arial"/>
                <a:cs typeface="Arial"/>
              </a:rPr>
              <a:t> Stroke, </a:t>
            </a:r>
            <a:r>
              <a:rPr lang="en-US" sz="1800" dirty="0" smtClean="0">
                <a:latin typeface="Arial"/>
                <a:cs typeface="Arial"/>
              </a:rPr>
              <a:t>2011</a:t>
            </a:r>
          </a:p>
          <a:p>
            <a:pPr algn="r"/>
            <a:r>
              <a:rPr lang="en-US" sz="1800" dirty="0" smtClean="0">
                <a:latin typeface="Arial"/>
                <a:cs typeface="Arial"/>
              </a:rPr>
              <a:t>De Groot et al., </a:t>
            </a:r>
            <a:r>
              <a:rPr lang="en-US" sz="1800" i="1" dirty="0" smtClean="0">
                <a:latin typeface="Arial"/>
                <a:cs typeface="Arial"/>
              </a:rPr>
              <a:t>Stroke</a:t>
            </a:r>
            <a:r>
              <a:rPr lang="en-US" sz="1800" dirty="0" smtClean="0">
                <a:latin typeface="Arial"/>
                <a:cs typeface="Arial"/>
              </a:rPr>
              <a:t>, 2013</a:t>
            </a:r>
          </a:p>
          <a:p>
            <a:pPr algn="r"/>
            <a:r>
              <a:rPr lang="en-US" sz="1800" dirty="0" err="1" smtClean="0">
                <a:latin typeface="Arial"/>
                <a:cs typeface="Arial"/>
              </a:rPr>
              <a:t>Tsao</a:t>
            </a:r>
            <a:r>
              <a:rPr lang="en-US" sz="1800" dirty="0" smtClean="0">
                <a:latin typeface="Arial"/>
                <a:cs typeface="Arial"/>
              </a:rPr>
              <a:t> et al., </a:t>
            </a:r>
            <a:r>
              <a:rPr lang="en-US" sz="1800" i="1" dirty="0" err="1">
                <a:latin typeface="Arial"/>
                <a:cs typeface="Arial"/>
              </a:rPr>
              <a:t>Proc</a:t>
            </a:r>
            <a:r>
              <a:rPr lang="en-US" sz="1800" i="1" dirty="0">
                <a:latin typeface="Arial"/>
                <a:cs typeface="Arial"/>
              </a:rPr>
              <a:t> </a:t>
            </a:r>
            <a:r>
              <a:rPr lang="en-US" sz="1800" i="1" dirty="0" err="1">
                <a:latin typeface="Arial"/>
                <a:cs typeface="Arial"/>
              </a:rPr>
              <a:t>Soc</a:t>
            </a:r>
            <a:r>
              <a:rPr lang="en-US" sz="1800" i="1" dirty="0">
                <a:latin typeface="Arial"/>
                <a:cs typeface="Arial"/>
              </a:rPr>
              <a:t> Photo Opt </a:t>
            </a:r>
            <a:r>
              <a:rPr lang="en-US" sz="1800" i="1" dirty="0" err="1">
                <a:latin typeface="Arial"/>
                <a:cs typeface="Arial"/>
              </a:rPr>
              <a:t>Instrum</a:t>
            </a:r>
            <a:r>
              <a:rPr lang="en-US" sz="1800" i="1" dirty="0">
                <a:latin typeface="Arial"/>
                <a:cs typeface="Arial"/>
              </a:rPr>
              <a:t> </a:t>
            </a:r>
            <a:r>
              <a:rPr lang="en-US" sz="1800" i="1" dirty="0" err="1" smtClean="0">
                <a:latin typeface="Arial"/>
                <a:cs typeface="Arial"/>
              </a:rPr>
              <a:t>Eng</a:t>
            </a:r>
            <a:r>
              <a:rPr lang="en-US" sz="1800" dirty="0" smtClean="0">
                <a:latin typeface="Arial"/>
                <a:cs typeface="Arial"/>
              </a:rPr>
              <a:t>, 2014 </a:t>
            </a:r>
          </a:p>
        </p:txBody>
      </p:sp>
    </p:spTree>
    <p:extLst>
      <p:ext uri="{BB962C8B-B14F-4D97-AF65-F5344CB8AC3E}">
        <p14:creationId xmlns:p14="http://schemas.microsoft.com/office/powerpoint/2010/main" xmlns="" val="32901246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/>
      <p:bldP spid="17" grpId="0"/>
      <p:bldP spid="22" grpId="0"/>
      <p:bldP spid="25" grpId="0"/>
      <p:bldP spid="40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1705" y="-19733"/>
            <a:ext cx="8640936" cy="1708075"/>
          </a:xfrm>
          <a:prstGeom prst="rect">
            <a:avLst/>
          </a:prstGeom>
        </p:spPr>
        <p:txBody>
          <a:bodyPr wrap="square" lIns="91361" tIns="45678" rIns="91361" bIns="45678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dirty="0" smtClean="0">
                <a:solidFill>
                  <a:srgbClr val="FFFF00"/>
                </a:solidFill>
                <a:latin typeface="Arial"/>
                <a:cs typeface="Arial"/>
              </a:rPr>
              <a:t>Why WMH penumbra matters?</a:t>
            </a:r>
          </a:p>
          <a:p>
            <a:pPr algn="just">
              <a:lnSpc>
                <a:spcPct val="150000"/>
              </a:lnSpc>
            </a:pPr>
            <a:endParaRPr lang="en-US" sz="3600" dirty="0">
              <a:solidFill>
                <a:srgbClr val="FFFF00"/>
              </a:solidFill>
              <a:latin typeface="Arial"/>
              <a:cs typeface="Arial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41" t="10899" r="15466" b="14691"/>
          <a:stretch/>
        </p:blipFill>
        <p:spPr>
          <a:xfrm>
            <a:off x="8227507" y="487170"/>
            <a:ext cx="1933465" cy="185314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62840" y="700336"/>
            <a:ext cx="1904562" cy="1557682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10482809" y="376061"/>
            <a:ext cx="1380192" cy="342097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en-US" sz="2000" dirty="0">
                <a:latin typeface="Calibri" pitchFamily="34" charset="0"/>
                <a:cs typeface="Calibri" pitchFamily="34" charset="0"/>
              </a:rPr>
              <a:t>FA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8428048" y="340296"/>
            <a:ext cx="1380192" cy="342097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en-US" sz="2000" dirty="0">
                <a:latin typeface="Calibri" pitchFamily="34" charset="0"/>
                <a:cs typeface="Calibri" pitchFamily="34" charset="0"/>
              </a:rPr>
              <a:t>FLAIR</a:t>
            </a:r>
          </a:p>
        </p:txBody>
      </p:sp>
      <p:pic>
        <p:nvPicPr>
          <p:cNvPr id="13" name="Picture 2" descr="C:\Users\Pauline\Documents\boulot\UCD\adc_sub_N1\bar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V="1">
            <a:off x="8745091" y="2367737"/>
            <a:ext cx="1150161" cy="14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7594932" y="2429301"/>
            <a:ext cx="1666259" cy="342097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fr-FR" sz="2000" dirty="0" smtClean="0">
                <a:latin typeface="Calibri" pitchFamily="34" charset="0"/>
                <a:cs typeface="Calibri" pitchFamily="34" charset="0"/>
              </a:rPr>
              <a:t>Normal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9379155" y="2429301"/>
            <a:ext cx="1666259" cy="342097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en-US" sz="2000" dirty="0">
                <a:latin typeface="Calibri" pitchFamily="34" charset="0"/>
                <a:cs typeface="Calibri" pitchFamily="34" charset="0"/>
              </a:rPr>
              <a:t>Injured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1802840" y="2477994"/>
            <a:ext cx="862619" cy="342097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en-US" sz="2000" dirty="0">
                <a:latin typeface="Calibri" pitchFamily="34" charset="0"/>
                <a:cs typeface="Calibri" pitchFamily="34" charset="0"/>
              </a:rPr>
              <a:t>0.6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0599135" y="2420628"/>
            <a:ext cx="690097" cy="342097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en-US" sz="2000" dirty="0">
                <a:latin typeface="Calibri" pitchFamily="34" charset="0"/>
                <a:cs typeface="Calibri" pitchFamily="34" charset="0"/>
              </a:rPr>
              <a:t>0</a:t>
            </a: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16722" y="2358089"/>
            <a:ext cx="1099405" cy="126776"/>
          </a:xfrm>
          <a:prstGeom prst="rect">
            <a:avLst/>
          </a:prstGeom>
        </p:spPr>
      </p:pic>
      <p:pic>
        <p:nvPicPr>
          <p:cNvPr id="2" name="Image 1" descr="courbe.pn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602" b="15639"/>
          <a:stretch/>
        </p:blipFill>
        <p:spPr>
          <a:xfrm>
            <a:off x="3910112" y="3930754"/>
            <a:ext cx="4896544" cy="4681513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4486176" y="8971314"/>
            <a:ext cx="3960440" cy="461600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en-US" sz="2400" i="1" dirty="0" smtClean="0">
                <a:latin typeface="Calibri" pitchFamily="34" charset="0"/>
                <a:cs typeface="Calibri" pitchFamily="34" charset="0"/>
              </a:rPr>
              <a:t>Increasing baseline FLAIR</a:t>
            </a:r>
            <a:endParaRPr lang="en-US" sz="2400" i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9188376" y="4948808"/>
            <a:ext cx="3816424" cy="461600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pPr algn="l"/>
            <a:r>
              <a:rPr lang="en-US" sz="2400" i="1" dirty="0">
                <a:latin typeface="Calibri" pitchFamily="34" charset="0"/>
                <a:cs typeface="Calibri" pitchFamily="34" charset="0"/>
              </a:rPr>
              <a:t>D</a:t>
            </a:r>
            <a:r>
              <a:rPr lang="en-US" sz="2400" i="1" dirty="0" smtClean="0">
                <a:latin typeface="Calibri" pitchFamily="34" charset="0"/>
                <a:cs typeface="Calibri" pitchFamily="34" charset="0"/>
              </a:rPr>
              <a:t>ecreasing baseline FA</a:t>
            </a:r>
            <a:endParaRPr lang="en-US" sz="2400" i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16143" y="5812904"/>
            <a:ext cx="4126136" cy="830932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Risk for conversion from normal appearing WM to WMH</a:t>
            </a: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3478064" y="8549208"/>
            <a:ext cx="783704" cy="523155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0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3406056" y="3652664"/>
            <a:ext cx="999728" cy="523155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50%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" name="ZoneTexte 8"/>
          <p:cNvSpPr txBox="1"/>
          <p:nvPr/>
        </p:nvSpPr>
        <p:spPr>
          <a:xfrm>
            <a:off x="9188376" y="933825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 smtClean="0">
                <a:latin typeface="Arial"/>
                <a:cs typeface="Arial"/>
              </a:rPr>
              <a:t>Maillard et al.,</a:t>
            </a:r>
            <a:r>
              <a:rPr lang="en-US" sz="1800" i="1" dirty="0" smtClean="0">
                <a:latin typeface="Arial"/>
                <a:cs typeface="Arial"/>
              </a:rPr>
              <a:t> AJNR, </a:t>
            </a:r>
            <a:r>
              <a:rPr lang="en-US" sz="1800" dirty="0" smtClean="0">
                <a:latin typeface="Arial"/>
                <a:cs typeface="Arial"/>
              </a:rPr>
              <a:t>2013</a:t>
            </a:r>
          </a:p>
        </p:txBody>
      </p:sp>
      <p:sp>
        <p:nvSpPr>
          <p:cNvPr id="38" name="Rectangle 37"/>
          <p:cNvSpPr/>
          <p:nvPr/>
        </p:nvSpPr>
        <p:spPr>
          <a:xfrm>
            <a:off x="0" y="2788568"/>
            <a:ext cx="12839104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000" dirty="0">
                <a:solidFill>
                  <a:srgbClr val="FF0000"/>
                </a:solidFill>
                <a:latin typeface="Arial"/>
                <a:cs typeface="Arial"/>
              </a:rPr>
              <a:t>1/ Baseline WM integrity predicts conversion into WMH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270152" y="8549209"/>
            <a:ext cx="4485069" cy="288032"/>
          </a:xfrm>
          <a:prstGeom prst="rect">
            <a:avLst/>
          </a:prstGeom>
        </p:spPr>
      </p:pic>
      <p:cxnSp>
        <p:nvCxnSpPr>
          <p:cNvPr id="28" name="Connecteur droit avec flèche 27"/>
          <p:cNvCxnSpPr/>
          <p:nvPr/>
        </p:nvCxnSpPr>
        <p:spPr bwMode="auto">
          <a:xfrm flipV="1">
            <a:off x="4270152" y="4084712"/>
            <a:ext cx="0" cy="4752528"/>
          </a:xfrm>
          <a:prstGeom prst="straightConnector1">
            <a:avLst/>
          </a:prstGeom>
          <a:blipFill dpi="0" rotWithShape="0">
            <a:blip r:embed="rId9" cstate="print"/>
            <a:srcRect/>
            <a:tile tx="0" ty="0" sx="100000" sy="100000" flip="none" algn="tl"/>
          </a:blip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Connecteur droit avec flèche 29"/>
          <p:cNvCxnSpPr>
            <a:stCxn id="21" idx="1"/>
          </p:cNvCxnSpPr>
          <p:nvPr/>
        </p:nvCxnSpPr>
        <p:spPr bwMode="auto">
          <a:xfrm flipH="1" flipV="1">
            <a:off x="8624597" y="4732784"/>
            <a:ext cx="563779" cy="446824"/>
          </a:xfrm>
          <a:prstGeom prst="straightConnector1">
            <a:avLst/>
          </a:prstGeom>
          <a:blipFill dpi="0" rotWithShape="0">
            <a:blip r:embed="rId9" cstate="print"/>
            <a:srcRect/>
            <a:tile tx="0" ty="0" sx="100000" sy="100000" flip="none" algn="tl"/>
          </a:blip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xmlns="" val="34877407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31" grpId="0"/>
      <p:bldP spid="33" grpId="0"/>
      <p:bldP spid="34" grpId="0"/>
      <p:bldP spid="35" grpId="1"/>
      <p:bldP spid="35" grpId="2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508648"/>
            <a:ext cx="13004800" cy="328732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1705" y="-19733"/>
            <a:ext cx="8640936" cy="1708075"/>
          </a:xfrm>
          <a:prstGeom prst="rect">
            <a:avLst/>
          </a:prstGeom>
        </p:spPr>
        <p:txBody>
          <a:bodyPr wrap="square" lIns="91361" tIns="45678" rIns="91361" bIns="45678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dirty="0" smtClean="0">
                <a:solidFill>
                  <a:srgbClr val="FFFF00"/>
                </a:solidFill>
                <a:latin typeface="Arial"/>
                <a:cs typeface="Arial"/>
              </a:rPr>
              <a:t>Why WMH penumbra matters?</a:t>
            </a:r>
          </a:p>
          <a:p>
            <a:pPr algn="just">
              <a:lnSpc>
                <a:spcPct val="150000"/>
              </a:lnSpc>
            </a:pPr>
            <a:endParaRPr lang="en-US" sz="3600" dirty="0">
              <a:solidFill>
                <a:srgbClr val="FFFF00"/>
              </a:solidFill>
              <a:latin typeface="Arial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420416"/>
            <a:ext cx="13004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3000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r>
              <a:rPr lang="en-US" sz="3000" dirty="0" smtClean="0">
                <a:solidFill>
                  <a:srgbClr val="FF0000"/>
                </a:solidFill>
                <a:latin typeface="Arial"/>
                <a:cs typeface="Arial"/>
              </a:rPr>
              <a:t>/ </a:t>
            </a:r>
            <a:r>
              <a:rPr lang="en-US" sz="3000" dirty="0" err="1" smtClean="0">
                <a:solidFill>
                  <a:srgbClr val="FF0000"/>
                </a:solidFill>
                <a:latin typeface="Arial"/>
                <a:cs typeface="Arial"/>
              </a:rPr>
              <a:t>Lacunes</a:t>
            </a:r>
            <a:r>
              <a:rPr lang="en-US" sz="3000" dirty="0" smtClean="0">
                <a:solidFill>
                  <a:srgbClr val="FF0000"/>
                </a:solidFill>
                <a:latin typeface="Arial"/>
                <a:cs typeface="Arial"/>
              </a:rPr>
              <a:t>* and WMH penumbra:</a:t>
            </a:r>
          </a:p>
          <a:p>
            <a:pPr marL="457200" indent="-457200" algn="l">
              <a:buFont typeface="Arial"/>
              <a:buChar char="•"/>
            </a:pPr>
            <a:r>
              <a:rPr lang="en-US" sz="3000" dirty="0" smtClean="0">
                <a:solidFill>
                  <a:srgbClr val="FF0000"/>
                </a:solidFill>
                <a:latin typeface="Arial"/>
                <a:cs typeface="Arial"/>
              </a:rPr>
              <a:t>CADASIL: 90% </a:t>
            </a:r>
            <a:r>
              <a:rPr lang="en-US" sz="3000" dirty="0">
                <a:solidFill>
                  <a:srgbClr val="FF0000"/>
                </a:solidFill>
                <a:latin typeface="Arial"/>
                <a:cs typeface="Arial"/>
              </a:rPr>
              <a:t>of incident </a:t>
            </a:r>
            <a:r>
              <a:rPr lang="en-US" sz="3000" dirty="0" err="1" smtClean="0">
                <a:solidFill>
                  <a:srgbClr val="FF0000"/>
                </a:solidFill>
                <a:latin typeface="Arial"/>
                <a:cs typeface="Arial"/>
              </a:rPr>
              <a:t>lacunes</a:t>
            </a:r>
            <a:r>
              <a:rPr lang="en-US" sz="3000" dirty="0" smtClean="0">
                <a:solidFill>
                  <a:srgbClr val="FF0000"/>
                </a:solidFill>
                <a:latin typeface="Arial"/>
                <a:cs typeface="Arial"/>
              </a:rPr>
              <a:t> at </a:t>
            </a:r>
            <a:r>
              <a:rPr lang="en-US" sz="3000" dirty="0">
                <a:solidFill>
                  <a:srgbClr val="FF0000"/>
                </a:solidFill>
                <a:latin typeface="Arial"/>
                <a:cs typeface="Arial"/>
              </a:rPr>
              <a:t>the edge of a pre-</a:t>
            </a:r>
            <a:r>
              <a:rPr lang="en-US" sz="3000" dirty="0" smtClean="0">
                <a:solidFill>
                  <a:srgbClr val="FF0000"/>
                </a:solidFill>
                <a:latin typeface="Arial"/>
                <a:cs typeface="Arial"/>
              </a:rPr>
              <a:t>existing WMH</a:t>
            </a:r>
          </a:p>
          <a:p>
            <a:pPr marL="457200" indent="-457200" algn="l">
              <a:buFont typeface="Arial"/>
              <a:buChar char="•"/>
            </a:pPr>
            <a:r>
              <a:rPr lang="en-US" sz="3000" dirty="0" smtClean="0">
                <a:solidFill>
                  <a:srgbClr val="FF0000"/>
                </a:solidFill>
                <a:latin typeface="Arial"/>
                <a:cs typeface="Arial"/>
              </a:rPr>
              <a:t>ASPS**: 100% of prevalent </a:t>
            </a:r>
            <a:r>
              <a:rPr lang="en-US" sz="3000" dirty="0" err="1" smtClean="0">
                <a:solidFill>
                  <a:srgbClr val="FF0000"/>
                </a:solidFill>
                <a:latin typeface="Arial"/>
                <a:cs typeface="Arial"/>
              </a:rPr>
              <a:t>lacunes</a:t>
            </a:r>
            <a:r>
              <a:rPr lang="en-US" sz="3000" dirty="0" smtClean="0">
                <a:solidFill>
                  <a:srgbClr val="FF0000"/>
                </a:solidFill>
                <a:latin typeface="Arial"/>
                <a:cs typeface="Arial"/>
              </a:rPr>
              <a:t> at </a:t>
            </a:r>
            <a:r>
              <a:rPr lang="en-US" sz="3000" dirty="0">
                <a:solidFill>
                  <a:srgbClr val="FF0000"/>
                </a:solidFill>
                <a:latin typeface="Arial"/>
                <a:cs typeface="Arial"/>
              </a:rPr>
              <a:t>the edge of a pre-existing WMH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188376" y="933825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 err="1" smtClean="0">
                <a:latin typeface="Arial"/>
                <a:cs typeface="Arial"/>
              </a:rPr>
              <a:t>Duering</a:t>
            </a:r>
            <a:r>
              <a:rPr lang="en-US" sz="1800" dirty="0" smtClean="0">
                <a:latin typeface="Arial"/>
                <a:cs typeface="Arial"/>
              </a:rPr>
              <a:t> et al.,</a:t>
            </a:r>
            <a:r>
              <a:rPr lang="en-US" sz="1800" i="1" dirty="0" smtClean="0">
                <a:latin typeface="Arial"/>
                <a:cs typeface="Arial"/>
              </a:rPr>
              <a:t> Brain, </a:t>
            </a:r>
            <a:r>
              <a:rPr lang="en-US" sz="1800" dirty="0" smtClean="0">
                <a:latin typeface="Arial"/>
                <a:cs typeface="Arial"/>
              </a:rPr>
              <a:t>2013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8189168"/>
            <a:ext cx="130255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*</a:t>
            </a:r>
            <a:r>
              <a:rPr lang="en-US" sz="2000" dirty="0" err="1" smtClean="0">
                <a:solidFill>
                  <a:schemeClr val="tx1"/>
                </a:solidFill>
                <a:latin typeface="Arial"/>
                <a:cs typeface="Arial"/>
              </a:rPr>
              <a:t>lacunes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 are traditionally considered </a:t>
            </a: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to result from occlusion of a single perforating 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artery whereas WMH are </a:t>
            </a: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frequently attributed to chronic </a:t>
            </a:r>
            <a:r>
              <a:rPr lang="en-US" sz="2000" dirty="0" err="1" smtClean="0">
                <a:solidFill>
                  <a:schemeClr val="tx1"/>
                </a:solidFill>
                <a:latin typeface="Arial"/>
                <a:cs typeface="Arial"/>
              </a:rPr>
              <a:t>hypoperfusion</a:t>
            </a:r>
            <a:endParaRPr lang="en-US" sz="2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l"/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** ASPS: </a:t>
            </a: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Austrian Stroke Prevention Study</a:t>
            </a:r>
          </a:p>
        </p:txBody>
      </p:sp>
    </p:spTree>
    <p:extLst>
      <p:ext uri="{BB962C8B-B14F-4D97-AF65-F5344CB8AC3E}">
        <p14:creationId xmlns:p14="http://schemas.microsoft.com/office/powerpoint/2010/main" xmlns="" val="23434788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Figure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17824" y="2140496"/>
            <a:ext cx="10462840" cy="691880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1704" y="-19733"/>
            <a:ext cx="12551073" cy="877078"/>
          </a:xfrm>
          <a:prstGeom prst="rect">
            <a:avLst/>
          </a:prstGeom>
        </p:spPr>
        <p:txBody>
          <a:bodyPr wrap="square" lIns="91361" tIns="45678" rIns="91361" bIns="45678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dirty="0">
                <a:solidFill>
                  <a:srgbClr val="FFFF00"/>
                </a:solidFill>
                <a:latin typeface="Arial"/>
                <a:cs typeface="Arial"/>
              </a:rPr>
              <a:t>Why WMH penumbra matters</a:t>
            </a:r>
            <a:r>
              <a:rPr lang="en-US" sz="3600" dirty="0" smtClean="0">
                <a:solidFill>
                  <a:srgbClr val="FFFF00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ZoneTexte 8"/>
          <p:cNvSpPr txBox="1"/>
          <p:nvPr/>
        </p:nvSpPr>
        <p:spPr>
          <a:xfrm>
            <a:off x="9188376" y="933825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 smtClean="0">
                <a:latin typeface="Arial"/>
                <a:cs typeface="Arial"/>
              </a:rPr>
              <a:t>Maillard et al.,</a:t>
            </a:r>
            <a:r>
              <a:rPr lang="en-US" sz="1800" i="1" dirty="0" smtClean="0">
                <a:latin typeface="Arial"/>
                <a:cs typeface="Arial"/>
              </a:rPr>
              <a:t> Stroke, </a:t>
            </a:r>
            <a:r>
              <a:rPr lang="en-US" sz="1800" dirty="0" smtClean="0">
                <a:latin typeface="Arial"/>
                <a:cs typeface="Arial"/>
              </a:rPr>
              <a:t>2014</a:t>
            </a:r>
          </a:p>
        </p:txBody>
      </p:sp>
    </p:spTree>
    <p:extLst>
      <p:ext uri="{BB962C8B-B14F-4D97-AF65-F5344CB8AC3E}">
        <p14:creationId xmlns:p14="http://schemas.microsoft.com/office/powerpoint/2010/main" xmlns="" val="36511203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8"/>
          <p:cNvSpPr txBox="1"/>
          <p:nvPr/>
        </p:nvSpPr>
        <p:spPr>
          <a:xfrm>
            <a:off x="9188376" y="933825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 smtClean="0">
                <a:latin typeface="Arial"/>
                <a:cs typeface="Arial"/>
              </a:rPr>
              <a:t>Maillard et al.,</a:t>
            </a:r>
            <a:r>
              <a:rPr lang="en-US" sz="1800" i="1" dirty="0" smtClean="0">
                <a:latin typeface="Arial"/>
                <a:cs typeface="Arial"/>
              </a:rPr>
              <a:t> Stroke, </a:t>
            </a:r>
            <a:r>
              <a:rPr lang="en-US" sz="1800" dirty="0" smtClean="0">
                <a:latin typeface="Arial"/>
                <a:cs typeface="Arial"/>
              </a:rPr>
              <a:t>2014</a:t>
            </a:r>
          </a:p>
        </p:txBody>
      </p:sp>
      <p:pic>
        <p:nvPicPr>
          <p:cNvPr id="8" name="Image 7" descr="tes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428528"/>
            <a:ext cx="13004800" cy="518208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239" y="7973144"/>
            <a:ext cx="8511042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000" dirty="0" smtClean="0">
                <a:solidFill>
                  <a:srgbClr val="FF0000"/>
                </a:solidFill>
                <a:latin typeface="Arial"/>
                <a:cs typeface="Arial"/>
              </a:rPr>
              <a:t>4/ WM </a:t>
            </a:r>
            <a:r>
              <a:rPr lang="en-US" sz="3000" dirty="0">
                <a:solidFill>
                  <a:srgbClr val="FF0000"/>
                </a:solidFill>
                <a:latin typeface="Arial"/>
                <a:cs typeface="Arial"/>
              </a:rPr>
              <a:t>degeneration is a continuous process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64298">
            <a:off x="1214816" y="3852950"/>
            <a:ext cx="10897834" cy="1486972"/>
          </a:xfrm>
          <a:prstGeom prst="rect">
            <a:avLst/>
          </a:prstGeom>
          <a:ln>
            <a:noFill/>
          </a:ln>
        </p:spPr>
      </p:pic>
      <p:sp>
        <p:nvSpPr>
          <p:cNvPr id="12" name="Rectangle 11"/>
          <p:cNvSpPr/>
          <p:nvPr/>
        </p:nvSpPr>
        <p:spPr>
          <a:xfrm>
            <a:off x="21704" y="-19733"/>
            <a:ext cx="12551073" cy="877078"/>
          </a:xfrm>
          <a:prstGeom prst="rect">
            <a:avLst/>
          </a:prstGeom>
        </p:spPr>
        <p:txBody>
          <a:bodyPr wrap="square" lIns="91361" tIns="45678" rIns="91361" bIns="45678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dirty="0" smtClean="0">
                <a:solidFill>
                  <a:srgbClr val="FFFF00"/>
                </a:solidFill>
                <a:latin typeface="Arial"/>
                <a:cs typeface="Arial"/>
              </a:rPr>
              <a:t>Why WMH penumbra matters?</a:t>
            </a:r>
            <a:endParaRPr lang="en-US" sz="3600" dirty="0">
              <a:solidFill>
                <a:srgbClr val="FFFF00"/>
              </a:solidFill>
              <a:latin typeface="Arial"/>
              <a:cs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1132384"/>
            <a:ext cx="12839104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000" dirty="0" smtClean="0">
                <a:solidFill>
                  <a:srgbClr val="FF0000"/>
                </a:solidFill>
                <a:latin typeface="Arial"/>
                <a:cs typeface="Arial"/>
              </a:rPr>
              <a:t>3/ WMH growth dynamic is associated with the baseline WM integrity</a:t>
            </a:r>
            <a:endParaRPr lang="en-US" sz="30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36680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2444082" y="5880441"/>
            <a:ext cx="3388467" cy="400110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pPr algn="ctr"/>
            <a:r>
              <a:rPr lang="en-US" sz="2000" dirty="0">
                <a:latin typeface="Gill Sans"/>
              </a:rPr>
              <a:t>Baseline WMH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862861" y="5836527"/>
            <a:ext cx="3794226" cy="400110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pPr algn="ctr"/>
            <a:r>
              <a:rPr lang="en-US" sz="2000" dirty="0">
                <a:latin typeface="Gill Sans"/>
              </a:rPr>
              <a:t>Follow-up WMH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2812080" y="1372047"/>
            <a:ext cx="2582259" cy="196560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7389701" y="1372047"/>
            <a:ext cx="2582259" cy="1965601"/>
          </a:xfrm>
          <a:prstGeom prst="rect">
            <a:avLst/>
          </a:prstGeom>
        </p:spPr>
      </p:pic>
      <p:cxnSp>
        <p:nvCxnSpPr>
          <p:cNvPr id="11" name="Connecteur droit avec flèche 10"/>
          <p:cNvCxnSpPr/>
          <p:nvPr/>
        </p:nvCxnSpPr>
        <p:spPr>
          <a:xfrm>
            <a:off x="2537869" y="1178596"/>
            <a:ext cx="849694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2287572" y="3369091"/>
            <a:ext cx="3833008" cy="400110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pPr algn="ctr"/>
            <a:r>
              <a:rPr lang="en-US" sz="2000" dirty="0">
                <a:latin typeface="Gill Sans"/>
              </a:rPr>
              <a:t>Baseline FLAIR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642342" y="3353519"/>
            <a:ext cx="4392489" cy="400110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pPr algn="ctr"/>
            <a:r>
              <a:rPr lang="en-US" sz="2000" dirty="0">
                <a:latin typeface="Gill Sans"/>
              </a:rPr>
              <a:t>Follow-up FLAIR</a:t>
            </a:r>
          </a:p>
        </p:txBody>
      </p:sp>
      <p:cxnSp>
        <p:nvCxnSpPr>
          <p:cNvPr id="14" name="Connecteur droit 13"/>
          <p:cNvCxnSpPr/>
          <p:nvPr/>
        </p:nvCxnSpPr>
        <p:spPr>
          <a:xfrm>
            <a:off x="4050037" y="1178595"/>
            <a:ext cx="0" cy="1080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8730557" y="1178595"/>
            <a:ext cx="0" cy="1080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10657086" y="1178595"/>
            <a:ext cx="1763568" cy="530057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en-US" sz="2800" i="1" dirty="0"/>
              <a:t>time</a:t>
            </a:r>
          </a:p>
        </p:txBody>
      </p:sp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0548" y="3882919"/>
            <a:ext cx="2582259" cy="1965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9447" y="3881578"/>
            <a:ext cx="2582259" cy="1965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3853" y="3882125"/>
            <a:ext cx="2582259" cy="1965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0" name="Groupe 19"/>
          <p:cNvGrpSpPr/>
          <p:nvPr/>
        </p:nvGrpSpPr>
        <p:grpSpPr>
          <a:xfrm>
            <a:off x="8105815" y="4187913"/>
            <a:ext cx="2285017" cy="1015663"/>
            <a:chOff x="8199593" y="6528579"/>
            <a:chExt cx="2285016" cy="1015670"/>
          </a:xfrm>
        </p:grpSpPr>
        <p:sp>
          <p:nvSpPr>
            <p:cNvPr id="21" name="Rectangle 20"/>
            <p:cNvSpPr/>
            <p:nvPr/>
          </p:nvSpPr>
          <p:spPr>
            <a:xfrm>
              <a:off x="8199594" y="6905606"/>
              <a:ext cx="196793" cy="19202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just"/>
              <a:endParaRPr lang="en-US" sz="4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199593" y="7193636"/>
              <a:ext cx="196793" cy="192025"/>
            </a:xfrm>
            <a:prstGeom prst="rect">
              <a:avLst/>
            </a:prstGeom>
            <a:solidFill>
              <a:srgbClr val="1B00E2"/>
            </a:solidFill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just"/>
              <a:endParaRPr lang="en-US" sz="4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8373792" y="6528579"/>
              <a:ext cx="2110817" cy="10156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00" dirty="0">
                  <a:latin typeface="Gill Sans"/>
                </a:rPr>
                <a:t>Baseline WMH </a:t>
              </a:r>
              <a:r>
                <a:rPr lang="en-US" sz="2000" dirty="0" smtClean="0">
                  <a:latin typeface="Gill Sans"/>
                </a:rPr>
                <a:t>Incident WMH</a:t>
              </a:r>
              <a:endParaRPr lang="en-US" sz="2000" dirty="0">
                <a:latin typeface="Gill Sans"/>
              </a:endParaRPr>
            </a:p>
            <a:p>
              <a:pPr algn="l"/>
              <a:r>
                <a:rPr lang="en-US" sz="2000" dirty="0" smtClean="0">
                  <a:latin typeface="Gill Sans"/>
                </a:rPr>
                <a:t>Growing WMH</a:t>
              </a:r>
              <a:endParaRPr lang="en-US" sz="2000" dirty="0">
                <a:latin typeface="Gill Sans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199594" y="6641401"/>
              <a:ext cx="196793" cy="19202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just"/>
              <a:endParaRPr lang="en-US" sz="4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25" name="ZoneTexte 24"/>
          <p:cNvSpPr txBox="1"/>
          <p:nvPr/>
        </p:nvSpPr>
        <p:spPr>
          <a:xfrm>
            <a:off x="4500658" y="5836527"/>
            <a:ext cx="3794226" cy="400110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pPr algn="ctr"/>
            <a:r>
              <a:rPr lang="en-US" sz="2000" dirty="0">
                <a:latin typeface="Gill Sans"/>
              </a:rPr>
              <a:t>Follow-up WMH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1704" y="-19744"/>
            <a:ext cx="12551073" cy="877078"/>
          </a:xfrm>
          <a:prstGeom prst="rect">
            <a:avLst/>
          </a:prstGeom>
        </p:spPr>
        <p:txBody>
          <a:bodyPr wrap="square" lIns="91361" tIns="45678" rIns="91361" bIns="45678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dirty="0">
                <a:solidFill>
                  <a:srgbClr val="FFFF00"/>
                </a:solidFill>
                <a:latin typeface="Arial"/>
                <a:cs typeface="Arial"/>
              </a:rPr>
              <a:t>Why WMH penumbra matters?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76" y="7142816"/>
            <a:ext cx="12502894" cy="1483675"/>
          </a:xfrm>
          <a:prstGeom prst="rect">
            <a:avLst/>
          </a:prstGeom>
        </p:spPr>
        <p:txBody>
          <a:bodyPr wrap="square" lIns="91378" tIns="45688" rIns="91378" bIns="45688">
            <a:spAutoFit/>
          </a:bodyPr>
          <a:lstStyle/>
          <a:p>
            <a:pPr marL="571117" indent="-571117" algn="just">
              <a:lnSpc>
                <a:spcPct val="150000"/>
              </a:lnSpc>
              <a:buFont typeface="Courier New" pitchFamily="49" charset="0"/>
              <a:buChar char="o"/>
            </a:pPr>
            <a:r>
              <a:rPr lang="en-US" sz="3100" dirty="0">
                <a:solidFill>
                  <a:srgbClr val="FF0000"/>
                </a:solidFill>
              </a:rPr>
              <a:t>80% of </a:t>
            </a:r>
            <a:r>
              <a:rPr lang="en-US" sz="3100" dirty="0" smtClean="0">
                <a:solidFill>
                  <a:srgbClr val="FF0000"/>
                </a:solidFill>
              </a:rPr>
              <a:t>new WMH </a:t>
            </a:r>
            <a:r>
              <a:rPr lang="en-US" sz="3100" dirty="0">
                <a:solidFill>
                  <a:srgbClr val="FF0000"/>
                </a:solidFill>
              </a:rPr>
              <a:t>volume over time was due to growth of existing lesions</a:t>
            </a:r>
            <a:endParaRPr lang="en-US" sz="3100" dirty="0">
              <a:solidFill>
                <a:srgbClr val="FF0000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28" name="ZoneTexte 8"/>
          <p:cNvSpPr txBox="1"/>
          <p:nvPr/>
        </p:nvSpPr>
        <p:spPr>
          <a:xfrm>
            <a:off x="9188376" y="933825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 smtClean="0">
                <a:latin typeface="Arial"/>
                <a:cs typeface="Arial"/>
              </a:rPr>
              <a:t>Maillard et al.,</a:t>
            </a:r>
            <a:r>
              <a:rPr lang="en-US" sz="1800" i="1" dirty="0" smtClean="0">
                <a:latin typeface="Arial"/>
                <a:cs typeface="Arial"/>
              </a:rPr>
              <a:t> Neurology, </a:t>
            </a:r>
            <a:r>
              <a:rPr lang="en-US" sz="1800" dirty="0" smtClean="0">
                <a:latin typeface="Arial"/>
                <a:cs typeface="Arial"/>
              </a:rPr>
              <a:t>2012</a:t>
            </a:r>
          </a:p>
        </p:txBody>
      </p:sp>
    </p:spTree>
    <p:extLst>
      <p:ext uri="{BB962C8B-B14F-4D97-AF65-F5344CB8AC3E}">
        <p14:creationId xmlns:p14="http://schemas.microsoft.com/office/powerpoint/2010/main" xmlns="" val="26119153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01562E-7 1.02001E-6 L 0.17747 1.02001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73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68522E-7 1.02001E-6 L -0.17466 -0.0006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39" y="-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25" grpId="0"/>
      <p:bldP spid="27" grpId="1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3690" y="7541096"/>
            <a:ext cx="12826485" cy="1483675"/>
          </a:xfrm>
          <a:prstGeom prst="rect">
            <a:avLst/>
          </a:prstGeom>
        </p:spPr>
        <p:txBody>
          <a:bodyPr wrap="square" lIns="91378" tIns="45688" rIns="91378" bIns="45688">
            <a:spAutoFit/>
          </a:bodyPr>
          <a:lstStyle/>
          <a:p>
            <a:pPr marL="571117" indent="-571117" algn="just">
              <a:lnSpc>
                <a:spcPct val="150000"/>
              </a:lnSpc>
              <a:buFont typeface="Courier New" pitchFamily="49" charset="0"/>
              <a:buChar char="o"/>
            </a:pPr>
            <a:r>
              <a:rPr lang="en-US" sz="3100" dirty="0">
                <a:solidFill>
                  <a:srgbClr val="FF0000"/>
                </a:solidFill>
                <a:cs typeface="Calibri" pitchFamily="34" charset="0"/>
              </a:rPr>
              <a:t>Greater cognitive decline is associated with greater lesion growth, but not with greater emergence of </a:t>
            </a:r>
            <a:r>
              <a:rPr lang="en-US" sz="3100" dirty="0" smtClean="0">
                <a:solidFill>
                  <a:srgbClr val="FF0000"/>
                </a:solidFill>
                <a:cs typeface="Calibri" pitchFamily="34" charset="0"/>
              </a:rPr>
              <a:t>incident lesions</a:t>
            </a:r>
            <a:endParaRPr lang="en-US" sz="3100" dirty="0">
              <a:solidFill>
                <a:srgbClr val="FF0000"/>
              </a:solidFill>
              <a:cs typeface="Calibri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88413" y="1589590"/>
            <a:ext cx="10255851" cy="3612764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-280233" y="4266868"/>
            <a:ext cx="1953617" cy="461665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pPr algn="r"/>
            <a:r>
              <a:rPr lang="en-US" sz="2400" dirty="0">
                <a:latin typeface="Arial" pitchFamily="34" charset="0"/>
                <a:cs typeface="Arial" pitchFamily="34" charset="0"/>
              </a:rPr>
              <a:t>-4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-292105" y="3433867"/>
            <a:ext cx="1953617" cy="461665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pPr algn="r"/>
            <a:r>
              <a:rPr lang="en-US" sz="2400" dirty="0">
                <a:latin typeface="Arial" pitchFamily="34" charset="0"/>
                <a:cs typeface="Arial" pitchFamily="34" charset="0"/>
              </a:rPr>
              <a:t>-2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-292105" y="2562214"/>
            <a:ext cx="1953617" cy="461665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pPr algn="r"/>
            <a:r>
              <a:rPr lang="en-US" sz="2400" dirty="0"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741135" y="5197366"/>
            <a:ext cx="1953617" cy="461665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pPr algn="ctr"/>
            <a:r>
              <a:rPr lang="en-US" sz="2400" dirty="0">
                <a:latin typeface="Arial" pitchFamily="34" charset="0"/>
                <a:cs typeface="Arial" pitchFamily="34" charset="0"/>
              </a:rPr>
              <a:t>-1.5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257696" y="5211622"/>
            <a:ext cx="1953617" cy="461665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pPr algn="ctr"/>
            <a:r>
              <a:rPr lang="en-US" sz="2400" dirty="0"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7057665" y="5211622"/>
            <a:ext cx="1953617" cy="461665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pPr algn="ctr"/>
            <a:r>
              <a:rPr lang="en-US" sz="2400" dirty="0">
                <a:latin typeface="Arial" pitchFamily="34" charset="0"/>
                <a:cs typeface="Arial" pitchFamily="34" charset="0"/>
              </a:rPr>
              <a:t>0.5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8789768" y="5211622"/>
            <a:ext cx="1953617" cy="461665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pPr algn="ctr"/>
            <a:r>
              <a:rPr lang="en-US" sz="2400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10572848" y="5211622"/>
            <a:ext cx="1953617" cy="461665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pPr algn="ctr"/>
            <a:r>
              <a:rPr lang="en-US" sz="2400" dirty="0">
                <a:latin typeface="Arial" pitchFamily="34" charset="0"/>
                <a:cs typeface="Arial" pitchFamily="34" charset="0"/>
              </a:rPr>
              <a:t>1.5</a:t>
            </a:r>
          </a:p>
        </p:txBody>
      </p:sp>
      <p:sp>
        <p:nvSpPr>
          <p:cNvPr id="16" name="ZoneTexte 15"/>
          <p:cNvSpPr txBox="1"/>
          <p:nvPr/>
        </p:nvSpPr>
        <p:spPr>
          <a:xfrm rot="16200000">
            <a:off x="-1507875" y="2757051"/>
            <a:ext cx="4326546" cy="1077218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pPr algn="ctr"/>
            <a:r>
              <a:rPr lang="en-US" sz="3100" dirty="0">
                <a:latin typeface="Arial" pitchFamily="34" charset="0"/>
                <a:cs typeface="Arial" pitchFamily="34" charset="0"/>
              </a:rPr>
              <a:t>Change in cognitive score (SD / y)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3485036" y="5712570"/>
            <a:ext cx="6612241" cy="584775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pPr algn="ctr"/>
            <a:r>
              <a:rPr lang="en-US" sz="3100" dirty="0" smtClean="0">
                <a:latin typeface="Arial" pitchFamily="34" charset="0"/>
                <a:cs typeface="Arial" pitchFamily="34" charset="0"/>
              </a:rPr>
              <a:t>Rate of WMH growth (</a:t>
            </a:r>
            <a:r>
              <a:rPr lang="en-US" sz="3100" dirty="0">
                <a:latin typeface="Arial" pitchFamily="34" charset="0"/>
                <a:cs typeface="Arial" pitchFamily="34" charset="0"/>
              </a:rPr>
              <a:t>log cc/</a:t>
            </a:r>
            <a:r>
              <a:rPr lang="en-US" sz="3100" dirty="0" smtClean="0">
                <a:latin typeface="Arial" pitchFamily="34" charset="0"/>
                <a:cs typeface="Arial" pitchFamily="34" charset="0"/>
              </a:rPr>
              <a:t>years)</a:t>
            </a:r>
            <a:endParaRPr lang="en-US" sz="3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160560" y="6048339"/>
            <a:ext cx="5402389" cy="967784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pPr marL="285558" indent="-285558" algn="l">
              <a:buSzPct val="160000"/>
              <a:buFont typeface="Arial" pitchFamily="34" charset="0"/>
              <a:buChar char="•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Executive function</a:t>
            </a:r>
          </a:p>
          <a:p>
            <a:pPr marL="285558" indent="-285558" algn="l">
              <a:buClr>
                <a:schemeClr val="tx1">
                  <a:lumMod val="50000"/>
                </a:schemeClr>
              </a:buClr>
              <a:buSzPct val="160000"/>
              <a:buFont typeface="Arial" pitchFamily="34" charset="0"/>
              <a:buChar char="•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Episodic memory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3526156" y="5206222"/>
            <a:ext cx="1953617" cy="461665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pPr algn="ctr"/>
            <a:r>
              <a:rPr lang="en-US" sz="2400" dirty="0">
                <a:latin typeface="Arial" pitchFamily="34" charset="0"/>
                <a:cs typeface="Arial" pitchFamily="34" charset="0"/>
              </a:rPr>
              <a:t>-0.5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-297366" y="1733663"/>
            <a:ext cx="1953617" cy="461665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pPr algn="r"/>
            <a:r>
              <a:rPr lang="en-US" sz="2400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1704" y="-19744"/>
            <a:ext cx="12551073" cy="877078"/>
          </a:xfrm>
          <a:prstGeom prst="rect">
            <a:avLst/>
          </a:prstGeom>
        </p:spPr>
        <p:txBody>
          <a:bodyPr wrap="square" lIns="91361" tIns="45678" rIns="91361" bIns="45678">
            <a:spAutoFit/>
          </a:bodyPr>
          <a:lstStyle/>
          <a:p>
            <a:pPr marL="0" lvl="1" algn="l">
              <a:lnSpc>
                <a:spcPct val="150000"/>
              </a:lnSpc>
            </a:pPr>
            <a:r>
              <a:rPr lang="en-US" sz="3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Coevolution of WMH and Cognition in Elderly</a:t>
            </a:r>
          </a:p>
        </p:txBody>
      </p:sp>
      <p:sp>
        <p:nvSpPr>
          <p:cNvPr id="21" name="ZoneTexte 8"/>
          <p:cNvSpPr txBox="1"/>
          <p:nvPr/>
        </p:nvSpPr>
        <p:spPr>
          <a:xfrm>
            <a:off x="9188376" y="933825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 smtClean="0">
                <a:latin typeface="Arial"/>
                <a:cs typeface="Arial"/>
              </a:rPr>
              <a:t>Maillard et al.,</a:t>
            </a:r>
            <a:r>
              <a:rPr lang="en-US" sz="1800" i="1" dirty="0" smtClean="0">
                <a:latin typeface="Arial"/>
                <a:cs typeface="Arial"/>
              </a:rPr>
              <a:t> Neurology, </a:t>
            </a:r>
            <a:r>
              <a:rPr lang="en-US" sz="1800" dirty="0" smtClean="0">
                <a:latin typeface="Arial"/>
                <a:cs typeface="Arial"/>
              </a:rPr>
              <a:t>2012</a:t>
            </a:r>
          </a:p>
        </p:txBody>
      </p:sp>
    </p:spTree>
    <p:extLst>
      <p:ext uri="{BB962C8B-B14F-4D97-AF65-F5344CB8AC3E}">
        <p14:creationId xmlns:p14="http://schemas.microsoft.com/office/powerpoint/2010/main" xmlns="" val="16348165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64298">
            <a:off x="736218" y="1778116"/>
            <a:ext cx="9433048" cy="3084049"/>
          </a:xfrm>
          <a:prstGeom prst="rect">
            <a:avLst/>
          </a:prstGeom>
          <a:ln>
            <a:noFill/>
          </a:ln>
        </p:spPr>
      </p:pic>
      <p:cxnSp>
        <p:nvCxnSpPr>
          <p:cNvPr id="15" name="Connecteur droit avec flèche 14"/>
          <p:cNvCxnSpPr/>
          <p:nvPr/>
        </p:nvCxnSpPr>
        <p:spPr bwMode="auto">
          <a:xfrm flipV="1">
            <a:off x="700980" y="5590887"/>
            <a:ext cx="9577064" cy="1"/>
          </a:xfrm>
          <a:prstGeom prst="straightConnector1">
            <a:avLst/>
          </a:prstGeom>
          <a:blipFill dpi="0" rotWithShape="0">
            <a:blip r:embed="rId4" cstate="print"/>
            <a:srcRect/>
            <a:tile tx="0" ty="0" sx="100000" sy="100000" flip="none" algn="tl"/>
          </a:blip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>
          <a:xfrm>
            <a:off x="9848739" y="5524872"/>
            <a:ext cx="1634544" cy="399994"/>
          </a:xfrm>
          <a:prstGeom prst="rect">
            <a:avLst/>
          </a:prstGeom>
        </p:spPr>
        <p:txBody>
          <a:bodyPr wrap="square" lIns="91332" tIns="45663" rIns="91332" bIns="45663">
            <a:spAutoFit/>
          </a:bodyPr>
          <a:lstStyle/>
          <a:p>
            <a:r>
              <a:rPr lang="en-US" sz="2000" i="1" dirty="0"/>
              <a:t>Time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079986" y="5596880"/>
            <a:ext cx="2074557" cy="523105"/>
          </a:xfrm>
          <a:prstGeom prst="rect">
            <a:avLst/>
          </a:prstGeom>
        </p:spPr>
        <p:txBody>
          <a:bodyPr wrap="square" lIns="91332" tIns="45663" rIns="91332" bIns="45663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Midlife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20546" y="5596880"/>
            <a:ext cx="1883238" cy="523105"/>
          </a:xfrm>
          <a:prstGeom prst="rect">
            <a:avLst/>
          </a:prstGeom>
        </p:spPr>
        <p:txBody>
          <a:bodyPr wrap="square" lIns="91332" tIns="45663" rIns="91332" bIns="45663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Older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503922" y="4588768"/>
            <a:ext cx="3456384" cy="1015548"/>
          </a:xfrm>
          <a:prstGeom prst="rect">
            <a:avLst/>
          </a:prstGeom>
          <a:ln>
            <a:noFill/>
          </a:ln>
        </p:spPr>
        <p:txBody>
          <a:bodyPr wrap="square" lIns="91332" tIns="45663" rIns="91332" bIns="45663">
            <a:spAutoFit/>
          </a:bodyPr>
          <a:lstStyle/>
          <a:p>
            <a:r>
              <a:rPr lang="en-US" sz="3000" dirty="0" smtClean="0">
                <a:solidFill>
                  <a:srgbClr val="FF0000"/>
                </a:solidFill>
              </a:rPr>
              <a:t>Vascular Risk Factors</a:t>
            </a:r>
          </a:p>
          <a:p>
            <a:r>
              <a:rPr lang="en-US" sz="30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(VRF)</a:t>
            </a:r>
            <a:endParaRPr lang="en-US" sz="30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1704" y="-19744"/>
            <a:ext cx="12551073" cy="877078"/>
          </a:xfrm>
          <a:prstGeom prst="rect">
            <a:avLst/>
          </a:prstGeom>
        </p:spPr>
        <p:txBody>
          <a:bodyPr wrap="square" lIns="91361" tIns="45678" rIns="91361" bIns="45678">
            <a:spAutoFit/>
          </a:bodyPr>
          <a:lstStyle/>
          <a:p>
            <a:pPr marL="0" lvl="1" algn="l">
              <a:lnSpc>
                <a:spcPct val="150000"/>
              </a:lnSpc>
            </a:pPr>
            <a:r>
              <a:rPr lang="en-US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Course of WM integrity over time</a:t>
            </a:r>
            <a:endParaRPr lang="en-US" sz="36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 rot="16200000">
            <a:off x="-655992" y="3428204"/>
            <a:ext cx="1714755" cy="4354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+mj-lt"/>
                <a:cs typeface="Calibri" pitchFamily="34" charset="0"/>
              </a:rPr>
              <a:t>WM integrity</a:t>
            </a:r>
          </a:p>
        </p:txBody>
      </p:sp>
      <p:sp>
        <p:nvSpPr>
          <p:cNvPr id="23" name="Rectangle 22"/>
          <p:cNvSpPr/>
          <p:nvPr/>
        </p:nvSpPr>
        <p:spPr>
          <a:xfrm rot="748833">
            <a:off x="8652590" y="4528824"/>
            <a:ext cx="16233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+mj-lt"/>
                <a:cs typeface="Calibri" pitchFamily="34" charset="0"/>
              </a:rPr>
              <a:t>WMH core</a:t>
            </a:r>
            <a:endParaRPr lang="en-US" sz="2400" dirty="0">
              <a:solidFill>
                <a:schemeClr val="accent2">
                  <a:lumMod val="40000"/>
                  <a:lumOff val="60000"/>
                </a:schemeClr>
              </a:solidFill>
              <a:latin typeface="+mj-lt"/>
              <a:cs typeface="Calibri" pitchFamily="34" charset="0"/>
            </a:endParaRPr>
          </a:p>
        </p:txBody>
      </p:sp>
      <p:cxnSp>
        <p:nvCxnSpPr>
          <p:cNvPr id="26" name="Connecteur droit 25"/>
          <p:cNvCxnSpPr/>
          <p:nvPr/>
        </p:nvCxnSpPr>
        <p:spPr bwMode="auto">
          <a:xfrm flipV="1">
            <a:off x="703723" y="1348408"/>
            <a:ext cx="0" cy="4248472"/>
          </a:xfrm>
          <a:prstGeom prst="line">
            <a:avLst/>
          </a:prstGeom>
          <a:blipFill dpi="0" rotWithShape="0">
            <a:blip r:embed="rId4" cstate="print"/>
            <a:srcRect/>
            <a:tile tx="0" ty="0" sx="100000" sy="100000" flip="none" algn="tl"/>
          </a:blip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Rectangle 26"/>
          <p:cNvSpPr/>
          <p:nvPr/>
        </p:nvSpPr>
        <p:spPr>
          <a:xfrm rot="1920757">
            <a:off x="5798883" y="3120555"/>
            <a:ext cx="2305915" cy="830932"/>
          </a:xfrm>
          <a:prstGeom prst="rect">
            <a:avLst/>
          </a:prstGeom>
        </p:spPr>
        <p:txBody>
          <a:bodyPr wrap="none" lIns="91378" tIns="45688" rIns="91378" bIns="45688">
            <a:spAutoFit/>
          </a:bodyPr>
          <a:lstStyle/>
          <a:p>
            <a:r>
              <a:rPr lang="en-US" sz="2400" dirty="0">
                <a:solidFill>
                  <a:srgbClr val="7FB842"/>
                </a:solidFill>
                <a:latin typeface="+mj-lt"/>
                <a:cs typeface="Calibri" pitchFamily="34" charset="0"/>
              </a:rPr>
              <a:t>WMH </a:t>
            </a:r>
            <a:r>
              <a:rPr lang="en-US" sz="2400" dirty="0" smtClean="0">
                <a:solidFill>
                  <a:srgbClr val="7FB842"/>
                </a:solidFill>
                <a:latin typeface="+mj-lt"/>
                <a:cs typeface="Calibri" pitchFamily="34" charset="0"/>
              </a:rPr>
              <a:t>penumbra</a:t>
            </a:r>
          </a:p>
          <a:p>
            <a:r>
              <a:rPr lang="en-US" sz="2400" dirty="0" smtClean="0">
                <a:solidFill>
                  <a:srgbClr val="7FB842"/>
                </a:solidFill>
                <a:latin typeface="+mj-lt"/>
                <a:cs typeface="Calibri" pitchFamily="34" charset="0"/>
              </a:rPr>
              <a:t>DTI</a:t>
            </a:r>
            <a:endParaRPr lang="en-US" sz="2400" dirty="0">
              <a:solidFill>
                <a:srgbClr val="7FB842"/>
              </a:solidFill>
              <a:latin typeface="+mj-lt"/>
              <a:cs typeface="Calibri" pitchFamily="34" charset="0"/>
            </a:endParaRPr>
          </a:p>
        </p:txBody>
      </p:sp>
      <p:cxnSp>
        <p:nvCxnSpPr>
          <p:cNvPr id="31" name="Connecteur droit 30"/>
          <p:cNvCxnSpPr/>
          <p:nvPr/>
        </p:nvCxnSpPr>
        <p:spPr bwMode="auto">
          <a:xfrm>
            <a:off x="6070352" y="4876800"/>
            <a:ext cx="1978186" cy="0"/>
          </a:xfrm>
          <a:prstGeom prst="line">
            <a:avLst/>
          </a:prstGeom>
          <a:blipFill dpi="0" rotWithShape="0">
            <a:blip r:embed="rId4" cstate="print"/>
            <a:srcRect/>
            <a:tile tx="0" ty="0" sx="100000" sy="100000" flip="none" algn="tl"/>
          </a:blip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lg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7" name="Image 36" descr="pen2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8235"/>
          <a:stretch/>
        </p:blipFill>
        <p:spPr>
          <a:xfrm rot="177267">
            <a:off x="847588" y="1608714"/>
            <a:ext cx="9335041" cy="1383792"/>
          </a:xfrm>
          <a:prstGeom prst="rect">
            <a:avLst/>
          </a:prstGeom>
        </p:spPr>
      </p:pic>
      <p:sp>
        <p:nvSpPr>
          <p:cNvPr id="55" name="Rectangle 54"/>
          <p:cNvSpPr/>
          <p:nvPr/>
        </p:nvSpPr>
        <p:spPr>
          <a:xfrm>
            <a:off x="1767146" y="-427545"/>
            <a:ext cx="9402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0 vs. 1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574408" y="-427545"/>
            <a:ext cx="9402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latin typeface="Arial"/>
                <a:cs typeface="Arial"/>
              </a:rPr>
              <a:t>1</a:t>
            </a:r>
            <a:r>
              <a:rPr lang="en-US" sz="2000" dirty="0" smtClean="0">
                <a:latin typeface="Arial"/>
                <a:cs typeface="Arial"/>
              </a:rPr>
              <a:t> vs. 2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1365650" y="-427545"/>
            <a:ext cx="9402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2 vs. 3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65" name="ZoneTexte 8"/>
          <p:cNvSpPr txBox="1"/>
          <p:nvPr/>
        </p:nvSpPr>
        <p:spPr>
          <a:xfrm>
            <a:off x="8086576" y="8278797"/>
            <a:ext cx="49182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 err="1" smtClean="0">
                <a:latin typeface="Arial"/>
                <a:cs typeface="Arial"/>
              </a:rPr>
              <a:t>Seshadri</a:t>
            </a:r>
            <a:r>
              <a:rPr lang="en-US" sz="1800" dirty="0" smtClean="0">
                <a:latin typeface="Arial"/>
                <a:cs typeface="Arial"/>
              </a:rPr>
              <a:t> et al., </a:t>
            </a:r>
            <a:r>
              <a:rPr lang="en-US" sz="1800" i="1" dirty="0">
                <a:latin typeface="Arial"/>
                <a:cs typeface="Arial"/>
              </a:rPr>
              <a:t>Arch Intern </a:t>
            </a:r>
            <a:r>
              <a:rPr lang="en-US" sz="1800" i="1" dirty="0" smtClean="0">
                <a:latin typeface="Arial"/>
                <a:cs typeface="Arial"/>
              </a:rPr>
              <a:t>Med</a:t>
            </a:r>
            <a:r>
              <a:rPr lang="en-US" sz="1800" dirty="0">
                <a:latin typeface="Arial"/>
                <a:cs typeface="Arial"/>
              </a:rPr>
              <a:t>,</a:t>
            </a:r>
            <a:r>
              <a:rPr lang="en-US" sz="1800" dirty="0" smtClean="0">
                <a:latin typeface="Arial"/>
                <a:cs typeface="Arial"/>
              </a:rPr>
              <a:t> 2001</a:t>
            </a:r>
          </a:p>
          <a:p>
            <a:pPr algn="r"/>
            <a:r>
              <a:rPr lang="en-US" sz="1800" dirty="0" smtClean="0">
                <a:latin typeface="Arial"/>
                <a:cs typeface="Arial"/>
              </a:rPr>
              <a:t> </a:t>
            </a:r>
            <a:r>
              <a:rPr lang="en-US" sz="1800" dirty="0" err="1" smtClean="0">
                <a:latin typeface="Arial"/>
                <a:cs typeface="Arial"/>
              </a:rPr>
              <a:t>Jeerakathil</a:t>
            </a:r>
            <a:r>
              <a:rPr lang="en-US" sz="1800" dirty="0" smtClean="0">
                <a:latin typeface="Arial"/>
                <a:cs typeface="Arial"/>
              </a:rPr>
              <a:t>  et al., </a:t>
            </a:r>
            <a:r>
              <a:rPr lang="en-US" sz="1800" i="1" dirty="0" smtClean="0">
                <a:latin typeface="Arial"/>
                <a:cs typeface="Arial"/>
              </a:rPr>
              <a:t>Stroke</a:t>
            </a:r>
            <a:r>
              <a:rPr lang="en-US" sz="1800" dirty="0" smtClean="0">
                <a:latin typeface="Arial"/>
                <a:cs typeface="Arial"/>
              </a:rPr>
              <a:t>, 2004</a:t>
            </a:r>
          </a:p>
          <a:p>
            <a:pPr algn="r"/>
            <a:r>
              <a:rPr lang="en-US" sz="1800" dirty="0" err="1" smtClean="0">
                <a:latin typeface="Arial"/>
                <a:cs typeface="Arial"/>
              </a:rPr>
              <a:t>Debette</a:t>
            </a:r>
            <a:r>
              <a:rPr lang="en-US" sz="1800" dirty="0" smtClean="0">
                <a:latin typeface="Arial"/>
                <a:cs typeface="Arial"/>
              </a:rPr>
              <a:t> et al., </a:t>
            </a:r>
            <a:r>
              <a:rPr lang="en-US" sz="1800" i="1" dirty="0" smtClean="0">
                <a:latin typeface="Arial"/>
                <a:cs typeface="Arial"/>
              </a:rPr>
              <a:t>Neurology</a:t>
            </a:r>
            <a:r>
              <a:rPr lang="en-US" sz="1800" dirty="0" smtClean="0">
                <a:latin typeface="Arial"/>
                <a:cs typeface="Arial"/>
              </a:rPr>
              <a:t>, 2011</a:t>
            </a:r>
          </a:p>
          <a:p>
            <a:pPr algn="r"/>
            <a:r>
              <a:rPr lang="en-US" sz="1800" dirty="0" err="1" smtClean="0">
                <a:latin typeface="Arial"/>
                <a:cs typeface="Arial"/>
              </a:rPr>
              <a:t>Raz</a:t>
            </a:r>
            <a:r>
              <a:rPr lang="en-US" sz="1800" dirty="0" smtClean="0">
                <a:latin typeface="Arial"/>
                <a:cs typeface="Arial"/>
              </a:rPr>
              <a:t> et al., </a:t>
            </a:r>
            <a:r>
              <a:rPr lang="en-US" sz="1800" i="1" dirty="0" smtClean="0">
                <a:latin typeface="Arial"/>
                <a:cs typeface="Arial"/>
              </a:rPr>
              <a:t>Neuropsychology</a:t>
            </a:r>
            <a:r>
              <a:rPr lang="en-US" sz="1800" dirty="0" smtClean="0">
                <a:latin typeface="Arial"/>
                <a:cs typeface="Arial"/>
              </a:rPr>
              <a:t>, 2007</a:t>
            </a:r>
          </a:p>
          <a:p>
            <a:pPr algn="r"/>
            <a:r>
              <a:rPr lang="en-US" sz="1800" dirty="0" err="1" smtClean="0">
                <a:latin typeface="Arial"/>
                <a:cs typeface="Arial"/>
              </a:rPr>
              <a:t>Maillard</a:t>
            </a:r>
            <a:r>
              <a:rPr lang="en-US" sz="1800" dirty="0" smtClean="0">
                <a:latin typeface="Arial"/>
                <a:cs typeface="Arial"/>
              </a:rPr>
              <a:t> et al.,</a:t>
            </a:r>
            <a:r>
              <a:rPr lang="en-US" sz="1800" i="1" dirty="0" smtClean="0">
                <a:latin typeface="Arial"/>
                <a:cs typeface="Arial"/>
              </a:rPr>
              <a:t> </a:t>
            </a:r>
            <a:r>
              <a:rPr lang="en-US" sz="1800" i="1" dirty="0" err="1" smtClean="0">
                <a:latin typeface="Arial"/>
                <a:cs typeface="Arial"/>
              </a:rPr>
              <a:t>Neurobio</a:t>
            </a:r>
            <a:r>
              <a:rPr lang="en-US" sz="1800" i="1" dirty="0" smtClean="0">
                <a:latin typeface="Arial"/>
                <a:cs typeface="Arial"/>
              </a:rPr>
              <a:t> Aging, </a:t>
            </a:r>
            <a:r>
              <a:rPr lang="en-US" sz="1800" dirty="0" smtClean="0">
                <a:latin typeface="Arial"/>
                <a:cs typeface="Arial"/>
              </a:rPr>
              <a:t>submitted</a:t>
            </a:r>
          </a:p>
        </p:txBody>
      </p:sp>
      <p:sp>
        <p:nvSpPr>
          <p:cNvPr id="28" name="Rectangle 27"/>
          <p:cNvSpPr/>
          <p:nvPr/>
        </p:nvSpPr>
        <p:spPr>
          <a:xfrm rot="446944">
            <a:off x="7775797" y="1737227"/>
            <a:ext cx="24617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DCEB2E"/>
                </a:solidFill>
                <a:latin typeface="Gill Sans"/>
                <a:cs typeface="Gill Sans"/>
              </a:rPr>
              <a:t>Normal aging WM</a:t>
            </a:r>
            <a:endParaRPr lang="en-US" sz="2400" dirty="0">
              <a:solidFill>
                <a:srgbClr val="DCEB2E"/>
              </a:solidFill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41153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6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alphaModFix amt="33000"/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64298">
            <a:off x="736218" y="1778116"/>
            <a:ext cx="9433048" cy="3084049"/>
          </a:xfrm>
          <a:prstGeom prst="rect">
            <a:avLst/>
          </a:prstGeom>
          <a:ln>
            <a:noFill/>
          </a:ln>
        </p:spPr>
      </p:pic>
      <p:cxnSp>
        <p:nvCxnSpPr>
          <p:cNvPr id="15" name="Connecteur droit avec flèche 14"/>
          <p:cNvCxnSpPr/>
          <p:nvPr/>
        </p:nvCxnSpPr>
        <p:spPr bwMode="auto">
          <a:xfrm flipV="1">
            <a:off x="700980" y="5590887"/>
            <a:ext cx="9577064" cy="1"/>
          </a:xfrm>
          <a:prstGeom prst="straightConnector1">
            <a:avLst/>
          </a:prstGeom>
          <a:blipFill dpi="0" rotWithShape="0">
            <a:blip r:embed="rId4" cstate="print"/>
            <a:srcRect/>
            <a:tile tx="0" ty="0" sx="100000" sy="100000" flip="none" algn="tl"/>
          </a:blipFill>
          <a:ln w="571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>
          <a:xfrm>
            <a:off x="9848739" y="5524872"/>
            <a:ext cx="1634544" cy="399994"/>
          </a:xfrm>
          <a:prstGeom prst="rect">
            <a:avLst/>
          </a:prstGeom>
        </p:spPr>
        <p:txBody>
          <a:bodyPr wrap="square" lIns="91332" tIns="45663" rIns="91332" bIns="45663">
            <a:spAutoFit/>
          </a:bodyPr>
          <a:lstStyle/>
          <a:p>
            <a:r>
              <a:rPr lang="en-US" sz="2000" i="1" dirty="0">
                <a:solidFill>
                  <a:schemeClr val="accent2">
                    <a:lumMod val="75000"/>
                  </a:schemeClr>
                </a:solidFill>
              </a:rPr>
              <a:t>Time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079986" y="5596880"/>
            <a:ext cx="2074557" cy="523105"/>
          </a:xfrm>
          <a:prstGeom prst="rect">
            <a:avLst/>
          </a:prstGeom>
        </p:spPr>
        <p:txBody>
          <a:bodyPr wrap="square" lIns="91332" tIns="45663" rIns="91332" bIns="45663">
            <a:spAutoFit/>
          </a:bodyPr>
          <a:lstStyle/>
          <a:p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Midlife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20546" y="5596880"/>
            <a:ext cx="1883238" cy="523105"/>
          </a:xfrm>
          <a:prstGeom prst="rect">
            <a:avLst/>
          </a:prstGeom>
        </p:spPr>
        <p:txBody>
          <a:bodyPr wrap="square" lIns="91332" tIns="45663" rIns="91332" bIns="45663">
            <a:spAutoFit/>
          </a:bodyPr>
          <a:lstStyle/>
          <a:p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Older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503922" y="4588768"/>
            <a:ext cx="3456384" cy="1015548"/>
          </a:xfrm>
          <a:prstGeom prst="rect">
            <a:avLst/>
          </a:prstGeom>
          <a:ln>
            <a:noFill/>
          </a:ln>
        </p:spPr>
        <p:txBody>
          <a:bodyPr wrap="square" lIns="91332" tIns="45663" rIns="91332" bIns="45663">
            <a:spAutoFit/>
          </a:bodyPr>
          <a:lstStyle/>
          <a:p>
            <a:r>
              <a:rPr lang="en-US" sz="3000" dirty="0" smtClean="0">
                <a:solidFill>
                  <a:schemeClr val="accent2">
                    <a:lumMod val="75000"/>
                  </a:schemeClr>
                </a:solidFill>
              </a:rPr>
              <a:t>Vascular Risk Factors</a:t>
            </a:r>
          </a:p>
          <a:p>
            <a:r>
              <a:rPr lang="en-US" sz="30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(VRF)</a:t>
            </a:r>
            <a:endParaRPr lang="en-US" sz="3000" dirty="0">
              <a:solidFill>
                <a:schemeClr val="accent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1704" y="-19744"/>
            <a:ext cx="12551073" cy="877078"/>
          </a:xfrm>
          <a:prstGeom prst="rect">
            <a:avLst/>
          </a:prstGeom>
        </p:spPr>
        <p:txBody>
          <a:bodyPr wrap="square" lIns="91361" tIns="45678" rIns="91361" bIns="45678">
            <a:spAutoFit/>
          </a:bodyPr>
          <a:lstStyle/>
          <a:p>
            <a:pPr marL="0" lvl="1" algn="l">
              <a:lnSpc>
                <a:spcPct val="150000"/>
              </a:lnSpc>
            </a:pPr>
            <a:r>
              <a:rPr lang="en-US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Course of WM integrity over time</a:t>
            </a:r>
            <a:endParaRPr lang="en-US" sz="36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 rot="16200000">
            <a:off x="-871985" y="3384336"/>
            <a:ext cx="21467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+mj-lt"/>
                <a:cs typeface="Calibri" pitchFamily="34" charset="0"/>
              </a:rPr>
              <a:t>WM integrity</a:t>
            </a:r>
          </a:p>
        </p:txBody>
      </p:sp>
      <p:sp>
        <p:nvSpPr>
          <p:cNvPr id="23" name="Rectangle 22"/>
          <p:cNvSpPr/>
          <p:nvPr/>
        </p:nvSpPr>
        <p:spPr>
          <a:xfrm rot="748833">
            <a:off x="8652590" y="4528824"/>
            <a:ext cx="16233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+mj-lt"/>
                <a:cs typeface="Calibri" pitchFamily="34" charset="0"/>
              </a:rPr>
              <a:t>WMH core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+mj-lt"/>
              <a:cs typeface="Calibri" pitchFamily="34" charset="0"/>
            </a:endParaRPr>
          </a:p>
        </p:txBody>
      </p:sp>
      <p:cxnSp>
        <p:nvCxnSpPr>
          <p:cNvPr id="26" name="Connecteur droit 25"/>
          <p:cNvCxnSpPr/>
          <p:nvPr/>
        </p:nvCxnSpPr>
        <p:spPr bwMode="auto">
          <a:xfrm flipV="1">
            <a:off x="703723" y="1348408"/>
            <a:ext cx="0" cy="4248472"/>
          </a:xfrm>
          <a:prstGeom prst="line">
            <a:avLst/>
          </a:prstGeom>
          <a:blipFill dpi="0" rotWithShape="0">
            <a:blip r:embed="rId4" cstate="print"/>
            <a:srcRect/>
            <a:tile tx="0" ty="0" sx="100000" sy="100000" flip="none" algn="tl"/>
          </a:blipFill>
          <a:ln w="571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stealth" w="lg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Rectangle 26"/>
          <p:cNvSpPr/>
          <p:nvPr/>
        </p:nvSpPr>
        <p:spPr>
          <a:xfrm rot="1920757">
            <a:off x="5798883" y="3120555"/>
            <a:ext cx="2305915" cy="830932"/>
          </a:xfrm>
          <a:prstGeom prst="rect">
            <a:avLst/>
          </a:prstGeom>
        </p:spPr>
        <p:txBody>
          <a:bodyPr wrap="none" lIns="91378" tIns="45688" rIns="91378" bIns="45688">
            <a:spAutoFit/>
          </a:bodyPr>
          <a:lstStyle/>
          <a:p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+mj-lt"/>
                <a:cs typeface="Calibri" pitchFamily="34" charset="0"/>
              </a:rPr>
              <a:t>WMH 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+mj-lt"/>
                <a:cs typeface="Calibri" pitchFamily="34" charset="0"/>
              </a:rPr>
              <a:t>penumbra</a:t>
            </a:r>
          </a:p>
          <a:p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+mj-lt"/>
                <a:cs typeface="Calibri" pitchFamily="34" charset="0"/>
              </a:rPr>
              <a:t>DTI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+mj-lt"/>
              <a:cs typeface="Calibri" pitchFamily="34" charset="0"/>
            </a:endParaRPr>
          </a:p>
        </p:txBody>
      </p:sp>
      <p:cxnSp>
        <p:nvCxnSpPr>
          <p:cNvPr id="31" name="Connecteur droit 30"/>
          <p:cNvCxnSpPr/>
          <p:nvPr/>
        </p:nvCxnSpPr>
        <p:spPr bwMode="auto">
          <a:xfrm>
            <a:off x="6070352" y="4876800"/>
            <a:ext cx="1978186" cy="0"/>
          </a:xfrm>
          <a:prstGeom prst="line">
            <a:avLst/>
          </a:prstGeom>
          <a:blipFill dpi="0" rotWithShape="0">
            <a:blip r:embed="rId4" cstate="print"/>
            <a:srcRect/>
            <a:tile tx="0" ty="0" sx="100000" sy="100000" flip="none" algn="tl"/>
          </a:blipFill>
          <a:ln w="381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stealth" w="lg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7" name="Image 36" descr="pen2.png"/>
          <p:cNvPicPr>
            <a:picLocks noChangeAspect="1"/>
          </p:cNvPicPr>
          <p:nvPr/>
        </p:nvPicPr>
        <p:blipFill rotWithShape="1">
          <a:blip r:embed="rId5" cstate="print">
            <a:alphaModFix amt="33000"/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8235"/>
          <a:stretch/>
        </p:blipFill>
        <p:spPr>
          <a:xfrm rot="177267">
            <a:off x="847588" y="1608714"/>
            <a:ext cx="9335041" cy="1383792"/>
          </a:xfrm>
          <a:prstGeom prst="rect">
            <a:avLst/>
          </a:prstGeom>
        </p:spPr>
      </p:pic>
      <p:sp>
        <p:nvSpPr>
          <p:cNvPr id="55" name="Rectangle 54"/>
          <p:cNvSpPr/>
          <p:nvPr/>
        </p:nvSpPr>
        <p:spPr>
          <a:xfrm>
            <a:off x="1767146" y="-427545"/>
            <a:ext cx="9402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0 vs. 1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574408" y="-427545"/>
            <a:ext cx="9402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latin typeface="Arial"/>
                <a:cs typeface="Arial"/>
              </a:rPr>
              <a:t>1</a:t>
            </a:r>
            <a:r>
              <a:rPr lang="en-US" sz="2000" dirty="0" smtClean="0">
                <a:latin typeface="Arial"/>
                <a:cs typeface="Arial"/>
              </a:rPr>
              <a:t> vs. 2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1365650" y="-427545"/>
            <a:ext cx="9402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2 vs. 3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741760" y="6893024"/>
            <a:ext cx="12097344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000" dirty="0" smtClean="0">
                <a:solidFill>
                  <a:schemeClr val="tx1"/>
                </a:solidFill>
              </a:rPr>
              <a:t>(VRF included hypertension, hyperlipidemia and diabetes mellitus type II)</a:t>
            </a:r>
          </a:p>
        </p:txBody>
      </p:sp>
      <p:sp>
        <p:nvSpPr>
          <p:cNvPr id="65" name="ZoneTexte 8"/>
          <p:cNvSpPr txBox="1"/>
          <p:nvPr/>
        </p:nvSpPr>
        <p:spPr>
          <a:xfrm>
            <a:off x="8086576" y="8278797"/>
            <a:ext cx="49182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 err="1" smtClean="0">
                <a:latin typeface="Arial"/>
                <a:cs typeface="Arial"/>
              </a:rPr>
              <a:t>Seshadri</a:t>
            </a:r>
            <a:r>
              <a:rPr lang="en-US" sz="1800" dirty="0" smtClean="0">
                <a:latin typeface="Arial"/>
                <a:cs typeface="Arial"/>
              </a:rPr>
              <a:t> et al., </a:t>
            </a:r>
            <a:r>
              <a:rPr lang="en-US" sz="1800" i="1" dirty="0">
                <a:latin typeface="Arial"/>
                <a:cs typeface="Arial"/>
              </a:rPr>
              <a:t>Arch Intern </a:t>
            </a:r>
            <a:r>
              <a:rPr lang="en-US" sz="1800" i="1" dirty="0" smtClean="0">
                <a:latin typeface="Arial"/>
                <a:cs typeface="Arial"/>
              </a:rPr>
              <a:t>Med</a:t>
            </a:r>
            <a:r>
              <a:rPr lang="en-US" sz="1800" dirty="0">
                <a:latin typeface="Arial"/>
                <a:cs typeface="Arial"/>
              </a:rPr>
              <a:t>,</a:t>
            </a:r>
            <a:r>
              <a:rPr lang="en-US" sz="1800" dirty="0" smtClean="0">
                <a:latin typeface="Arial"/>
                <a:cs typeface="Arial"/>
              </a:rPr>
              <a:t> 2001</a:t>
            </a:r>
          </a:p>
          <a:p>
            <a:pPr algn="r"/>
            <a:r>
              <a:rPr lang="en-US" sz="1800" dirty="0" smtClean="0">
                <a:latin typeface="Arial"/>
                <a:cs typeface="Arial"/>
              </a:rPr>
              <a:t> </a:t>
            </a:r>
            <a:r>
              <a:rPr lang="en-US" sz="1800" dirty="0" err="1" smtClean="0">
                <a:latin typeface="Arial"/>
                <a:cs typeface="Arial"/>
              </a:rPr>
              <a:t>Jeerakathil</a:t>
            </a:r>
            <a:r>
              <a:rPr lang="en-US" sz="1800" dirty="0" smtClean="0">
                <a:latin typeface="Arial"/>
                <a:cs typeface="Arial"/>
              </a:rPr>
              <a:t>  et al., </a:t>
            </a:r>
            <a:r>
              <a:rPr lang="en-US" sz="1800" i="1" dirty="0" smtClean="0">
                <a:latin typeface="Arial"/>
                <a:cs typeface="Arial"/>
              </a:rPr>
              <a:t>Stroke</a:t>
            </a:r>
            <a:r>
              <a:rPr lang="en-US" sz="1800" dirty="0" smtClean="0">
                <a:latin typeface="Arial"/>
                <a:cs typeface="Arial"/>
              </a:rPr>
              <a:t>, 2004</a:t>
            </a:r>
          </a:p>
          <a:p>
            <a:pPr algn="r"/>
            <a:r>
              <a:rPr lang="en-US" sz="1800" dirty="0" err="1" smtClean="0">
                <a:latin typeface="Arial"/>
                <a:cs typeface="Arial"/>
              </a:rPr>
              <a:t>Debette</a:t>
            </a:r>
            <a:r>
              <a:rPr lang="en-US" sz="1800" dirty="0" smtClean="0">
                <a:latin typeface="Arial"/>
                <a:cs typeface="Arial"/>
              </a:rPr>
              <a:t> et al., </a:t>
            </a:r>
            <a:r>
              <a:rPr lang="en-US" sz="1800" i="1" dirty="0" smtClean="0">
                <a:latin typeface="Arial"/>
                <a:cs typeface="Arial"/>
              </a:rPr>
              <a:t>Neurology</a:t>
            </a:r>
            <a:r>
              <a:rPr lang="en-US" sz="1800" dirty="0" smtClean="0">
                <a:latin typeface="Arial"/>
                <a:cs typeface="Arial"/>
              </a:rPr>
              <a:t>, 2011</a:t>
            </a:r>
          </a:p>
          <a:p>
            <a:pPr algn="r"/>
            <a:r>
              <a:rPr lang="en-US" sz="1800" dirty="0" err="1" smtClean="0">
                <a:latin typeface="Arial"/>
                <a:cs typeface="Arial"/>
              </a:rPr>
              <a:t>Raz</a:t>
            </a:r>
            <a:r>
              <a:rPr lang="en-US" sz="1800" dirty="0" smtClean="0">
                <a:latin typeface="Arial"/>
                <a:cs typeface="Arial"/>
              </a:rPr>
              <a:t> et al., </a:t>
            </a:r>
            <a:r>
              <a:rPr lang="en-US" sz="1800" i="1" dirty="0" smtClean="0">
                <a:latin typeface="Arial"/>
                <a:cs typeface="Arial"/>
              </a:rPr>
              <a:t>Neuropsychology</a:t>
            </a:r>
            <a:r>
              <a:rPr lang="en-US" sz="1800" dirty="0" smtClean="0">
                <a:latin typeface="Arial"/>
                <a:cs typeface="Arial"/>
              </a:rPr>
              <a:t>, 2007</a:t>
            </a:r>
          </a:p>
          <a:p>
            <a:pPr algn="r"/>
            <a:r>
              <a:rPr lang="en-US" sz="1800" dirty="0" err="1" smtClean="0">
                <a:latin typeface="Arial"/>
                <a:cs typeface="Arial"/>
              </a:rPr>
              <a:t>Maillard</a:t>
            </a:r>
            <a:r>
              <a:rPr lang="en-US" sz="1800" dirty="0" smtClean="0">
                <a:latin typeface="Arial"/>
                <a:cs typeface="Arial"/>
              </a:rPr>
              <a:t> et al.,</a:t>
            </a:r>
            <a:r>
              <a:rPr lang="en-US" sz="1800" i="1" dirty="0" smtClean="0">
                <a:latin typeface="Arial"/>
                <a:cs typeface="Arial"/>
              </a:rPr>
              <a:t> </a:t>
            </a:r>
            <a:r>
              <a:rPr lang="en-US" sz="1800" i="1" dirty="0" err="1" smtClean="0">
                <a:latin typeface="Arial"/>
                <a:cs typeface="Arial"/>
              </a:rPr>
              <a:t>Neurobio</a:t>
            </a:r>
            <a:r>
              <a:rPr lang="en-US" sz="1800" i="1" dirty="0" smtClean="0">
                <a:latin typeface="Arial"/>
                <a:cs typeface="Arial"/>
              </a:rPr>
              <a:t> Aging, </a:t>
            </a:r>
            <a:r>
              <a:rPr lang="en-US" sz="1800" dirty="0" smtClean="0">
                <a:latin typeface="Arial"/>
                <a:cs typeface="Arial"/>
              </a:rPr>
              <a:t>submitted</a:t>
            </a:r>
          </a:p>
        </p:txBody>
      </p:sp>
      <p:pic>
        <p:nvPicPr>
          <p:cNvPr id="2" name="Image 1" descr="long.png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34248" y="2140496"/>
            <a:ext cx="3456384" cy="4032448"/>
          </a:xfrm>
          <a:prstGeom prst="rect">
            <a:avLst/>
          </a:prstGeom>
        </p:spPr>
      </p:pic>
      <p:sp>
        <p:nvSpPr>
          <p:cNvPr id="24" name="ZoneTexte 23"/>
          <p:cNvSpPr txBox="1"/>
          <p:nvPr/>
        </p:nvSpPr>
        <p:spPr>
          <a:xfrm>
            <a:off x="2109912" y="6100936"/>
            <a:ext cx="2325936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chemeClr val="tx1"/>
                </a:solidFill>
              </a:rPr>
              <a:t>Baseline FA</a:t>
            </a:r>
            <a:endParaRPr lang="en-US" sz="2000" dirty="0" smtClean="0">
              <a:solidFill>
                <a:srgbClr val="FF0000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5926336" y="6100936"/>
            <a:ext cx="2325936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 smtClean="0">
                <a:solidFill>
                  <a:schemeClr val="tx1"/>
                </a:solidFill>
                <a:latin typeface="Lucida Grande"/>
                <a:ea typeface="Lucida Grande"/>
                <a:cs typeface="Lucida Grande"/>
              </a:rPr>
              <a:t>Δ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FA</a:t>
            </a:r>
            <a:endParaRPr lang="en-US" sz="2000" dirty="0" smtClean="0">
              <a:solidFill>
                <a:srgbClr val="FF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 rot="446944">
            <a:off x="7775797" y="1737227"/>
            <a:ext cx="24617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Gill Sans"/>
                <a:cs typeface="Gill Sans"/>
              </a:rPr>
              <a:t>Normal aging WM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Gill Sans"/>
              <a:cs typeface="Gill Sans"/>
            </a:endParaRPr>
          </a:p>
        </p:txBody>
      </p:sp>
      <p:pic>
        <p:nvPicPr>
          <p:cNvPr id="29" name="Image 28" descr="diab.pn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22" t="3594" r="7032"/>
          <a:stretch/>
        </p:blipFill>
        <p:spPr>
          <a:xfrm>
            <a:off x="1385404" y="1936894"/>
            <a:ext cx="3571169" cy="426719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238704" y="2932584"/>
            <a:ext cx="3539232" cy="2131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000" dirty="0">
                <a:solidFill>
                  <a:srgbClr val="38FF37"/>
                </a:solidFill>
              </a:rPr>
              <a:t>0 vs. 1 VRF history</a:t>
            </a:r>
          </a:p>
          <a:p>
            <a:pPr algn="l">
              <a:lnSpc>
                <a:spcPct val="150000"/>
              </a:lnSpc>
            </a:pPr>
            <a:r>
              <a:rPr lang="en-US" sz="3000" dirty="0">
                <a:solidFill>
                  <a:srgbClr val="94F7FF"/>
                </a:solidFill>
              </a:rPr>
              <a:t>1 vs. 2 VRF history </a:t>
            </a:r>
          </a:p>
          <a:p>
            <a:pPr algn="l">
              <a:lnSpc>
                <a:spcPct val="150000"/>
              </a:lnSpc>
            </a:pPr>
            <a:r>
              <a:rPr lang="en-US" sz="3000" dirty="0">
                <a:solidFill>
                  <a:srgbClr val="FF0000"/>
                </a:solidFill>
              </a:rPr>
              <a:t>2 vs. 3 VRF history</a:t>
            </a:r>
          </a:p>
        </p:txBody>
      </p:sp>
      <p:sp>
        <p:nvSpPr>
          <p:cNvPr id="4" name="Rectangle 3"/>
          <p:cNvSpPr/>
          <p:nvPr/>
        </p:nvSpPr>
        <p:spPr>
          <a:xfrm>
            <a:off x="2109912" y="1132384"/>
            <a:ext cx="60140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Cumulative effects of VRF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517070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24" grpId="0"/>
      <p:bldP spid="25" grpId="0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64298">
            <a:off x="736218" y="1778116"/>
            <a:ext cx="9433048" cy="3084049"/>
          </a:xfrm>
          <a:prstGeom prst="rect">
            <a:avLst/>
          </a:prstGeom>
          <a:ln>
            <a:noFill/>
          </a:ln>
        </p:spPr>
      </p:pic>
      <p:cxnSp>
        <p:nvCxnSpPr>
          <p:cNvPr id="15" name="Connecteur droit avec flèche 14"/>
          <p:cNvCxnSpPr/>
          <p:nvPr/>
        </p:nvCxnSpPr>
        <p:spPr bwMode="auto">
          <a:xfrm flipV="1">
            <a:off x="700980" y="5590887"/>
            <a:ext cx="9577064" cy="1"/>
          </a:xfrm>
          <a:prstGeom prst="straightConnector1">
            <a:avLst/>
          </a:prstGeom>
          <a:blipFill dpi="0" rotWithShape="0">
            <a:blip r:embed="rId4" cstate="print"/>
            <a:srcRect/>
            <a:tile tx="0" ty="0" sx="100000" sy="100000" flip="none" algn="tl"/>
          </a:blip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>
          <a:xfrm>
            <a:off x="9848739" y="5524872"/>
            <a:ext cx="1634544" cy="399994"/>
          </a:xfrm>
          <a:prstGeom prst="rect">
            <a:avLst/>
          </a:prstGeom>
        </p:spPr>
        <p:txBody>
          <a:bodyPr wrap="square" lIns="91332" tIns="45663" rIns="91332" bIns="45663">
            <a:spAutoFit/>
          </a:bodyPr>
          <a:lstStyle/>
          <a:p>
            <a:r>
              <a:rPr lang="en-US" sz="2000" i="1" dirty="0"/>
              <a:t>Time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079986" y="5596880"/>
            <a:ext cx="2074557" cy="523105"/>
          </a:xfrm>
          <a:prstGeom prst="rect">
            <a:avLst/>
          </a:prstGeom>
        </p:spPr>
        <p:txBody>
          <a:bodyPr wrap="square" lIns="91332" tIns="45663" rIns="91332" bIns="45663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Midlife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20546" y="5596880"/>
            <a:ext cx="1883238" cy="523105"/>
          </a:xfrm>
          <a:prstGeom prst="rect">
            <a:avLst/>
          </a:prstGeom>
        </p:spPr>
        <p:txBody>
          <a:bodyPr wrap="square" lIns="91332" tIns="45663" rIns="91332" bIns="45663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Older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503922" y="4588768"/>
            <a:ext cx="3456384" cy="1015548"/>
          </a:xfrm>
          <a:prstGeom prst="rect">
            <a:avLst/>
          </a:prstGeom>
          <a:ln>
            <a:noFill/>
          </a:ln>
        </p:spPr>
        <p:txBody>
          <a:bodyPr wrap="square" lIns="91332" tIns="45663" rIns="91332" bIns="45663">
            <a:spAutoFit/>
          </a:bodyPr>
          <a:lstStyle/>
          <a:p>
            <a:r>
              <a:rPr lang="en-US" sz="3000" dirty="0" smtClean="0">
                <a:solidFill>
                  <a:srgbClr val="FF0000"/>
                </a:solidFill>
              </a:rPr>
              <a:t>Vascular Risk Factors</a:t>
            </a:r>
          </a:p>
          <a:p>
            <a:r>
              <a:rPr lang="en-US" sz="30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(VRF)</a:t>
            </a:r>
            <a:endParaRPr lang="en-US" sz="30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3584042" y="3220616"/>
            <a:ext cx="1876780" cy="784715"/>
          </a:xfrm>
          <a:prstGeom prst="rect">
            <a:avLst/>
          </a:prstGeom>
        </p:spPr>
        <p:txBody>
          <a:bodyPr wrap="square" lIns="91332" tIns="45663" rIns="91332" bIns="45663">
            <a:spAutoFit/>
          </a:bodyPr>
          <a:lstStyle/>
          <a:p>
            <a:r>
              <a:rPr lang="en-US" sz="45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1704" y="-19744"/>
            <a:ext cx="12551073" cy="877078"/>
          </a:xfrm>
          <a:prstGeom prst="rect">
            <a:avLst/>
          </a:prstGeom>
        </p:spPr>
        <p:txBody>
          <a:bodyPr wrap="square" lIns="91361" tIns="45678" rIns="91361" bIns="45678">
            <a:spAutoFit/>
          </a:bodyPr>
          <a:lstStyle/>
          <a:p>
            <a:pPr marL="0" lvl="1" algn="l">
              <a:lnSpc>
                <a:spcPct val="150000"/>
              </a:lnSpc>
            </a:pPr>
            <a:r>
              <a:rPr lang="en-US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Course of WM integrity over time</a:t>
            </a:r>
            <a:endParaRPr lang="en-US" sz="36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 rot="16200000">
            <a:off x="-655992" y="3428204"/>
            <a:ext cx="1714755" cy="4354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+mj-lt"/>
                <a:cs typeface="Calibri" pitchFamily="34" charset="0"/>
              </a:rPr>
              <a:t>WM integrity</a:t>
            </a:r>
          </a:p>
        </p:txBody>
      </p:sp>
      <p:sp>
        <p:nvSpPr>
          <p:cNvPr id="23" name="Rectangle 22"/>
          <p:cNvSpPr/>
          <p:nvPr/>
        </p:nvSpPr>
        <p:spPr>
          <a:xfrm rot="748833">
            <a:off x="8652590" y="4528824"/>
            <a:ext cx="16233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+mj-lt"/>
                <a:cs typeface="Calibri" pitchFamily="34" charset="0"/>
              </a:rPr>
              <a:t>WMH core</a:t>
            </a:r>
            <a:endParaRPr lang="en-US" sz="2400" dirty="0">
              <a:solidFill>
                <a:schemeClr val="accent2">
                  <a:lumMod val="40000"/>
                  <a:lumOff val="60000"/>
                </a:schemeClr>
              </a:solidFill>
              <a:latin typeface="+mj-lt"/>
              <a:cs typeface="Calibri" pitchFamily="34" charset="0"/>
            </a:endParaRPr>
          </a:p>
        </p:txBody>
      </p:sp>
      <p:cxnSp>
        <p:nvCxnSpPr>
          <p:cNvPr id="26" name="Connecteur droit 25"/>
          <p:cNvCxnSpPr/>
          <p:nvPr/>
        </p:nvCxnSpPr>
        <p:spPr bwMode="auto">
          <a:xfrm flipV="1">
            <a:off x="703723" y="1348408"/>
            <a:ext cx="0" cy="4248472"/>
          </a:xfrm>
          <a:prstGeom prst="line">
            <a:avLst/>
          </a:prstGeom>
          <a:blipFill dpi="0" rotWithShape="0">
            <a:blip r:embed="rId4" cstate="print"/>
            <a:srcRect/>
            <a:tile tx="0" ty="0" sx="100000" sy="100000" flip="none" algn="tl"/>
          </a:blip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Rectangle 26"/>
          <p:cNvSpPr/>
          <p:nvPr/>
        </p:nvSpPr>
        <p:spPr>
          <a:xfrm rot="1920757">
            <a:off x="5798883" y="3120555"/>
            <a:ext cx="2305915" cy="830932"/>
          </a:xfrm>
          <a:prstGeom prst="rect">
            <a:avLst/>
          </a:prstGeom>
        </p:spPr>
        <p:txBody>
          <a:bodyPr wrap="none" lIns="91378" tIns="45688" rIns="91378" bIns="45688">
            <a:spAutoFit/>
          </a:bodyPr>
          <a:lstStyle/>
          <a:p>
            <a:r>
              <a:rPr lang="en-US" sz="2400" dirty="0">
                <a:solidFill>
                  <a:srgbClr val="7FB842"/>
                </a:solidFill>
                <a:latin typeface="+mj-lt"/>
                <a:cs typeface="Calibri" pitchFamily="34" charset="0"/>
              </a:rPr>
              <a:t>WMH </a:t>
            </a:r>
            <a:r>
              <a:rPr lang="en-US" sz="2400" dirty="0" smtClean="0">
                <a:solidFill>
                  <a:srgbClr val="7FB842"/>
                </a:solidFill>
                <a:latin typeface="+mj-lt"/>
                <a:cs typeface="Calibri" pitchFamily="34" charset="0"/>
              </a:rPr>
              <a:t>penumbra</a:t>
            </a:r>
          </a:p>
          <a:p>
            <a:r>
              <a:rPr lang="en-US" sz="2400" dirty="0" smtClean="0">
                <a:solidFill>
                  <a:srgbClr val="7FB842"/>
                </a:solidFill>
                <a:latin typeface="+mj-lt"/>
                <a:cs typeface="Calibri" pitchFamily="34" charset="0"/>
              </a:rPr>
              <a:t>DTI</a:t>
            </a:r>
            <a:endParaRPr lang="en-US" sz="2400" dirty="0">
              <a:solidFill>
                <a:srgbClr val="7FB842"/>
              </a:solidFill>
              <a:latin typeface="+mj-lt"/>
              <a:cs typeface="Calibri" pitchFamily="34" charset="0"/>
            </a:endParaRPr>
          </a:p>
        </p:txBody>
      </p:sp>
      <p:cxnSp>
        <p:nvCxnSpPr>
          <p:cNvPr id="31" name="Connecteur droit 30"/>
          <p:cNvCxnSpPr/>
          <p:nvPr/>
        </p:nvCxnSpPr>
        <p:spPr bwMode="auto">
          <a:xfrm>
            <a:off x="6070352" y="4876800"/>
            <a:ext cx="1978186" cy="0"/>
          </a:xfrm>
          <a:prstGeom prst="line">
            <a:avLst/>
          </a:prstGeom>
          <a:blipFill dpi="0" rotWithShape="0">
            <a:blip r:embed="rId4" cstate="print"/>
            <a:srcRect/>
            <a:tile tx="0" ty="0" sx="100000" sy="100000" flip="none" algn="tl"/>
          </a:blip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lg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Connecteur droit 32"/>
          <p:cNvCxnSpPr/>
          <p:nvPr/>
        </p:nvCxnSpPr>
        <p:spPr bwMode="auto">
          <a:xfrm flipV="1">
            <a:off x="4304122" y="2644552"/>
            <a:ext cx="0" cy="1944216"/>
          </a:xfrm>
          <a:prstGeom prst="line">
            <a:avLst/>
          </a:prstGeom>
          <a:blipFill dpi="0" rotWithShape="0">
            <a:blip r:embed="rId4" cstate="print"/>
            <a:srcRect/>
            <a:tile tx="0" ty="0" sx="100000" sy="100000" flip="none" algn="tl"/>
          </a:blip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lg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7" name="Image 36" descr="pen2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8235"/>
          <a:stretch/>
        </p:blipFill>
        <p:spPr>
          <a:xfrm rot="177267">
            <a:off x="843226" y="1643990"/>
            <a:ext cx="9335041" cy="1383792"/>
          </a:xfrm>
          <a:prstGeom prst="rect">
            <a:avLst/>
          </a:prstGeom>
        </p:spPr>
      </p:pic>
      <p:sp>
        <p:nvSpPr>
          <p:cNvPr id="55" name="Rectangle 54"/>
          <p:cNvSpPr/>
          <p:nvPr/>
        </p:nvSpPr>
        <p:spPr>
          <a:xfrm>
            <a:off x="1767146" y="-427545"/>
            <a:ext cx="9402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0 vs. 1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574408" y="-427545"/>
            <a:ext cx="9402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latin typeface="Arial"/>
                <a:cs typeface="Arial"/>
              </a:rPr>
              <a:t>1</a:t>
            </a:r>
            <a:r>
              <a:rPr lang="en-US" sz="2000" dirty="0" smtClean="0">
                <a:latin typeface="Arial"/>
                <a:cs typeface="Arial"/>
              </a:rPr>
              <a:t> vs. 2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1365650" y="-427545"/>
            <a:ext cx="9402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2 vs. 3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65" name="ZoneTexte 8"/>
          <p:cNvSpPr txBox="1"/>
          <p:nvPr/>
        </p:nvSpPr>
        <p:spPr>
          <a:xfrm>
            <a:off x="8086576" y="8278797"/>
            <a:ext cx="49182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 err="1" smtClean="0">
                <a:latin typeface="Arial"/>
                <a:cs typeface="Arial"/>
              </a:rPr>
              <a:t>Seshadri</a:t>
            </a:r>
            <a:r>
              <a:rPr lang="en-US" sz="1800" dirty="0" smtClean="0">
                <a:latin typeface="Arial"/>
                <a:cs typeface="Arial"/>
              </a:rPr>
              <a:t> et al., </a:t>
            </a:r>
            <a:r>
              <a:rPr lang="en-US" sz="1800" i="1" dirty="0">
                <a:latin typeface="Arial"/>
                <a:cs typeface="Arial"/>
              </a:rPr>
              <a:t>Arch Intern </a:t>
            </a:r>
            <a:r>
              <a:rPr lang="en-US" sz="1800" i="1" dirty="0" smtClean="0">
                <a:latin typeface="Arial"/>
                <a:cs typeface="Arial"/>
              </a:rPr>
              <a:t>Med</a:t>
            </a:r>
            <a:r>
              <a:rPr lang="en-US" sz="1800" dirty="0">
                <a:latin typeface="Arial"/>
                <a:cs typeface="Arial"/>
              </a:rPr>
              <a:t>,</a:t>
            </a:r>
            <a:r>
              <a:rPr lang="en-US" sz="1800" dirty="0" smtClean="0">
                <a:latin typeface="Arial"/>
                <a:cs typeface="Arial"/>
              </a:rPr>
              <a:t> 2001</a:t>
            </a:r>
          </a:p>
          <a:p>
            <a:pPr algn="r"/>
            <a:r>
              <a:rPr lang="en-US" sz="1800" dirty="0" smtClean="0">
                <a:latin typeface="Arial"/>
                <a:cs typeface="Arial"/>
              </a:rPr>
              <a:t> </a:t>
            </a:r>
            <a:r>
              <a:rPr lang="en-US" sz="1800" dirty="0" err="1" smtClean="0">
                <a:latin typeface="Arial"/>
                <a:cs typeface="Arial"/>
              </a:rPr>
              <a:t>Jeerakathil</a:t>
            </a:r>
            <a:r>
              <a:rPr lang="en-US" sz="1800" dirty="0" smtClean="0">
                <a:latin typeface="Arial"/>
                <a:cs typeface="Arial"/>
              </a:rPr>
              <a:t>  et al., </a:t>
            </a:r>
            <a:r>
              <a:rPr lang="en-US" sz="1800" i="1" dirty="0" smtClean="0">
                <a:latin typeface="Arial"/>
                <a:cs typeface="Arial"/>
              </a:rPr>
              <a:t>Stroke</a:t>
            </a:r>
            <a:r>
              <a:rPr lang="en-US" sz="1800" dirty="0" smtClean="0">
                <a:latin typeface="Arial"/>
                <a:cs typeface="Arial"/>
              </a:rPr>
              <a:t>, 2004</a:t>
            </a:r>
          </a:p>
          <a:p>
            <a:pPr algn="r"/>
            <a:r>
              <a:rPr lang="en-US" sz="1800" dirty="0" err="1" smtClean="0">
                <a:latin typeface="Arial"/>
                <a:cs typeface="Arial"/>
              </a:rPr>
              <a:t>Debette</a:t>
            </a:r>
            <a:r>
              <a:rPr lang="en-US" sz="1800" dirty="0" smtClean="0">
                <a:latin typeface="Arial"/>
                <a:cs typeface="Arial"/>
              </a:rPr>
              <a:t> et al., </a:t>
            </a:r>
            <a:r>
              <a:rPr lang="en-US" sz="1800" i="1" dirty="0" smtClean="0">
                <a:latin typeface="Arial"/>
                <a:cs typeface="Arial"/>
              </a:rPr>
              <a:t>Neurology</a:t>
            </a:r>
            <a:r>
              <a:rPr lang="en-US" sz="1800" dirty="0" smtClean="0">
                <a:latin typeface="Arial"/>
                <a:cs typeface="Arial"/>
              </a:rPr>
              <a:t>, 2011</a:t>
            </a:r>
          </a:p>
          <a:p>
            <a:pPr algn="r"/>
            <a:r>
              <a:rPr lang="en-US" sz="1800" dirty="0" err="1" smtClean="0">
                <a:latin typeface="Arial"/>
                <a:cs typeface="Arial"/>
              </a:rPr>
              <a:t>Raz</a:t>
            </a:r>
            <a:r>
              <a:rPr lang="en-US" sz="1800" dirty="0" smtClean="0">
                <a:latin typeface="Arial"/>
                <a:cs typeface="Arial"/>
              </a:rPr>
              <a:t> et al., </a:t>
            </a:r>
            <a:r>
              <a:rPr lang="en-US" sz="1800" i="1" dirty="0" smtClean="0">
                <a:latin typeface="Arial"/>
                <a:cs typeface="Arial"/>
              </a:rPr>
              <a:t>Neuropsychology</a:t>
            </a:r>
            <a:r>
              <a:rPr lang="en-US" sz="1800" dirty="0" smtClean="0">
                <a:latin typeface="Arial"/>
                <a:cs typeface="Arial"/>
              </a:rPr>
              <a:t>, 2007</a:t>
            </a:r>
          </a:p>
          <a:p>
            <a:pPr algn="r"/>
            <a:r>
              <a:rPr lang="en-US" sz="1800" dirty="0" err="1" smtClean="0">
                <a:latin typeface="Arial"/>
                <a:cs typeface="Arial"/>
              </a:rPr>
              <a:t>Maillard</a:t>
            </a:r>
            <a:r>
              <a:rPr lang="en-US" sz="1800" dirty="0" smtClean="0">
                <a:latin typeface="Arial"/>
                <a:cs typeface="Arial"/>
              </a:rPr>
              <a:t> et al.,</a:t>
            </a:r>
            <a:r>
              <a:rPr lang="en-US" sz="1800" i="1" dirty="0" smtClean="0">
                <a:latin typeface="Arial"/>
                <a:cs typeface="Arial"/>
              </a:rPr>
              <a:t> </a:t>
            </a:r>
            <a:r>
              <a:rPr lang="en-US" sz="1800" i="1" dirty="0" err="1" smtClean="0">
                <a:latin typeface="Arial"/>
                <a:cs typeface="Arial"/>
              </a:rPr>
              <a:t>Neurobio</a:t>
            </a:r>
            <a:r>
              <a:rPr lang="en-US" sz="1800" i="1" dirty="0" smtClean="0">
                <a:latin typeface="Arial"/>
                <a:cs typeface="Arial"/>
              </a:rPr>
              <a:t> Aging, </a:t>
            </a:r>
            <a:r>
              <a:rPr lang="en-US" sz="1800" dirty="0" smtClean="0">
                <a:latin typeface="Arial"/>
                <a:cs typeface="Arial"/>
              </a:rPr>
              <a:t>submitted</a:t>
            </a:r>
          </a:p>
        </p:txBody>
      </p:sp>
      <p:sp>
        <p:nvSpPr>
          <p:cNvPr id="28" name="Rectangle 27"/>
          <p:cNvSpPr/>
          <p:nvPr/>
        </p:nvSpPr>
        <p:spPr>
          <a:xfrm rot="446944">
            <a:off x="7775797" y="1737227"/>
            <a:ext cx="24617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DCEB2E"/>
                </a:solidFill>
                <a:latin typeface="Gill Sans"/>
                <a:cs typeface="Gill Sans"/>
              </a:rPr>
              <a:t>Normal aging WM</a:t>
            </a:r>
            <a:endParaRPr lang="en-US" sz="2400" dirty="0">
              <a:solidFill>
                <a:srgbClr val="DCEB2E"/>
              </a:solidFill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40520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bg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06656" y="5687731"/>
            <a:ext cx="3440224" cy="3479978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3838104" y="1852464"/>
            <a:ext cx="518457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0" dirty="0" smtClean="0">
                <a:solidFill>
                  <a:schemeClr val="bg2">
                    <a:lumMod val="60000"/>
                    <a:lumOff val="40000"/>
                    <a:alpha val="46000"/>
                  </a:schemeClr>
                </a:solidFill>
                <a:latin typeface="+mj-lt"/>
                <a:cs typeface="Calibri" pitchFamily="34" charset="0"/>
              </a:rPr>
              <a:t>SBP</a:t>
            </a:r>
            <a:endParaRPr lang="en-US" sz="20000" dirty="0">
              <a:solidFill>
                <a:schemeClr val="bg2">
                  <a:lumMod val="60000"/>
                  <a:lumOff val="40000"/>
                  <a:alpha val="46000"/>
                </a:schemeClr>
              </a:solidFill>
              <a:latin typeface="+mj-lt"/>
              <a:cs typeface="Calibri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766096" y="5812904"/>
            <a:ext cx="518457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0" dirty="0" smtClean="0">
                <a:solidFill>
                  <a:schemeClr val="bg2">
                    <a:lumMod val="60000"/>
                    <a:lumOff val="40000"/>
                    <a:alpha val="46000"/>
                  </a:schemeClr>
                </a:solidFill>
                <a:latin typeface="+mj-lt"/>
                <a:cs typeface="Calibri" pitchFamily="34" charset="0"/>
              </a:rPr>
              <a:t>BG</a:t>
            </a:r>
            <a:endParaRPr lang="en-US" sz="20000" dirty="0">
              <a:solidFill>
                <a:schemeClr val="bg2">
                  <a:lumMod val="60000"/>
                  <a:lumOff val="40000"/>
                  <a:alpha val="46000"/>
                </a:schemeClr>
              </a:solidFill>
              <a:latin typeface="+mj-lt"/>
              <a:cs typeface="Calibri" pitchFamily="34" charset="0"/>
            </a:endParaRPr>
          </a:p>
        </p:txBody>
      </p:sp>
      <p:pic>
        <p:nvPicPr>
          <p:cNvPr id="7" name="Image 6" descr="sbp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46232" y="1755596"/>
            <a:ext cx="3200784" cy="283245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1704" y="-19744"/>
            <a:ext cx="12551073" cy="877078"/>
          </a:xfrm>
          <a:prstGeom prst="rect">
            <a:avLst/>
          </a:prstGeom>
        </p:spPr>
        <p:txBody>
          <a:bodyPr wrap="square" lIns="91361" tIns="45678" rIns="91361" bIns="45678">
            <a:spAutoFit/>
          </a:bodyPr>
          <a:lstStyle/>
          <a:p>
            <a:pPr marL="0" lvl="1" algn="l">
              <a:lnSpc>
                <a:spcPct val="150000"/>
              </a:lnSpc>
            </a:pPr>
            <a:r>
              <a:rPr lang="en-US" sz="3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WM integrity </a:t>
            </a:r>
            <a:r>
              <a:rPr lang="en-US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 midlife</a:t>
            </a:r>
            <a:endParaRPr lang="en-US" sz="36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Image 2" descr="Untitled-12 copy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9792" y="6010810"/>
            <a:ext cx="5733402" cy="3057404"/>
          </a:xfrm>
          <a:prstGeom prst="rect">
            <a:avLst/>
          </a:prstGeom>
        </p:spPr>
      </p:pic>
      <p:pic>
        <p:nvPicPr>
          <p:cNvPr id="8" name="Image 7" descr="sbp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1800" y="1564432"/>
            <a:ext cx="5614026" cy="3672408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181920" y="5268843"/>
            <a:ext cx="2736304" cy="400045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Age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1" name="Connecteur droit avec flèche 10"/>
          <p:cNvCxnSpPr/>
          <p:nvPr/>
        </p:nvCxnSpPr>
        <p:spPr bwMode="auto">
          <a:xfrm>
            <a:off x="741760" y="5236840"/>
            <a:ext cx="5976664" cy="0"/>
          </a:xfrm>
          <a:prstGeom prst="straightConnector1">
            <a:avLst/>
          </a:prstGeom>
          <a:blipFill dpi="0" rotWithShape="0">
            <a:blip r:embed="rId7" cstate="print"/>
            <a:srcRect/>
            <a:tile tx="0" ty="0" sx="100000" sy="100000" flip="none" algn="tl"/>
          </a:blipFill>
          <a:ln w="19050" cap="flat" cmpd="sng" algn="ctr">
            <a:solidFill>
              <a:srgbClr val="FFFFFF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Connecteur droit avec flèche 12"/>
          <p:cNvCxnSpPr/>
          <p:nvPr/>
        </p:nvCxnSpPr>
        <p:spPr bwMode="auto">
          <a:xfrm flipV="1">
            <a:off x="885776" y="1636440"/>
            <a:ext cx="0" cy="3600400"/>
          </a:xfrm>
          <a:prstGeom prst="straightConnector1">
            <a:avLst/>
          </a:prstGeom>
          <a:blipFill dpi="0" rotWithShape="0">
            <a:blip r:embed="rId7" cstate="print"/>
            <a:srcRect/>
            <a:tile tx="0" ty="0" sx="100000" sy="100000" flip="none" algn="tl"/>
          </a:blipFill>
          <a:ln w="19050" cap="flat" cmpd="sng" algn="ctr">
            <a:solidFill>
              <a:srgbClr val="FFFFFF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ZoneTexte 17"/>
          <p:cNvSpPr txBox="1"/>
          <p:nvPr/>
        </p:nvSpPr>
        <p:spPr>
          <a:xfrm rot="16200000">
            <a:off x="-1326469" y="3344630"/>
            <a:ext cx="3960440" cy="400045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Brain integrity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885776" y="4228728"/>
            <a:ext cx="3960440" cy="1015598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pPr marL="342900" indent="-342900" algn="l">
              <a:buFont typeface="Wingdings" charset="2"/>
              <a:buChar char="§"/>
            </a:pPr>
            <a:r>
              <a:rPr lang="en-US" sz="2000" dirty="0" smtClean="0">
                <a:solidFill>
                  <a:srgbClr val="568AFF"/>
                </a:solidFill>
                <a:latin typeface="Calibri" pitchFamily="34" charset="0"/>
                <a:cs typeface="Calibri" pitchFamily="34" charset="0"/>
              </a:rPr>
              <a:t>Normotensive</a:t>
            </a:r>
          </a:p>
          <a:p>
            <a:pPr marL="342900" indent="-342900" algn="l">
              <a:buFont typeface="Wingdings" charset="2"/>
              <a:buChar char="§"/>
            </a:pPr>
            <a:r>
              <a:rPr lang="en-US" sz="20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Pre-hypertensive</a:t>
            </a:r>
          </a:p>
          <a:p>
            <a:pPr marL="342900" indent="-342900" algn="l">
              <a:buFont typeface="Wingdings" charset="2"/>
              <a:buChar char="§"/>
            </a:pPr>
            <a:r>
              <a:rPr lang="en-US" sz="2000" dirty="0" smtClean="0">
                <a:solidFill>
                  <a:srgbClr val="7FB842"/>
                </a:solidFill>
                <a:latin typeface="Calibri" pitchFamily="34" charset="0"/>
                <a:cs typeface="Calibri" pitchFamily="34" charset="0"/>
              </a:rPr>
              <a:t>Hypertensive</a:t>
            </a:r>
            <a:endParaRPr lang="en-US" sz="2000" dirty="0">
              <a:solidFill>
                <a:srgbClr val="7FB842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4" name="Connecteur droit avec flèche 23"/>
          <p:cNvCxnSpPr/>
          <p:nvPr/>
        </p:nvCxnSpPr>
        <p:spPr bwMode="auto">
          <a:xfrm>
            <a:off x="741760" y="9356246"/>
            <a:ext cx="5976664" cy="0"/>
          </a:xfrm>
          <a:prstGeom prst="straightConnector1">
            <a:avLst/>
          </a:prstGeom>
          <a:blipFill dpi="0" rotWithShape="0">
            <a:blip r:embed="rId7" cstate="print"/>
            <a:srcRect/>
            <a:tile tx="0" ty="0" sx="100000" sy="100000" flip="none" algn="tl"/>
          </a:blipFill>
          <a:ln w="19050" cap="flat" cmpd="sng" algn="ctr">
            <a:solidFill>
              <a:srgbClr val="FFFFFF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Connecteur droit avec flèche 24"/>
          <p:cNvCxnSpPr/>
          <p:nvPr/>
        </p:nvCxnSpPr>
        <p:spPr bwMode="auto">
          <a:xfrm flipV="1">
            <a:off x="885776" y="5683838"/>
            <a:ext cx="0" cy="3672408"/>
          </a:xfrm>
          <a:prstGeom prst="straightConnector1">
            <a:avLst/>
          </a:prstGeom>
          <a:blipFill dpi="0" rotWithShape="0">
            <a:blip r:embed="rId7" cstate="print"/>
            <a:srcRect/>
            <a:tile tx="0" ty="0" sx="100000" sy="100000" flip="none" algn="tl"/>
          </a:blipFill>
          <a:ln w="19050" cap="flat" cmpd="sng" algn="ctr">
            <a:solidFill>
              <a:srgbClr val="FFFFFF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" name="ZoneTexte 25"/>
          <p:cNvSpPr txBox="1"/>
          <p:nvPr/>
        </p:nvSpPr>
        <p:spPr>
          <a:xfrm rot="16200000">
            <a:off x="-1398476" y="7392028"/>
            <a:ext cx="3960440" cy="400045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Brain integrity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885776" y="8348134"/>
            <a:ext cx="3960440" cy="1015598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pPr marL="342900" indent="-342900" algn="l">
              <a:buFont typeface="Wingdings" charset="2"/>
              <a:buChar char="§"/>
            </a:pPr>
            <a:r>
              <a:rPr lang="en-US" sz="2000" dirty="0" smtClean="0">
                <a:solidFill>
                  <a:srgbClr val="568AFF"/>
                </a:solidFill>
                <a:latin typeface="Calibri" pitchFamily="34" charset="0"/>
                <a:cs typeface="Calibri" pitchFamily="34" charset="0"/>
              </a:rPr>
              <a:t>Normal</a:t>
            </a:r>
          </a:p>
          <a:p>
            <a:pPr marL="342900" indent="-342900" algn="l">
              <a:buFont typeface="Wingdings" charset="2"/>
              <a:buChar char="§"/>
            </a:pPr>
            <a:r>
              <a:rPr lang="en-US" sz="20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Pre-diabetic</a:t>
            </a:r>
          </a:p>
          <a:p>
            <a:pPr marL="342900" indent="-342900" algn="l">
              <a:buFont typeface="Wingdings" charset="2"/>
              <a:buChar char="§"/>
            </a:pPr>
            <a:r>
              <a:rPr lang="en-US" sz="2000" dirty="0" smtClean="0">
                <a:solidFill>
                  <a:srgbClr val="7FB842"/>
                </a:solidFill>
                <a:latin typeface="Calibri" pitchFamily="34" charset="0"/>
                <a:cs typeface="Calibri" pitchFamily="34" charset="0"/>
              </a:rPr>
              <a:t>Diabetic</a:t>
            </a:r>
            <a:endParaRPr lang="en-US" sz="2000" dirty="0">
              <a:solidFill>
                <a:srgbClr val="7FB84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957784" y="5236840"/>
            <a:ext cx="711696" cy="400045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20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5854328" y="5236840"/>
            <a:ext cx="711696" cy="400045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60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957784" y="9356246"/>
            <a:ext cx="711696" cy="400045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20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5854328" y="9356246"/>
            <a:ext cx="711696" cy="400045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60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2181920" y="9388249"/>
            <a:ext cx="2736304" cy="400045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Age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8230592" y="9127013"/>
            <a:ext cx="4774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 smtClean="0">
                <a:latin typeface="Arial"/>
                <a:cs typeface="Arial"/>
              </a:rPr>
              <a:t>Maillard et al.,</a:t>
            </a:r>
            <a:r>
              <a:rPr lang="en-US" sz="1800" i="1" dirty="0" smtClean="0">
                <a:latin typeface="Arial"/>
                <a:cs typeface="Arial"/>
              </a:rPr>
              <a:t> Lancet Neurology, </a:t>
            </a:r>
            <a:r>
              <a:rPr lang="en-US" sz="1800" dirty="0" smtClean="0">
                <a:latin typeface="Arial"/>
                <a:cs typeface="Arial"/>
              </a:rPr>
              <a:t>2012</a:t>
            </a:r>
          </a:p>
          <a:p>
            <a:pPr algn="r"/>
            <a:r>
              <a:rPr lang="en-US" sz="1800" dirty="0" smtClean="0">
                <a:latin typeface="Arial"/>
                <a:cs typeface="Arial"/>
              </a:rPr>
              <a:t>Weinstein et al., </a:t>
            </a:r>
            <a:r>
              <a:rPr lang="en-US" sz="1800" i="1" dirty="0" smtClean="0">
                <a:latin typeface="Arial"/>
                <a:cs typeface="Arial"/>
              </a:rPr>
              <a:t>Neurology</a:t>
            </a:r>
            <a:r>
              <a:rPr lang="en-US" sz="1800" dirty="0" smtClean="0">
                <a:latin typeface="Arial"/>
                <a:cs typeface="Arial"/>
              </a:rPr>
              <a:t>, in revision</a:t>
            </a:r>
            <a:endParaRPr lang="en-US" sz="1800" i="1" dirty="0">
              <a:latin typeface="Arial"/>
              <a:cs typeface="Arial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3445769" y="443460"/>
            <a:ext cx="184666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4" name="ZoneTexte 43"/>
          <p:cNvSpPr txBox="1"/>
          <p:nvPr/>
        </p:nvSpPr>
        <p:spPr>
          <a:xfrm>
            <a:off x="9454728" y="4178206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&lt;0.05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8590632" y="4178206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&lt;0.0001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9454728" y="8282662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&lt;0.05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8590632" y="8282662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&lt;0.0001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9" name="ZoneTexte 48"/>
          <p:cNvSpPr txBox="1"/>
          <p:nvPr/>
        </p:nvSpPr>
        <p:spPr>
          <a:xfrm>
            <a:off x="9022680" y="3746158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P value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9022680" y="7850614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P value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680" y="916360"/>
            <a:ext cx="1298312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3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Framingham Heart Study 3</a:t>
            </a:r>
            <a:r>
              <a:rPr lang="en-US" sz="3000" baseline="30000" dirty="0">
                <a:latin typeface="Arial" pitchFamily="34" charset="0"/>
                <a:cs typeface="Arial" pitchFamily="34" charset="0"/>
              </a:rPr>
              <a:t>rd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Generation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xmlns="" val="811172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/>
      <p:bldP spid="19" grpId="0"/>
      <p:bldP spid="26" grpId="0"/>
      <p:bldP spid="27" grpId="0"/>
      <p:bldP spid="28" grpId="0"/>
      <p:bldP spid="30" grpId="0"/>
      <p:bldP spid="31" grpId="0"/>
      <p:bldP spid="32" grpId="0"/>
      <p:bldP spid="35" grpId="0"/>
      <p:bldP spid="46" grpId="0"/>
      <p:bldP spid="44" grpId="0"/>
      <p:bldP spid="45" grpId="0"/>
      <p:bldP spid="47" grpId="0"/>
      <p:bldP spid="48" grpId="0"/>
      <p:bldP spid="49" grpId="0"/>
      <p:bldP spid="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38104" y="1852464"/>
            <a:ext cx="518457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0" dirty="0" smtClean="0">
                <a:solidFill>
                  <a:schemeClr val="bg2">
                    <a:lumMod val="60000"/>
                    <a:lumOff val="40000"/>
                    <a:alpha val="46000"/>
                  </a:schemeClr>
                </a:solidFill>
                <a:latin typeface="+mj-lt"/>
                <a:cs typeface="Calibri" pitchFamily="34" charset="0"/>
              </a:rPr>
              <a:t>SBP</a:t>
            </a:r>
            <a:endParaRPr lang="en-US" sz="20000" dirty="0">
              <a:solidFill>
                <a:schemeClr val="bg2">
                  <a:lumMod val="60000"/>
                  <a:lumOff val="40000"/>
                  <a:alpha val="46000"/>
                </a:schemeClr>
              </a:solidFill>
              <a:latin typeface="+mj-lt"/>
              <a:cs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704" y="-19744"/>
            <a:ext cx="12551073" cy="877078"/>
          </a:xfrm>
          <a:prstGeom prst="rect">
            <a:avLst/>
          </a:prstGeom>
        </p:spPr>
        <p:txBody>
          <a:bodyPr wrap="square" lIns="91361" tIns="45678" rIns="91361" bIns="45678">
            <a:spAutoFit/>
          </a:bodyPr>
          <a:lstStyle/>
          <a:p>
            <a:pPr marL="0" lvl="1" algn="l">
              <a:lnSpc>
                <a:spcPct val="150000"/>
              </a:lnSpc>
            </a:pPr>
            <a:r>
              <a:rPr lang="en-US" sz="3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WM integrity </a:t>
            </a:r>
            <a:r>
              <a:rPr lang="en-US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 midlife</a:t>
            </a:r>
            <a:endParaRPr lang="en-US" sz="36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181920" y="4836795"/>
            <a:ext cx="2736304" cy="400045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SBP (mm Hg)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7" name="Connecteur droit avec flèche 6"/>
          <p:cNvCxnSpPr/>
          <p:nvPr/>
        </p:nvCxnSpPr>
        <p:spPr bwMode="auto">
          <a:xfrm flipV="1">
            <a:off x="885776" y="1636440"/>
            <a:ext cx="0" cy="3168352"/>
          </a:xfrm>
          <a:prstGeom prst="straightConnector1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19050" cap="flat" cmpd="sng" algn="ctr">
            <a:solidFill>
              <a:srgbClr val="FFFFFF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ZoneTexte 7"/>
          <p:cNvSpPr txBox="1"/>
          <p:nvPr/>
        </p:nvSpPr>
        <p:spPr>
          <a:xfrm rot="16200000">
            <a:off x="-1460613" y="2974718"/>
            <a:ext cx="3960440" cy="707821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 Mean FA </a:t>
            </a:r>
          </a:p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in the corpus callosum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957784" y="4804792"/>
            <a:ext cx="711696" cy="400045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en-US" sz="2000" dirty="0">
                <a:latin typeface="Calibri" pitchFamily="34" charset="0"/>
                <a:cs typeface="Calibri" pitchFamily="34" charset="0"/>
              </a:rPr>
              <a:t>8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0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854328" y="4804792"/>
            <a:ext cx="711696" cy="400045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160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1680" y="916360"/>
            <a:ext cx="1298312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3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Framingham Heart Study 3</a:t>
            </a:r>
            <a:r>
              <a:rPr lang="en-US" sz="3000" baseline="30000" dirty="0">
                <a:latin typeface="Arial" pitchFamily="34" charset="0"/>
                <a:cs typeface="Arial" pitchFamily="34" charset="0"/>
              </a:rPr>
              <a:t>rd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Generation</a:t>
            </a:r>
            <a:endParaRPr lang="en-US" sz="3000" dirty="0"/>
          </a:p>
        </p:txBody>
      </p:sp>
      <p:cxnSp>
        <p:nvCxnSpPr>
          <p:cNvPr id="13" name="Connecteur droit avec flèche 12"/>
          <p:cNvCxnSpPr/>
          <p:nvPr/>
        </p:nvCxnSpPr>
        <p:spPr bwMode="auto">
          <a:xfrm>
            <a:off x="741760" y="4804792"/>
            <a:ext cx="5976664" cy="0"/>
          </a:xfrm>
          <a:prstGeom prst="straightConnector1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19050" cap="flat" cmpd="sng" algn="ctr">
            <a:solidFill>
              <a:srgbClr val="FFFFFF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ZoneTexte 24"/>
          <p:cNvSpPr txBox="1"/>
          <p:nvPr/>
        </p:nvSpPr>
        <p:spPr>
          <a:xfrm>
            <a:off x="7798544" y="9085267"/>
            <a:ext cx="2736304" cy="400045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SBP (mm Hg)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6" name="Connecteur droit avec flèche 25"/>
          <p:cNvCxnSpPr/>
          <p:nvPr/>
        </p:nvCxnSpPr>
        <p:spPr bwMode="auto">
          <a:xfrm flipV="1">
            <a:off x="6502400" y="5452864"/>
            <a:ext cx="0" cy="3600400"/>
          </a:xfrm>
          <a:prstGeom prst="straightConnector1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19050" cap="flat" cmpd="sng" algn="ctr">
            <a:solidFill>
              <a:srgbClr val="FFFFFF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ZoneTexte 26"/>
          <p:cNvSpPr txBox="1"/>
          <p:nvPr/>
        </p:nvSpPr>
        <p:spPr>
          <a:xfrm rot="16200000">
            <a:off x="4290155" y="7161054"/>
            <a:ext cx="3960440" cy="400045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WMH volume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6574408" y="9053264"/>
            <a:ext cx="711696" cy="400045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en-US" sz="2000" dirty="0">
                <a:latin typeface="Calibri" pitchFamily="34" charset="0"/>
                <a:cs typeface="Calibri" pitchFamily="34" charset="0"/>
              </a:rPr>
              <a:t>8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0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1470952" y="9053264"/>
            <a:ext cx="711696" cy="400045"/>
          </a:xfrm>
          <a:prstGeom prst="rect">
            <a:avLst/>
          </a:prstGeom>
          <a:noFill/>
        </p:spPr>
        <p:txBody>
          <a:bodyPr wrap="square" lIns="91378" tIns="45688" rIns="91378" bIns="45688" rtlCol="0">
            <a:spAutoFit/>
          </a:bodyPr>
          <a:lstStyle/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160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0" name="Image 29" descr="wmh1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74408" y="5596880"/>
            <a:ext cx="5640839" cy="3428256"/>
          </a:xfrm>
          <a:prstGeom prst="rect">
            <a:avLst/>
          </a:prstGeom>
        </p:spPr>
      </p:pic>
      <p:cxnSp>
        <p:nvCxnSpPr>
          <p:cNvPr id="31" name="Connecteur droit avec flèche 30"/>
          <p:cNvCxnSpPr/>
          <p:nvPr/>
        </p:nvCxnSpPr>
        <p:spPr bwMode="auto">
          <a:xfrm>
            <a:off x="6358384" y="9053264"/>
            <a:ext cx="5976664" cy="0"/>
          </a:xfrm>
          <a:prstGeom prst="straightConnector1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19050" cap="flat" cmpd="sng" algn="ctr">
            <a:solidFill>
              <a:srgbClr val="FFFFFF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Connecteur droit 31"/>
          <p:cNvCxnSpPr/>
          <p:nvPr/>
        </p:nvCxnSpPr>
        <p:spPr bwMode="auto">
          <a:xfrm flipV="1">
            <a:off x="6646416" y="7469088"/>
            <a:ext cx="5472608" cy="72008"/>
          </a:xfrm>
          <a:prstGeom prst="line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4" name="Image 33" descr="sbp1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5776" y="2140496"/>
            <a:ext cx="5790798" cy="2520280"/>
          </a:xfrm>
          <a:prstGeom prst="rect">
            <a:avLst/>
          </a:prstGeom>
        </p:spPr>
      </p:pic>
      <p:cxnSp>
        <p:nvCxnSpPr>
          <p:cNvPr id="15" name="Connecteur droit 14"/>
          <p:cNvCxnSpPr/>
          <p:nvPr/>
        </p:nvCxnSpPr>
        <p:spPr bwMode="auto">
          <a:xfrm>
            <a:off x="1029792" y="2860576"/>
            <a:ext cx="5400600" cy="864096"/>
          </a:xfrm>
          <a:prstGeom prst="line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xmlns="" val="2728161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 descr="pen2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8235"/>
          <a:stretch/>
        </p:blipFill>
        <p:spPr>
          <a:xfrm rot="177267">
            <a:off x="3087740" y="1661872"/>
            <a:ext cx="6600372" cy="97841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21704" y="-19744"/>
            <a:ext cx="12551073" cy="877078"/>
          </a:xfrm>
          <a:prstGeom prst="rect">
            <a:avLst/>
          </a:prstGeom>
        </p:spPr>
        <p:txBody>
          <a:bodyPr wrap="square" lIns="91361" tIns="45678" rIns="91361" bIns="45678">
            <a:spAutoFit/>
          </a:bodyPr>
          <a:lstStyle/>
          <a:p>
            <a:pPr marL="0" lvl="1" algn="l">
              <a:lnSpc>
                <a:spcPct val="150000"/>
              </a:lnSpc>
            </a:pPr>
            <a:r>
              <a:rPr lang="en-US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Perspectives</a:t>
            </a:r>
            <a:endParaRPr lang="en-US" sz="36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64298">
            <a:off x="3146002" y="1828596"/>
            <a:ext cx="6611838" cy="1716290"/>
          </a:xfrm>
          <a:prstGeom prst="rect">
            <a:avLst/>
          </a:prstGeom>
          <a:ln>
            <a:noFill/>
          </a:ln>
        </p:spPr>
      </p:pic>
      <p:cxnSp>
        <p:nvCxnSpPr>
          <p:cNvPr id="15" name="Connecteur droit avec flèche 14"/>
          <p:cNvCxnSpPr/>
          <p:nvPr/>
        </p:nvCxnSpPr>
        <p:spPr bwMode="auto">
          <a:xfrm flipV="1">
            <a:off x="3121303" y="3950424"/>
            <a:ext cx="6712782" cy="1"/>
          </a:xfrm>
          <a:prstGeom prst="straightConnector1">
            <a:avLst/>
          </a:prstGeom>
          <a:blipFill dpi="0" rotWithShape="0">
            <a:blip r:embed="rId5" cstate="print"/>
            <a:srcRect/>
            <a:tile tx="0" ty="0" sx="100000" sy="100000" flip="none" algn="tl"/>
          </a:blip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>
          <a:xfrm>
            <a:off x="9533176" y="3913686"/>
            <a:ext cx="1145688" cy="281746"/>
          </a:xfrm>
          <a:prstGeom prst="rect">
            <a:avLst/>
          </a:prstGeom>
        </p:spPr>
        <p:txBody>
          <a:bodyPr wrap="square" lIns="91332" tIns="45663" rIns="91332" bIns="45663">
            <a:spAutoFit/>
          </a:bodyPr>
          <a:lstStyle/>
          <a:p>
            <a:r>
              <a:rPr lang="en-US" sz="1800" i="1" dirty="0">
                <a:latin typeface="Arial"/>
                <a:cs typeface="Arial"/>
              </a:rPr>
              <a:t>Time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957439" y="3953759"/>
            <a:ext cx="1454104" cy="281746"/>
          </a:xfrm>
          <a:prstGeom prst="rect">
            <a:avLst/>
          </a:prstGeom>
        </p:spPr>
        <p:txBody>
          <a:bodyPr wrap="square" lIns="91332" tIns="45663" rIns="91332" bIns="45663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Arial"/>
                <a:cs typeface="Arial"/>
              </a:rPr>
              <a:t>Midlife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321845" y="3953759"/>
            <a:ext cx="1320004" cy="281746"/>
          </a:xfrm>
          <a:prstGeom prst="rect">
            <a:avLst/>
          </a:prstGeom>
        </p:spPr>
        <p:txBody>
          <a:bodyPr wrap="square" lIns="91332" tIns="45663" rIns="91332" bIns="45663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Arial"/>
                <a:cs typeface="Arial"/>
              </a:rPr>
              <a:t>Older</a:t>
            </a:r>
          </a:p>
        </p:txBody>
      </p:sp>
      <p:sp>
        <p:nvSpPr>
          <p:cNvPr id="17" name="Rectangle 16"/>
          <p:cNvSpPr/>
          <p:nvPr/>
        </p:nvSpPr>
        <p:spPr>
          <a:xfrm rot="16200000">
            <a:off x="2211321" y="2710895"/>
            <a:ext cx="1119610" cy="3143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Arial"/>
                <a:cs typeface="Arial"/>
              </a:rPr>
              <a:t>WM integrity</a:t>
            </a:r>
          </a:p>
        </p:txBody>
      </p:sp>
      <p:sp>
        <p:nvSpPr>
          <p:cNvPr id="23" name="Rectangle 22"/>
          <p:cNvSpPr/>
          <p:nvPr/>
        </p:nvSpPr>
        <p:spPr>
          <a:xfrm rot="748833">
            <a:off x="8721266" y="3346922"/>
            <a:ext cx="1084816" cy="2818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/>
                <a:cs typeface="Arial"/>
              </a:rPr>
              <a:t>WMH core</a:t>
            </a:r>
            <a:endParaRPr lang="en-US" sz="1800" dirty="0">
              <a:solidFill>
                <a:schemeClr val="accent2">
                  <a:lumMod val="40000"/>
                  <a:lumOff val="60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6" name="Connecteur droit 25"/>
          <p:cNvCxnSpPr/>
          <p:nvPr/>
        </p:nvCxnSpPr>
        <p:spPr bwMode="auto">
          <a:xfrm flipV="1">
            <a:off x="3123226" y="1589461"/>
            <a:ext cx="0" cy="2364298"/>
          </a:xfrm>
          <a:prstGeom prst="line">
            <a:avLst/>
          </a:prstGeom>
          <a:blipFill dpi="0" rotWithShape="0">
            <a:blip r:embed="rId5" cstate="print"/>
            <a:srcRect/>
            <a:tile tx="0" ty="0" sx="100000" sy="100000" flip="none" algn="tl"/>
          </a:blip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Rectangle 26"/>
          <p:cNvSpPr/>
          <p:nvPr/>
        </p:nvSpPr>
        <p:spPr>
          <a:xfrm rot="1544170">
            <a:off x="6556867" y="3047175"/>
            <a:ext cx="1587148" cy="281784"/>
          </a:xfrm>
          <a:prstGeom prst="rect">
            <a:avLst/>
          </a:prstGeom>
        </p:spPr>
        <p:txBody>
          <a:bodyPr wrap="none" lIns="91378" tIns="45688" rIns="91378" bIns="45688">
            <a:spAutoFit/>
          </a:bodyPr>
          <a:lstStyle/>
          <a:p>
            <a:r>
              <a:rPr lang="en-US" sz="1800" dirty="0">
                <a:solidFill>
                  <a:srgbClr val="7FB842"/>
                </a:solidFill>
                <a:latin typeface="Arial"/>
                <a:cs typeface="Arial"/>
              </a:rPr>
              <a:t>WMH </a:t>
            </a:r>
            <a:r>
              <a:rPr lang="en-US" sz="1800" dirty="0" smtClean="0">
                <a:solidFill>
                  <a:srgbClr val="7FB842"/>
                </a:solidFill>
                <a:latin typeface="Arial"/>
                <a:cs typeface="Arial"/>
              </a:rPr>
              <a:t>penumbra</a:t>
            </a:r>
            <a:endParaRPr lang="en-US" sz="1800" dirty="0">
              <a:solidFill>
                <a:srgbClr val="7FB842"/>
              </a:solidFill>
              <a:latin typeface="Arial"/>
              <a:cs typeface="Arial"/>
            </a:endParaRPr>
          </a:p>
        </p:txBody>
      </p:sp>
      <p:pic>
        <p:nvPicPr>
          <p:cNvPr id="2" name="Image 1" descr="22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2281" y="988368"/>
            <a:ext cx="5905229" cy="2499045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0" y="4588768"/>
            <a:ext cx="12695088" cy="3431594"/>
          </a:xfrm>
          <a:prstGeom prst="rect">
            <a:avLst/>
          </a:prstGeom>
        </p:spPr>
        <p:txBody>
          <a:bodyPr wrap="square" lIns="91332" tIns="45663" rIns="91332" bIns="45663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Large variability in the WM degeneration trajectory =&gt; need for new candidates</a:t>
            </a:r>
          </a:p>
          <a:p>
            <a:pPr marL="457200" indent="-457200" algn="l">
              <a:lnSpc>
                <a:spcPct val="130000"/>
              </a:lnSpc>
              <a:buFont typeface="Arial"/>
              <a:buChar char="•"/>
            </a:pPr>
            <a:r>
              <a:rPr lang="en-US" sz="2800" dirty="0" smtClean="0"/>
              <a:t>WMH </a:t>
            </a:r>
            <a:r>
              <a:rPr lang="en-US" sz="2800" dirty="0"/>
              <a:t>extent and </a:t>
            </a:r>
            <a:r>
              <a:rPr lang="en-US" sz="2800" dirty="0" smtClean="0"/>
              <a:t>progression:  allele APOE e4 </a:t>
            </a:r>
          </a:p>
          <a:p>
            <a:pPr marL="457200" indent="-457200" algn="l">
              <a:lnSpc>
                <a:spcPct val="130000"/>
              </a:lnSpc>
              <a:buFont typeface="Arial"/>
              <a:buChar char="•"/>
            </a:pPr>
            <a:r>
              <a:rPr lang="en-US" sz="2800" dirty="0" smtClean="0"/>
              <a:t>WMH heritability: gender </a:t>
            </a:r>
            <a:r>
              <a:rPr lang="en-US" sz="2800" dirty="0"/>
              <a:t>and age </a:t>
            </a:r>
            <a:r>
              <a:rPr lang="en-US" sz="2800" dirty="0" smtClean="0"/>
              <a:t>(Framingham study) </a:t>
            </a:r>
            <a:r>
              <a:rPr lang="en-US" sz="2800" dirty="0"/>
              <a:t>and share genetic components with blood pressure </a:t>
            </a:r>
            <a:r>
              <a:rPr lang="en-US" sz="2800" dirty="0" smtClean="0"/>
              <a:t>trait</a:t>
            </a:r>
          </a:p>
          <a:p>
            <a:pPr marL="457200" indent="-457200" algn="l">
              <a:lnSpc>
                <a:spcPct val="130000"/>
              </a:lnSpc>
              <a:buFont typeface="Arial"/>
              <a:buChar char="•"/>
            </a:pPr>
            <a:r>
              <a:rPr lang="en-US" sz="2800" dirty="0"/>
              <a:t>WMH </a:t>
            </a:r>
            <a:r>
              <a:rPr lang="en-US" sz="2800" dirty="0" smtClean="0"/>
              <a:t>GWA study: 5 loci on chromosomes 17q25, 2p21, 10q24, 1q22 and 2p16 (</a:t>
            </a:r>
            <a:r>
              <a:rPr lang="en-US" sz="2800" dirty="0" err="1" smtClean="0"/>
              <a:t>NeuroCHARGE</a:t>
            </a:r>
            <a:r>
              <a:rPr lang="en-US" sz="2800" dirty="0" smtClean="0"/>
              <a:t> </a:t>
            </a:r>
            <a:r>
              <a:rPr lang="en-US" sz="2800" dirty="0"/>
              <a:t>consortium, </a:t>
            </a:r>
            <a:r>
              <a:rPr lang="en-US" sz="2800" dirty="0" smtClean="0"/>
              <a:t>21,079 elderly </a:t>
            </a:r>
            <a:r>
              <a:rPr lang="en-US" sz="2800" dirty="0"/>
              <a:t>individuals)</a:t>
            </a:r>
          </a:p>
        </p:txBody>
      </p:sp>
      <p:sp>
        <p:nvSpPr>
          <p:cNvPr id="6" name="Rectangle 5"/>
          <p:cNvSpPr/>
          <p:nvPr/>
        </p:nvSpPr>
        <p:spPr>
          <a:xfrm>
            <a:off x="9260384" y="7693529"/>
            <a:ext cx="37444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800" dirty="0" err="1"/>
              <a:t>Verhaaren</a:t>
            </a:r>
            <a:r>
              <a:rPr lang="fr-FR" sz="1800" dirty="0"/>
              <a:t> </a:t>
            </a:r>
            <a:r>
              <a:rPr lang="en-US" sz="1800" dirty="0" smtClean="0"/>
              <a:t>et al.,</a:t>
            </a:r>
            <a:r>
              <a:rPr lang="en-US" sz="1800" dirty="0" err="1" smtClean="0"/>
              <a:t>Circ</a:t>
            </a:r>
            <a:r>
              <a:rPr lang="en-US" sz="1800" dirty="0" smtClean="0"/>
              <a:t> CVG, submitted</a:t>
            </a:r>
          </a:p>
          <a:p>
            <a:pPr algn="r"/>
            <a:r>
              <a:rPr lang="en-US" sz="1800" dirty="0" err="1" smtClean="0"/>
              <a:t>Fornage</a:t>
            </a:r>
            <a:r>
              <a:rPr lang="en-US" sz="1800" dirty="0" smtClean="0"/>
              <a:t> et al., </a:t>
            </a:r>
            <a:r>
              <a:rPr lang="en-US" sz="1800" i="1" dirty="0"/>
              <a:t>Ann </a:t>
            </a:r>
            <a:r>
              <a:rPr lang="en-US" sz="1800" i="1" dirty="0" err="1" smtClean="0"/>
              <a:t>Neurol</a:t>
            </a:r>
            <a:r>
              <a:rPr lang="en-US" sz="1800" i="1" dirty="0" smtClean="0"/>
              <a:t>, </a:t>
            </a:r>
            <a:r>
              <a:rPr lang="en-US" sz="1800" dirty="0" smtClean="0"/>
              <a:t>2011</a:t>
            </a:r>
            <a:endParaRPr lang="en-US" sz="1800" dirty="0"/>
          </a:p>
          <a:p>
            <a:pPr algn="r"/>
            <a:r>
              <a:rPr lang="en-US" sz="1800" dirty="0"/>
              <a:t>Atwood </a:t>
            </a:r>
            <a:r>
              <a:rPr lang="en-US" sz="1800" dirty="0" smtClean="0"/>
              <a:t>et al., </a:t>
            </a:r>
            <a:r>
              <a:rPr lang="en-US" sz="1800" i="1" dirty="0" smtClean="0"/>
              <a:t>Stroke,</a:t>
            </a:r>
            <a:r>
              <a:rPr lang="en-US" sz="1800" dirty="0" smtClean="0"/>
              <a:t> 2004</a:t>
            </a:r>
            <a:endParaRPr lang="en-US" sz="1800" dirty="0"/>
          </a:p>
          <a:p>
            <a:pPr algn="r"/>
            <a:r>
              <a:rPr lang="en-US" sz="1800" dirty="0"/>
              <a:t>Turner </a:t>
            </a:r>
            <a:r>
              <a:rPr lang="en-US" sz="1800" dirty="0" smtClean="0"/>
              <a:t>et al., </a:t>
            </a:r>
            <a:r>
              <a:rPr lang="en-US" sz="1800" i="1" dirty="0" smtClean="0"/>
              <a:t>Hypertension,</a:t>
            </a:r>
            <a:r>
              <a:rPr lang="en-US" sz="1800" dirty="0" smtClean="0"/>
              <a:t> 2004</a:t>
            </a:r>
            <a:endParaRPr lang="en-US" sz="1800" dirty="0"/>
          </a:p>
          <a:p>
            <a:pPr algn="r"/>
            <a:r>
              <a:rPr lang="en-US" sz="1800" dirty="0" smtClean="0"/>
              <a:t>Turner et al., </a:t>
            </a:r>
            <a:r>
              <a:rPr lang="en-US" sz="1800" i="1" dirty="0"/>
              <a:t>Arch </a:t>
            </a:r>
            <a:r>
              <a:rPr lang="en-US" sz="1800" i="1" dirty="0" err="1" smtClean="0"/>
              <a:t>Neurol</a:t>
            </a:r>
            <a:r>
              <a:rPr lang="en-US" sz="1800" i="1" dirty="0" smtClean="0"/>
              <a:t>, </a:t>
            </a:r>
            <a:r>
              <a:rPr lang="en-US" sz="1800" dirty="0" smtClean="0"/>
              <a:t>2009</a:t>
            </a:r>
          </a:p>
          <a:p>
            <a:pPr algn="r"/>
            <a:r>
              <a:rPr lang="en-US" sz="1800" dirty="0" smtClean="0"/>
              <a:t>de </a:t>
            </a:r>
            <a:r>
              <a:rPr lang="en-US" sz="1800" dirty="0" err="1"/>
              <a:t>Leeuw</a:t>
            </a:r>
            <a:r>
              <a:rPr lang="en-US" sz="1800" dirty="0"/>
              <a:t> </a:t>
            </a:r>
            <a:r>
              <a:rPr lang="en-US" sz="1800" dirty="0" smtClean="0"/>
              <a:t>et al., </a:t>
            </a:r>
            <a:r>
              <a:rPr lang="en-US" sz="1800" i="1" dirty="0" smtClean="0"/>
              <a:t>Stroke,</a:t>
            </a:r>
            <a:r>
              <a:rPr lang="en-US" sz="1800" dirty="0" smtClean="0"/>
              <a:t> 2004</a:t>
            </a:r>
            <a:endParaRPr lang="en-US" sz="1800" dirty="0"/>
          </a:p>
          <a:p>
            <a:pPr algn="r"/>
            <a:r>
              <a:rPr lang="en-US" sz="1800" dirty="0"/>
              <a:t>Godin </a:t>
            </a:r>
            <a:r>
              <a:rPr lang="en-US" sz="1800" dirty="0" smtClean="0"/>
              <a:t>et al., </a:t>
            </a:r>
            <a:r>
              <a:rPr lang="en-US" sz="1800" i="1" dirty="0" smtClean="0"/>
              <a:t>Stroke</a:t>
            </a:r>
            <a:r>
              <a:rPr lang="en-US" sz="1800" dirty="0" smtClean="0"/>
              <a:t>, 2009</a:t>
            </a:r>
            <a:endParaRPr lang="en-US" sz="1800" dirty="0"/>
          </a:p>
        </p:txBody>
      </p:sp>
      <p:sp>
        <p:nvSpPr>
          <p:cNvPr id="24" name="Rectangle 23"/>
          <p:cNvSpPr/>
          <p:nvPr/>
        </p:nvSpPr>
        <p:spPr>
          <a:xfrm rot="419486">
            <a:off x="7810038" y="1706581"/>
            <a:ext cx="20317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>
                <a:solidFill>
                  <a:srgbClr val="DCEB2E"/>
                </a:solidFill>
                <a:latin typeface="Arial"/>
                <a:cs typeface="Arial"/>
              </a:rPr>
              <a:t>Normal aging WM</a:t>
            </a:r>
            <a:endParaRPr lang="en-US" sz="1800" dirty="0">
              <a:solidFill>
                <a:srgbClr val="DCEB2E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82740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276400"/>
            <a:ext cx="125510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3000" dirty="0" smtClean="0">
                <a:solidFill>
                  <a:srgbClr val="FF0000"/>
                </a:solidFill>
              </a:rPr>
              <a:t>=&gt; identifying </a:t>
            </a:r>
            <a:r>
              <a:rPr lang="en-US" sz="3000" dirty="0">
                <a:solidFill>
                  <a:srgbClr val="FF0000"/>
                </a:solidFill>
              </a:rPr>
              <a:t>genetic variants that influence </a:t>
            </a:r>
            <a:r>
              <a:rPr lang="en-US" sz="3000" dirty="0" smtClean="0">
                <a:solidFill>
                  <a:srgbClr val="FF0000"/>
                </a:solidFill>
              </a:rPr>
              <a:t>white matter microstructure using more subtle measures as provided by DTI</a:t>
            </a:r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704" y="-19744"/>
            <a:ext cx="12551073" cy="877078"/>
          </a:xfrm>
          <a:prstGeom prst="rect">
            <a:avLst/>
          </a:prstGeom>
        </p:spPr>
        <p:txBody>
          <a:bodyPr wrap="square" lIns="91361" tIns="45678" rIns="91361" bIns="45678">
            <a:spAutoFit/>
          </a:bodyPr>
          <a:lstStyle/>
          <a:p>
            <a:pPr marL="0" lvl="1" algn="l">
              <a:lnSpc>
                <a:spcPct val="150000"/>
              </a:lnSpc>
            </a:pPr>
            <a:r>
              <a:rPr lang="en-US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Perspectives</a:t>
            </a:r>
            <a:endParaRPr lang="en-US" sz="36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" name="Grouper 8"/>
          <p:cNvGrpSpPr/>
          <p:nvPr/>
        </p:nvGrpSpPr>
        <p:grpSpPr>
          <a:xfrm>
            <a:off x="165696" y="3220616"/>
            <a:ext cx="6192688" cy="5254328"/>
            <a:chOff x="165696" y="3220616"/>
            <a:chExt cx="6192688" cy="5254328"/>
          </a:xfrm>
        </p:grpSpPr>
        <p:pic>
          <p:nvPicPr>
            <p:cNvPr id="7" name="Image 6" descr="diab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122" t="3594" r="7032"/>
            <a:stretch/>
          </p:blipFill>
          <p:spPr>
            <a:xfrm>
              <a:off x="165696" y="3220616"/>
              <a:ext cx="1872208" cy="2237102"/>
            </a:xfrm>
            <a:prstGeom prst="rect">
              <a:avLst/>
            </a:prstGeom>
          </p:spPr>
        </p:pic>
        <p:pic>
          <p:nvPicPr>
            <p:cNvPr id="8" name="Image 7" descr="long.png"/>
            <p:cNvPicPr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13768" y="4372744"/>
              <a:ext cx="1801368" cy="2157984"/>
            </a:xfrm>
            <a:prstGeom prst="rect">
              <a:avLst/>
            </a:prstGeom>
          </p:spPr>
        </p:pic>
        <p:sp>
          <p:nvSpPr>
            <p:cNvPr id="10" name="ZoneTexte 9"/>
            <p:cNvSpPr txBox="1"/>
            <p:nvPr/>
          </p:nvSpPr>
          <p:spPr>
            <a:xfrm>
              <a:off x="2037904" y="3580656"/>
              <a:ext cx="2325936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2000" dirty="0" smtClean="0">
                  <a:solidFill>
                    <a:schemeClr val="tx1"/>
                  </a:solidFill>
                </a:rPr>
                <a:t>Hypertension</a:t>
              </a:r>
              <a:endParaRPr lang="en-US" sz="2000" dirty="0" smtClean="0">
                <a:solidFill>
                  <a:srgbClr val="FF0000"/>
                </a:solidFill>
              </a:endParaRPr>
            </a:p>
          </p:txBody>
        </p:sp>
        <p:pic>
          <p:nvPicPr>
            <p:cNvPr id="14" name="Image 13" descr="s1.png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677864" y="5380856"/>
              <a:ext cx="1801368" cy="2157984"/>
            </a:xfrm>
            <a:prstGeom prst="rect">
              <a:avLst/>
            </a:prstGeom>
          </p:spPr>
        </p:pic>
        <p:pic>
          <p:nvPicPr>
            <p:cNvPr id="13" name="Image 12" descr="b1.png"/>
            <p:cNvPicPr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53928" y="6316960"/>
              <a:ext cx="1801368" cy="2157984"/>
            </a:xfrm>
            <a:prstGeom prst="rect">
              <a:avLst/>
            </a:prstGeom>
          </p:spPr>
        </p:pic>
        <p:sp>
          <p:nvSpPr>
            <p:cNvPr id="17" name="ZoneTexte 16"/>
            <p:cNvSpPr txBox="1"/>
            <p:nvPr/>
          </p:nvSpPr>
          <p:spPr>
            <a:xfrm>
              <a:off x="2469952" y="4156720"/>
              <a:ext cx="2325936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2000" dirty="0" smtClean="0">
                  <a:solidFill>
                    <a:schemeClr val="tx1"/>
                  </a:solidFill>
                </a:rPr>
                <a:t>Hyperlipidemia</a:t>
              </a:r>
              <a:endParaRPr lang="en-US" sz="2000" dirty="0" smtClean="0">
                <a:solidFill>
                  <a:srgbClr val="FF0000"/>
                </a:solidFill>
              </a:endParaRP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2974008" y="4660776"/>
              <a:ext cx="2325936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2000" dirty="0" smtClean="0">
                  <a:solidFill>
                    <a:schemeClr val="tx1"/>
                  </a:solidFill>
                </a:rPr>
                <a:t>Diabetes</a:t>
              </a:r>
              <a:endParaRPr lang="en-US" sz="2000" dirty="0" smtClean="0">
                <a:solidFill>
                  <a:srgbClr val="FF0000"/>
                </a:solidFill>
              </a:endParaRP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3334048" y="5164832"/>
              <a:ext cx="3024336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2000" dirty="0" smtClean="0">
                  <a:solidFill>
                    <a:schemeClr val="tx1"/>
                  </a:solidFill>
                </a:rPr>
                <a:t>Systolic blood pressure</a:t>
              </a:r>
              <a:endParaRPr lang="en-US" sz="2000" dirty="0" smtClean="0">
                <a:solidFill>
                  <a:srgbClr val="FF0000"/>
                </a:solidFill>
              </a:endParaRP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3838104" y="5668888"/>
              <a:ext cx="2325936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2000" dirty="0" smtClean="0">
                  <a:solidFill>
                    <a:schemeClr val="tx1"/>
                  </a:solidFill>
                </a:rPr>
                <a:t>Blood glucose</a:t>
              </a:r>
              <a:endParaRPr lang="en-US" sz="2000" dirty="0" smtClean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Accolade ouvrante 21"/>
          <p:cNvSpPr/>
          <p:nvPr/>
        </p:nvSpPr>
        <p:spPr bwMode="auto">
          <a:xfrm rot="10800000">
            <a:off x="6070352" y="3364632"/>
            <a:ext cx="576064" cy="4536504"/>
          </a:xfrm>
          <a:prstGeom prst="leftBrace">
            <a:avLst/>
          </a:prstGeom>
          <a:noFill/>
          <a:ln w="28575" cmpd="sng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66800" algn="l"/>
              </a:tabLst>
            </a:pPr>
            <a:endParaRPr kumimoji="0" lang="en-US" sz="42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718424" y="3292624"/>
            <a:ext cx="5998344" cy="3070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sz="3000" dirty="0" smtClean="0">
                <a:solidFill>
                  <a:schemeClr val="tx1"/>
                </a:solidFill>
              </a:rPr>
              <a:t>ROI approach: </a:t>
            </a:r>
          </a:p>
          <a:p>
            <a:pPr marL="457200" indent="-457200" algn="l">
              <a:lnSpc>
                <a:spcPct val="130000"/>
              </a:lnSpc>
              <a:buFont typeface="Arial"/>
              <a:buChar char="•"/>
            </a:pPr>
            <a:r>
              <a:rPr lang="en-US" sz="3000" dirty="0" smtClean="0">
                <a:solidFill>
                  <a:schemeClr val="tx1"/>
                </a:solidFill>
              </a:rPr>
              <a:t>Measures: DTI derived metrics including FA, mean diffusivity</a:t>
            </a:r>
          </a:p>
          <a:p>
            <a:pPr marL="457200" indent="-457200" algn="l">
              <a:lnSpc>
                <a:spcPct val="130000"/>
              </a:lnSpc>
              <a:buFont typeface="Arial"/>
              <a:buChar char="•"/>
            </a:pPr>
            <a:r>
              <a:rPr lang="en-US" sz="3000" dirty="0" smtClean="0">
                <a:solidFill>
                  <a:schemeClr val="tx1"/>
                </a:solidFill>
              </a:rPr>
              <a:t>Target: corpus callosum (body, genu and  </a:t>
            </a:r>
            <a:r>
              <a:rPr lang="en-US" sz="3000" dirty="0" err="1" smtClean="0">
                <a:solidFill>
                  <a:schemeClr val="tx1"/>
                </a:solidFill>
              </a:rPr>
              <a:t>splenium</a:t>
            </a:r>
            <a:r>
              <a:rPr lang="en-US" sz="3000" dirty="0" smtClean="0">
                <a:solidFill>
                  <a:schemeClr val="tx1"/>
                </a:solidFill>
              </a:rPr>
              <a:t>), fornix?</a:t>
            </a:r>
            <a:endParaRPr lang="en-US" sz="3000" dirty="0">
              <a:solidFill>
                <a:schemeClr val="tx1"/>
              </a:solidFill>
            </a:endParaRPr>
          </a:p>
        </p:txBody>
      </p:sp>
      <p:grpSp>
        <p:nvGrpSpPr>
          <p:cNvPr id="6" name="Grouper 5"/>
          <p:cNvGrpSpPr/>
          <p:nvPr/>
        </p:nvGrpSpPr>
        <p:grpSpPr>
          <a:xfrm>
            <a:off x="164528" y="3222872"/>
            <a:ext cx="3889600" cy="5254328"/>
            <a:chOff x="165696" y="3222872"/>
            <a:chExt cx="3889600" cy="5254328"/>
          </a:xfrm>
        </p:grpSpPr>
        <p:pic>
          <p:nvPicPr>
            <p:cNvPr id="21" name="Image 20" descr="diab.png"/>
            <p:cNvPicPr>
              <a:picLocks noChangeAspect="1"/>
            </p:cNvPicPr>
            <p:nvPr/>
          </p:nvPicPr>
          <p:blipFill rotWithShape="1">
            <a:blip r:embed="rId2" cstate="print">
              <a:alphaModFix amt="37000"/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122" t="3594" r="7032"/>
            <a:stretch/>
          </p:blipFill>
          <p:spPr>
            <a:xfrm>
              <a:off x="165696" y="3222872"/>
              <a:ext cx="1872208" cy="2237102"/>
            </a:xfrm>
            <a:prstGeom prst="rect">
              <a:avLst/>
            </a:prstGeom>
          </p:spPr>
        </p:pic>
        <p:pic>
          <p:nvPicPr>
            <p:cNvPr id="24" name="Image 23" descr="long.png"/>
            <p:cNvPicPr>
              <a:picLocks/>
            </p:cNvPicPr>
            <p:nvPr/>
          </p:nvPicPr>
          <p:blipFill>
            <a:blip r:embed="rId3" cstate="print">
              <a:alphaModFix amt="37000"/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13768" y="4375000"/>
              <a:ext cx="1801368" cy="2157984"/>
            </a:xfrm>
            <a:prstGeom prst="rect">
              <a:avLst/>
            </a:prstGeom>
          </p:spPr>
        </p:pic>
        <p:pic>
          <p:nvPicPr>
            <p:cNvPr id="25" name="Image 24" descr="s1.png"/>
            <p:cNvPicPr>
              <a:picLocks/>
            </p:cNvPicPr>
            <p:nvPr/>
          </p:nvPicPr>
          <p:blipFill>
            <a:blip r:embed="rId4" cstate="print">
              <a:alphaModFix amt="37000"/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677864" y="5383112"/>
              <a:ext cx="1801368" cy="2157984"/>
            </a:xfrm>
            <a:prstGeom prst="rect">
              <a:avLst/>
            </a:prstGeom>
          </p:spPr>
        </p:pic>
        <p:pic>
          <p:nvPicPr>
            <p:cNvPr id="26" name="Image 25" descr="b1.png"/>
            <p:cNvPicPr>
              <a:picLocks/>
            </p:cNvPicPr>
            <p:nvPr/>
          </p:nvPicPr>
          <p:blipFill>
            <a:blip r:embed="rId5" cstate="print">
              <a:alphaModFix amt="37000"/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53928" y="6319216"/>
              <a:ext cx="1801368" cy="2157984"/>
            </a:xfrm>
            <a:prstGeom prst="rect">
              <a:avLst/>
            </a:prstGeom>
          </p:spPr>
        </p:pic>
      </p:grpSp>
      <p:pic>
        <p:nvPicPr>
          <p:cNvPr id="27" name="Image 26" descr="cc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33848" y="3364632"/>
            <a:ext cx="4082902" cy="4082902"/>
          </a:xfrm>
          <a:prstGeom prst="rect">
            <a:avLst/>
          </a:prstGeom>
        </p:spPr>
      </p:pic>
      <p:pic>
        <p:nvPicPr>
          <p:cNvPr id="28" name="Image 27" descr="cc.png"/>
          <p:cNvPicPr>
            <a:picLocks noChangeAspect="1"/>
          </p:cNvPicPr>
          <p:nvPr/>
        </p:nvPicPr>
        <p:blipFill>
          <a:blip r:embed="rId6" cstate="print">
            <a:alphaModFix amt="37000"/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33848" y="3364632"/>
            <a:ext cx="4082902" cy="4082902"/>
          </a:xfrm>
          <a:prstGeom prst="rect">
            <a:avLst/>
          </a:prstGeom>
        </p:spPr>
      </p:pic>
      <p:pic>
        <p:nvPicPr>
          <p:cNvPr id="29" name="Image 28" descr="cc2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33848" y="3364632"/>
            <a:ext cx="4082902" cy="408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246534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768" y="134763"/>
            <a:ext cx="2510096" cy="2581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3148608"/>
            <a:ext cx="4558184" cy="5262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 algn="l" eaLnBrk="1" fontAlgn="auto" hangingPunct="1">
              <a:spcAft>
                <a:spcPts val="0"/>
              </a:spcAft>
              <a:buSzPct val="75000"/>
              <a:buFont typeface="Arial"/>
              <a:buChar char="•"/>
              <a:defRPr/>
            </a:pPr>
            <a:r>
              <a:rPr lang="en-US" sz="2800" dirty="0" smtClean="0"/>
              <a:t>Charles </a:t>
            </a:r>
            <a:r>
              <a:rPr lang="en-US" sz="2800" dirty="0" err="1" smtClean="0"/>
              <a:t>DeCarli</a:t>
            </a:r>
            <a:endParaRPr lang="en-US" sz="2800" dirty="0" smtClean="0"/>
          </a:p>
          <a:p>
            <a:pPr marL="914400" lvl="1" indent="-457200" algn="l" eaLnBrk="1" fontAlgn="auto" hangingPunct="1">
              <a:spcAft>
                <a:spcPts val="0"/>
              </a:spcAft>
              <a:buSzPct val="75000"/>
              <a:buFont typeface="Arial"/>
              <a:buChar char="•"/>
              <a:defRPr/>
            </a:pPr>
            <a:r>
              <a:rPr lang="en-US" sz="2800" dirty="0" smtClean="0"/>
              <a:t>Owen Carmichael</a:t>
            </a:r>
          </a:p>
          <a:p>
            <a:pPr marL="914400" lvl="1" indent="-457200" algn="l" eaLnBrk="1" fontAlgn="auto" hangingPunct="1">
              <a:spcAft>
                <a:spcPts val="0"/>
              </a:spcAft>
              <a:buSzPct val="75000"/>
              <a:buFont typeface="Arial"/>
              <a:buChar char="•"/>
              <a:defRPr/>
            </a:pPr>
            <a:r>
              <a:rPr lang="en-US" sz="2800" dirty="0" smtClean="0"/>
              <a:t>Evan Fletcher</a:t>
            </a:r>
            <a:endParaRPr lang="en-US" sz="2800" dirty="0"/>
          </a:p>
          <a:p>
            <a:pPr marL="914400" lvl="1" indent="-457200" algn="l" eaLnBrk="1" fontAlgn="auto" hangingPunct="1">
              <a:spcAft>
                <a:spcPts val="0"/>
              </a:spcAft>
              <a:buSzPct val="75000"/>
              <a:buFont typeface="Arial"/>
              <a:buChar char="•"/>
              <a:defRPr/>
            </a:pPr>
            <a:r>
              <a:rPr lang="en-US" sz="2800" dirty="0"/>
              <a:t>Noel Smith</a:t>
            </a:r>
          </a:p>
          <a:p>
            <a:pPr marL="914400" lvl="1" indent="-457200" algn="l" fontAlgn="auto">
              <a:spcAft>
                <a:spcPts val="0"/>
              </a:spcAft>
              <a:buSzPct val="75000"/>
              <a:buFont typeface="Arial"/>
              <a:buChar char="•"/>
              <a:defRPr/>
            </a:pPr>
            <a:r>
              <a:rPr lang="en-US" sz="2800" dirty="0"/>
              <a:t>Oliver Martinez</a:t>
            </a:r>
          </a:p>
          <a:p>
            <a:pPr marL="914400" lvl="1" indent="-457200" algn="l" fontAlgn="auto">
              <a:spcAft>
                <a:spcPts val="0"/>
              </a:spcAft>
              <a:buSzPct val="75000"/>
              <a:buFont typeface="Arial"/>
              <a:buChar char="•"/>
              <a:defRPr/>
            </a:pPr>
            <a:r>
              <a:rPr lang="en-US" sz="2800" dirty="0" err="1"/>
              <a:t>Baljeet</a:t>
            </a:r>
            <a:r>
              <a:rPr lang="en-US" sz="2800" dirty="0"/>
              <a:t> Singh </a:t>
            </a:r>
          </a:p>
          <a:p>
            <a:pPr marL="914400" lvl="1" indent="-457200" algn="l" eaLnBrk="1" fontAlgn="auto" hangingPunct="1">
              <a:spcAft>
                <a:spcPts val="0"/>
              </a:spcAft>
              <a:buSzPct val="75000"/>
              <a:buFont typeface="Arial"/>
              <a:buChar char="•"/>
              <a:defRPr/>
            </a:pPr>
            <a:r>
              <a:rPr lang="en-US" sz="2800" dirty="0" smtClean="0"/>
              <a:t>Jing He</a:t>
            </a:r>
          </a:p>
          <a:p>
            <a:pPr marL="914400" lvl="1" indent="-457200" algn="l" eaLnBrk="1" fontAlgn="auto" hangingPunct="1">
              <a:spcAft>
                <a:spcPts val="0"/>
              </a:spcAft>
              <a:buSzPct val="75000"/>
              <a:buFont typeface="Arial"/>
              <a:buChar char="•"/>
              <a:defRPr/>
            </a:pPr>
            <a:r>
              <a:rPr lang="en-US" sz="2800" dirty="0" smtClean="0"/>
              <a:t>Julia </a:t>
            </a:r>
            <a:r>
              <a:rPr lang="en-US" sz="2800" dirty="0"/>
              <a:t>Scott</a:t>
            </a:r>
          </a:p>
          <a:p>
            <a:pPr marL="914400" lvl="1" indent="-457200" algn="l" eaLnBrk="1" fontAlgn="auto" hangingPunct="1">
              <a:spcAft>
                <a:spcPts val="0"/>
              </a:spcAft>
              <a:buSzPct val="75000"/>
              <a:buFont typeface="Arial"/>
              <a:buChar char="•"/>
              <a:defRPr/>
            </a:pPr>
            <a:r>
              <a:rPr lang="en-US" sz="2800" dirty="0"/>
              <a:t>Michelle Weinstein </a:t>
            </a:r>
          </a:p>
          <a:p>
            <a:pPr marL="914400" lvl="1" indent="-457200" algn="l" eaLnBrk="1" fontAlgn="auto" hangingPunct="1">
              <a:spcAft>
                <a:spcPts val="0"/>
              </a:spcAft>
              <a:buSzPct val="75000"/>
              <a:buFont typeface="Arial"/>
              <a:buChar char="•"/>
              <a:defRPr/>
            </a:pPr>
            <a:r>
              <a:rPr lang="en-US" sz="2800" dirty="0"/>
              <a:t>Rodrigo Sandoval</a:t>
            </a:r>
          </a:p>
          <a:p>
            <a:pPr marL="914400" lvl="1" indent="-457200" algn="l" eaLnBrk="1" fontAlgn="auto" hangingPunct="1">
              <a:spcAft>
                <a:spcPts val="0"/>
              </a:spcAft>
              <a:buSzPct val="75000"/>
              <a:buFont typeface="Arial"/>
              <a:buChar char="•"/>
              <a:defRPr/>
            </a:pPr>
            <a:r>
              <a:rPr lang="en-US" sz="2800" dirty="0"/>
              <a:t>Alexandra </a:t>
            </a:r>
            <a:r>
              <a:rPr lang="en-US" sz="2800" dirty="0" err="1" smtClean="0"/>
              <a:t>Monrroy</a:t>
            </a:r>
            <a:endParaRPr lang="en-US" sz="2800" dirty="0"/>
          </a:p>
          <a:p>
            <a:pPr marL="914400" lvl="1" indent="-457200" algn="l" fontAlgn="auto">
              <a:spcAft>
                <a:spcPts val="0"/>
              </a:spcAft>
              <a:buSzPct val="75000"/>
              <a:buFont typeface="Arial"/>
              <a:buChar char="•"/>
              <a:defRPr/>
            </a:pPr>
            <a:endParaRPr lang="en-US" sz="2800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98144" y="773359"/>
            <a:ext cx="3053273" cy="136713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206256" y="3148608"/>
            <a:ext cx="4558184" cy="4832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 algn="l" eaLnBrk="1" fontAlgn="auto" hangingPunct="1">
              <a:spcAft>
                <a:spcPts val="0"/>
              </a:spcAft>
              <a:buSzPct val="75000"/>
              <a:buFont typeface="Arial"/>
              <a:buChar char="•"/>
              <a:defRPr/>
            </a:pPr>
            <a:r>
              <a:rPr lang="en-US" sz="2800" dirty="0" err="1" smtClean="0"/>
              <a:t>Sudha</a:t>
            </a:r>
            <a:r>
              <a:rPr lang="en-US" sz="2800" dirty="0" smtClean="0"/>
              <a:t> </a:t>
            </a:r>
            <a:r>
              <a:rPr lang="en-US" sz="2800" dirty="0" err="1" smtClean="0"/>
              <a:t>Seshadri</a:t>
            </a:r>
            <a:endParaRPr lang="en-US" sz="2800" dirty="0" smtClean="0"/>
          </a:p>
          <a:p>
            <a:pPr marL="914400" lvl="1" indent="-457200" algn="l" eaLnBrk="1" fontAlgn="auto" hangingPunct="1">
              <a:spcAft>
                <a:spcPts val="0"/>
              </a:spcAft>
              <a:buSzPct val="75000"/>
              <a:buFont typeface="Arial"/>
              <a:buChar char="•"/>
              <a:defRPr/>
            </a:pPr>
            <a:r>
              <a:rPr lang="en-US" sz="2800" dirty="0" smtClean="0"/>
              <a:t>Philip Wolf</a:t>
            </a:r>
          </a:p>
          <a:p>
            <a:pPr marL="914400" lvl="1" indent="-457200" algn="l" eaLnBrk="1" fontAlgn="auto" hangingPunct="1">
              <a:spcAft>
                <a:spcPts val="0"/>
              </a:spcAft>
              <a:buSzPct val="75000"/>
              <a:buFont typeface="Arial"/>
              <a:buChar char="•"/>
              <a:defRPr/>
            </a:pPr>
            <a:r>
              <a:rPr lang="en-US" sz="2800" dirty="0" smtClean="0"/>
              <a:t>Rhoda Au</a:t>
            </a:r>
            <a:endParaRPr lang="en-US" sz="2800" dirty="0"/>
          </a:p>
          <a:p>
            <a:pPr marL="914400" lvl="1" indent="-457200" algn="l" eaLnBrk="1" fontAlgn="auto" hangingPunct="1">
              <a:spcAft>
                <a:spcPts val="0"/>
              </a:spcAft>
              <a:buSzPct val="75000"/>
              <a:buFont typeface="Arial"/>
              <a:buChar char="•"/>
              <a:defRPr/>
            </a:pPr>
            <a:r>
              <a:rPr lang="en-US" sz="2800" dirty="0" err="1" smtClean="0"/>
              <a:t>Alexa</a:t>
            </a:r>
            <a:r>
              <a:rPr lang="en-US" sz="2800" dirty="0" smtClean="0"/>
              <a:t> </a:t>
            </a:r>
            <a:r>
              <a:rPr lang="en-US" sz="2800" dirty="0" err="1" smtClean="0"/>
              <a:t>Beiser</a:t>
            </a:r>
            <a:endParaRPr lang="en-US" sz="2800" dirty="0"/>
          </a:p>
          <a:p>
            <a:pPr marL="914400" lvl="1" indent="-457200" algn="l" fontAlgn="auto">
              <a:spcAft>
                <a:spcPts val="0"/>
              </a:spcAft>
              <a:buSzPct val="75000"/>
              <a:buFont typeface="Arial"/>
              <a:buChar char="•"/>
              <a:defRPr/>
            </a:pPr>
            <a:r>
              <a:rPr lang="en-US" sz="2800" dirty="0" err="1" smtClean="0"/>
              <a:t>Galit</a:t>
            </a:r>
            <a:r>
              <a:rPr lang="en-US" sz="2800" dirty="0" smtClean="0"/>
              <a:t> Weinstein</a:t>
            </a:r>
            <a:endParaRPr lang="en-US" sz="2800" dirty="0"/>
          </a:p>
          <a:p>
            <a:pPr marL="914400" lvl="1" indent="-457200" algn="l" fontAlgn="auto">
              <a:spcAft>
                <a:spcPts val="0"/>
              </a:spcAft>
              <a:buSzPct val="75000"/>
              <a:buFont typeface="Arial"/>
              <a:buChar char="•"/>
              <a:defRPr/>
            </a:pPr>
            <a:r>
              <a:rPr lang="en-US" sz="2800" dirty="0" err="1" smtClean="0"/>
              <a:t>Jayandra</a:t>
            </a:r>
            <a:r>
              <a:rPr lang="en-US" sz="2800" dirty="0" smtClean="0"/>
              <a:t> </a:t>
            </a:r>
            <a:r>
              <a:rPr lang="en-US" sz="2800" dirty="0" err="1" smtClean="0"/>
              <a:t>Himal</a:t>
            </a:r>
            <a:endParaRPr lang="en-US" sz="2800" dirty="0" smtClean="0"/>
          </a:p>
          <a:p>
            <a:pPr marL="913857" lvl="1" indent="-457200" algn="l">
              <a:buSzPct val="75000"/>
              <a:buFont typeface="Arial"/>
              <a:buChar char="•"/>
            </a:pPr>
            <a:r>
              <a:rPr lang="en-US" sz="2800" dirty="0"/>
              <a:t>Claudia </a:t>
            </a:r>
            <a:r>
              <a:rPr lang="en-US" sz="2800" dirty="0" err="1"/>
              <a:t>Satizabal</a:t>
            </a:r>
            <a:endParaRPr lang="en-US" sz="2800" dirty="0"/>
          </a:p>
          <a:p>
            <a:pPr marL="913857" lvl="1" indent="-457200" algn="l">
              <a:buSzPct val="75000"/>
              <a:buFont typeface="Arial"/>
              <a:buChar char="•"/>
            </a:pPr>
            <a:r>
              <a:rPr lang="en-US" sz="2800" dirty="0"/>
              <a:t>Vincent </a:t>
            </a:r>
            <a:r>
              <a:rPr lang="en-US" sz="2800" dirty="0" err="1"/>
              <a:t>Chouraki</a:t>
            </a:r>
            <a:endParaRPr lang="en-US" sz="2800" dirty="0"/>
          </a:p>
          <a:p>
            <a:pPr marL="913857" lvl="1" indent="-457200" algn="l">
              <a:buSzPct val="75000"/>
              <a:buFont typeface="Arial"/>
              <a:buChar char="•"/>
            </a:pPr>
            <a:r>
              <a:rPr lang="en-US" sz="2800" dirty="0"/>
              <a:t>Anita </a:t>
            </a:r>
            <a:r>
              <a:rPr lang="en-US" sz="2800" dirty="0" err="1"/>
              <a:t>DeStefano</a:t>
            </a:r>
            <a:endParaRPr lang="en-US" sz="2800" dirty="0"/>
          </a:p>
          <a:p>
            <a:pPr marL="913857" lvl="1" indent="-457200" algn="l">
              <a:buSzPct val="75000"/>
              <a:buFont typeface="Arial"/>
              <a:buChar char="•"/>
            </a:pPr>
            <a:r>
              <a:rPr lang="en-US" sz="2800" dirty="0" err="1"/>
              <a:t>Qiong</a:t>
            </a:r>
            <a:r>
              <a:rPr lang="en-US" sz="2800" dirty="0"/>
              <a:t> </a:t>
            </a:r>
            <a:r>
              <a:rPr lang="en-US" sz="2800" dirty="0" smtClean="0"/>
              <a:t>Yang</a:t>
            </a:r>
            <a:endParaRPr lang="en-US" sz="2800" dirty="0"/>
          </a:p>
          <a:p>
            <a:pPr marL="457200" lvl="1" algn="l" fontAlgn="auto">
              <a:spcAft>
                <a:spcPts val="0"/>
              </a:spcAft>
              <a:buSzPct val="75000"/>
              <a:defRPr/>
            </a:pPr>
            <a:endParaRPr lang="en-US" sz="2800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42560" y="340296"/>
            <a:ext cx="2206104" cy="220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295413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633" y="-247284"/>
            <a:ext cx="12993054" cy="9971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buFont typeface="Arial"/>
              <a:buChar char="•"/>
            </a:pPr>
            <a:endParaRPr lang="en-US" sz="1600" dirty="0"/>
          </a:p>
          <a:p>
            <a:r>
              <a:rPr lang="en-US" sz="1800" dirty="0" smtClean="0"/>
              <a:t>References</a:t>
            </a:r>
            <a:endParaRPr lang="en-US" sz="1800" dirty="0"/>
          </a:p>
          <a:p>
            <a:pPr marL="285750" indent="-285750" algn="l">
              <a:buFont typeface="Arial"/>
              <a:buChar char="•"/>
            </a:pPr>
            <a:r>
              <a:rPr lang="en-US" sz="1600" dirty="0" err="1" smtClean="0"/>
              <a:t>Maillard</a:t>
            </a:r>
            <a:r>
              <a:rPr lang="en-US" sz="1600" dirty="0" smtClean="0"/>
              <a:t> </a:t>
            </a:r>
            <a:r>
              <a:rPr lang="en-US" sz="1600" dirty="0"/>
              <a:t>P, Fletcher E, Harvey D, et al. White matter </a:t>
            </a:r>
            <a:r>
              <a:rPr lang="en-US" sz="1600" dirty="0" err="1"/>
              <a:t>hyperintensity</a:t>
            </a:r>
            <a:r>
              <a:rPr lang="en-US" sz="1600" dirty="0"/>
              <a:t> penumbra. Stroke 2011;42:1917-1922.</a:t>
            </a:r>
          </a:p>
          <a:p>
            <a:pPr marL="285750" indent="-285750" algn="l">
              <a:buFont typeface="Arial"/>
              <a:buChar char="•"/>
            </a:pPr>
            <a:r>
              <a:rPr lang="en-US" sz="1600" dirty="0"/>
              <a:t>de Groot M, </a:t>
            </a:r>
            <a:r>
              <a:rPr lang="en-US" sz="1600" dirty="0" err="1"/>
              <a:t>Verhaaren</a:t>
            </a:r>
            <a:r>
              <a:rPr lang="en-US" sz="1600" dirty="0"/>
              <a:t> BF, de Boer R, et al. Changes in normal-appearing white matter precede development of white matter lesions. Stroke 2013;44:1037-1042</a:t>
            </a:r>
            <a:r>
              <a:rPr lang="en-US" sz="1600" dirty="0" smtClean="0"/>
              <a:t>.</a:t>
            </a:r>
          </a:p>
          <a:p>
            <a:pPr marL="285750" indent="-285750" algn="l">
              <a:buFont typeface="Arial"/>
              <a:buChar char="•"/>
            </a:pPr>
            <a:r>
              <a:rPr lang="en-US" sz="1600" dirty="0" err="1" smtClean="0"/>
              <a:t>Tsao</a:t>
            </a:r>
            <a:r>
              <a:rPr lang="en-US" sz="1600" dirty="0" smtClean="0"/>
              <a:t> S, Ma S, </a:t>
            </a:r>
            <a:r>
              <a:rPr lang="en-US" sz="1600" dirty="0" err="1" smtClean="0"/>
              <a:t>Michels</a:t>
            </a:r>
            <a:r>
              <a:rPr lang="en-US" sz="1600" dirty="0" smtClean="0"/>
              <a:t> P, et al. </a:t>
            </a:r>
            <a:r>
              <a:rPr lang="en-US" sz="1600" dirty="0"/>
              <a:t>The Power of Hybrid/Fusion Imaging Metrics in Future PACS Systems: A Case Study into the White Matter </a:t>
            </a:r>
            <a:r>
              <a:rPr lang="en-US" sz="1600" dirty="0" err="1"/>
              <a:t>Hyperintensity</a:t>
            </a:r>
            <a:r>
              <a:rPr lang="en-US" sz="1600" dirty="0"/>
              <a:t> </a:t>
            </a:r>
            <a:r>
              <a:rPr lang="en-US" sz="1600" dirty="0" err="1"/>
              <a:t>Prenumbra</a:t>
            </a:r>
            <a:r>
              <a:rPr lang="en-US" sz="1600" dirty="0"/>
              <a:t> using FLAIR and Diffusion </a:t>
            </a:r>
            <a:r>
              <a:rPr lang="en-US" sz="1600" dirty="0" smtClean="0"/>
              <a:t>MR. </a:t>
            </a:r>
            <a:r>
              <a:rPr lang="cs-CZ" sz="1600" dirty="0" err="1" smtClean="0"/>
              <a:t>Proc</a:t>
            </a:r>
            <a:r>
              <a:rPr lang="cs-CZ" sz="1600" dirty="0" smtClean="0"/>
              <a:t> </a:t>
            </a:r>
            <a:r>
              <a:rPr lang="cs-CZ" sz="1600" dirty="0" err="1"/>
              <a:t>Soc</a:t>
            </a:r>
            <a:r>
              <a:rPr lang="cs-CZ" sz="1600" dirty="0"/>
              <a:t> </a:t>
            </a:r>
            <a:r>
              <a:rPr lang="cs-CZ" sz="1600" dirty="0" err="1"/>
              <a:t>Photo</a:t>
            </a:r>
            <a:r>
              <a:rPr lang="cs-CZ" sz="1600" dirty="0"/>
              <a:t> </a:t>
            </a:r>
            <a:r>
              <a:rPr lang="cs-CZ" sz="1600" dirty="0" err="1"/>
              <a:t>Opt</a:t>
            </a:r>
            <a:r>
              <a:rPr lang="cs-CZ" sz="1600" dirty="0"/>
              <a:t> </a:t>
            </a:r>
            <a:r>
              <a:rPr lang="cs-CZ" sz="1600" dirty="0" err="1"/>
              <a:t>Instrum</a:t>
            </a:r>
            <a:r>
              <a:rPr lang="cs-CZ" sz="1600" dirty="0"/>
              <a:t> </a:t>
            </a:r>
            <a:r>
              <a:rPr lang="cs-CZ" sz="1600" dirty="0" err="1"/>
              <a:t>Eng</a:t>
            </a:r>
            <a:r>
              <a:rPr lang="cs-CZ" sz="1600" dirty="0"/>
              <a:t>. </a:t>
            </a:r>
            <a:r>
              <a:rPr lang="cs-CZ" sz="1600" dirty="0" err="1"/>
              <a:t>Apr</a:t>
            </a:r>
            <a:r>
              <a:rPr lang="cs-CZ" sz="1600" dirty="0"/>
              <a:t> 9, 2014; 9039: 90390I. </a:t>
            </a:r>
            <a:endParaRPr lang="en-US" sz="1600" dirty="0"/>
          </a:p>
          <a:p>
            <a:pPr marL="285750" indent="-285750" algn="l">
              <a:buFont typeface="Arial"/>
              <a:buChar char="•"/>
            </a:pPr>
            <a:r>
              <a:rPr lang="en-US" sz="1600" dirty="0" err="1"/>
              <a:t>Maillard</a:t>
            </a:r>
            <a:r>
              <a:rPr lang="en-US" sz="1600" dirty="0"/>
              <a:t> P, Carmichael O, Harvey D, et al. FLAIR and diffusion MRI signals are independent predictors of white matter hyperintensities. AJNR Am J </a:t>
            </a:r>
            <a:r>
              <a:rPr lang="en-US" sz="1600" dirty="0" err="1"/>
              <a:t>Neuroradiol</a:t>
            </a:r>
            <a:r>
              <a:rPr lang="en-US" sz="1600" dirty="0"/>
              <a:t> 2013;34:54-61.</a:t>
            </a:r>
          </a:p>
          <a:p>
            <a:pPr marL="285750" indent="-285750" algn="l">
              <a:buFont typeface="Arial"/>
              <a:buChar char="•"/>
            </a:pPr>
            <a:r>
              <a:rPr lang="en-US" sz="1600" dirty="0" err="1" smtClean="0"/>
              <a:t>Duering</a:t>
            </a:r>
            <a:r>
              <a:rPr lang="en-US" sz="1600" dirty="0" smtClean="0"/>
              <a:t> M, </a:t>
            </a:r>
            <a:r>
              <a:rPr lang="en-US" sz="1600" dirty="0" err="1" smtClean="0"/>
              <a:t>Csanadi</a:t>
            </a:r>
            <a:r>
              <a:rPr lang="en-US" sz="1600" dirty="0" smtClean="0"/>
              <a:t> E, </a:t>
            </a:r>
            <a:r>
              <a:rPr lang="en-US" sz="1600" dirty="0" err="1" smtClean="0"/>
              <a:t>Gesierich</a:t>
            </a:r>
            <a:r>
              <a:rPr lang="en-US" sz="1600" dirty="0" smtClean="0"/>
              <a:t> B, et al. </a:t>
            </a:r>
            <a:r>
              <a:rPr lang="en-US" sz="1600" dirty="0"/>
              <a:t>Incident </a:t>
            </a:r>
            <a:r>
              <a:rPr lang="en-US" sz="1600" dirty="0" err="1"/>
              <a:t>lacunes</a:t>
            </a:r>
            <a:r>
              <a:rPr lang="en-US" sz="1600" dirty="0"/>
              <a:t> preferentially localize to the edge of white matter hyperintensities: insights into the pathophysiology of cerebral small vessel </a:t>
            </a:r>
            <a:r>
              <a:rPr lang="en-US" sz="1600" dirty="0" smtClean="0">
                <a:solidFill>
                  <a:schemeClr val="tx1"/>
                </a:solidFill>
              </a:rPr>
              <a:t>disease.</a:t>
            </a:r>
            <a:r>
              <a:rPr lang="ro-RO" sz="1600" dirty="0">
                <a:solidFill>
                  <a:schemeClr val="tx1"/>
                </a:solidFill>
              </a:rPr>
              <a:t> </a:t>
            </a:r>
            <a:r>
              <a:rPr lang="ro-RO" sz="1600" dirty="0" smtClean="0">
                <a:solidFill>
                  <a:schemeClr val="tx1"/>
                </a:solidFill>
              </a:rPr>
              <a:t>Brain, </a:t>
            </a:r>
            <a:r>
              <a:rPr lang="ro-RO" sz="1600" dirty="0">
                <a:solidFill>
                  <a:schemeClr val="tx1"/>
                </a:solidFill>
              </a:rPr>
              <a:t>2013 </a:t>
            </a:r>
            <a:r>
              <a:rPr lang="ro-RO" sz="1600" dirty="0"/>
              <a:t>Sep;136(Pt 9):2717-26. doi: 10.1093/brain/awt184. Epub 2013 Jul 17.</a:t>
            </a:r>
            <a:endParaRPr lang="en-US" sz="1600" dirty="0"/>
          </a:p>
          <a:p>
            <a:pPr marL="285750" indent="-285750" algn="l">
              <a:buFont typeface="Arial"/>
              <a:buChar char="•"/>
            </a:pPr>
            <a:r>
              <a:rPr lang="en-US" sz="1600" dirty="0" err="1" smtClean="0"/>
              <a:t>Maillard</a:t>
            </a:r>
            <a:r>
              <a:rPr lang="en-US" sz="1600" dirty="0" smtClean="0"/>
              <a:t> P, </a:t>
            </a:r>
            <a:r>
              <a:rPr lang="en-US" sz="1600" dirty="0" err="1" smtClean="0"/>
              <a:t>DeCarli</a:t>
            </a:r>
            <a:r>
              <a:rPr lang="en-US" sz="1600" dirty="0" smtClean="0"/>
              <a:t> C, Reed B, et al. </a:t>
            </a:r>
            <a:r>
              <a:rPr lang="en-US" sz="1600" dirty="0"/>
              <a:t>White Matter Hyperintensities and their Penumbra Lie Along a Continuum of Injury In The Aging Brain. Stroke, 2014, in press.</a:t>
            </a:r>
          </a:p>
          <a:p>
            <a:pPr marL="285750" indent="-285750" algn="l">
              <a:buFont typeface="Arial"/>
              <a:buChar char="•"/>
            </a:pPr>
            <a:r>
              <a:rPr lang="en-US" sz="1600" dirty="0" err="1"/>
              <a:t>Debette</a:t>
            </a:r>
            <a:r>
              <a:rPr lang="en-US" sz="1600" dirty="0"/>
              <a:t> S, </a:t>
            </a:r>
            <a:r>
              <a:rPr lang="en-US" sz="1600" dirty="0" err="1"/>
              <a:t>Seshadri</a:t>
            </a:r>
            <a:r>
              <a:rPr lang="en-US" sz="1600" dirty="0"/>
              <a:t> S, </a:t>
            </a:r>
            <a:r>
              <a:rPr lang="en-US" sz="1600" dirty="0" err="1"/>
              <a:t>Beiser</a:t>
            </a:r>
            <a:r>
              <a:rPr lang="en-US" sz="1600" dirty="0"/>
              <a:t> A, et al. Midlife vascular risk factor exposure accelerates structural brain aging and cognitive decline. Neurology. 2011; </a:t>
            </a:r>
            <a:r>
              <a:rPr lang="en-US" sz="1600" b="1" dirty="0"/>
              <a:t>77</a:t>
            </a:r>
            <a:r>
              <a:rPr lang="en-US" sz="1600" dirty="0"/>
              <a:t>(5): 461-8.</a:t>
            </a:r>
          </a:p>
          <a:p>
            <a:pPr marL="285750" indent="-285750" algn="l">
              <a:buFont typeface="Arial"/>
              <a:buChar char="•"/>
            </a:pPr>
            <a:r>
              <a:rPr lang="en-US" sz="1600" dirty="0" err="1"/>
              <a:t>Jeerakathil</a:t>
            </a:r>
            <a:r>
              <a:rPr lang="en-US" sz="1600" dirty="0"/>
              <a:t> T, Wolf PA, </a:t>
            </a:r>
            <a:r>
              <a:rPr lang="en-US" sz="1600" dirty="0" err="1"/>
              <a:t>Beiser</a:t>
            </a:r>
            <a:r>
              <a:rPr lang="en-US" sz="1600" dirty="0"/>
              <a:t> A, et al. Stroke risk profile predicts white matter </a:t>
            </a:r>
            <a:r>
              <a:rPr lang="en-US" sz="1600" dirty="0" err="1"/>
              <a:t>hyperintensity</a:t>
            </a:r>
            <a:r>
              <a:rPr lang="en-US" sz="1600" dirty="0"/>
              <a:t> volume: the Framingham Study. Stroke. 2004; </a:t>
            </a:r>
            <a:r>
              <a:rPr lang="en-US" sz="1600" b="1" dirty="0"/>
              <a:t>35</a:t>
            </a:r>
            <a:r>
              <a:rPr lang="en-US" sz="1600" dirty="0"/>
              <a:t>(8): 1857-61</a:t>
            </a:r>
            <a:r>
              <a:rPr lang="en-US" sz="1600" dirty="0" smtClean="0"/>
              <a:t>.</a:t>
            </a:r>
          </a:p>
          <a:p>
            <a:pPr marL="285750" indent="-285750" algn="l">
              <a:buFont typeface="Arial"/>
              <a:buChar char="•"/>
            </a:pPr>
            <a:r>
              <a:rPr lang="en-US" sz="1600" dirty="0" err="1"/>
              <a:t>Seshadri</a:t>
            </a:r>
            <a:r>
              <a:rPr lang="en-US" sz="1600" dirty="0"/>
              <a:t> S, Wolf PA, </a:t>
            </a:r>
            <a:r>
              <a:rPr lang="en-US" sz="1600" dirty="0" err="1"/>
              <a:t>Beiser</a:t>
            </a:r>
            <a:r>
              <a:rPr lang="en-US" sz="1600" dirty="0"/>
              <a:t> A, et al. Elevated midlife blood pressure increases stroke risk in elderly persons: the Framingham Study. Arch Intern Med. 2001; </a:t>
            </a:r>
            <a:r>
              <a:rPr lang="en-US" sz="1600" b="1" dirty="0"/>
              <a:t>161</a:t>
            </a:r>
            <a:r>
              <a:rPr lang="en-US" sz="1600" dirty="0"/>
              <a:t>(19): 2343-50. </a:t>
            </a:r>
            <a:endParaRPr lang="en-US" sz="1600" dirty="0" smtClean="0"/>
          </a:p>
          <a:p>
            <a:pPr marL="285750" indent="-285750" algn="l">
              <a:buFont typeface="Arial"/>
              <a:buChar char="•"/>
            </a:pPr>
            <a:r>
              <a:rPr lang="en-US" sz="1600" dirty="0" err="1"/>
              <a:t>Raz</a:t>
            </a:r>
            <a:r>
              <a:rPr lang="en-US" sz="1600" dirty="0"/>
              <a:t> N, </a:t>
            </a:r>
            <a:r>
              <a:rPr lang="en-US" sz="1600" dirty="0" err="1"/>
              <a:t>Rodrigue</a:t>
            </a:r>
            <a:r>
              <a:rPr lang="en-US" sz="1600" dirty="0"/>
              <a:t> KM, Kennedy KM, Acker JD. Vascular health and longitudinal changes in brain and cognition in middle-aged and older adults. Neuropsychology. 2007; </a:t>
            </a:r>
            <a:r>
              <a:rPr lang="en-US" sz="1600" b="1" dirty="0"/>
              <a:t>21</a:t>
            </a:r>
            <a:r>
              <a:rPr lang="en-US" sz="1600" dirty="0"/>
              <a:t>(2): 149-57. </a:t>
            </a:r>
            <a:endParaRPr lang="en-US" sz="1600" dirty="0" smtClean="0"/>
          </a:p>
          <a:p>
            <a:pPr marL="285750" indent="-285750" algn="l">
              <a:buFont typeface="Arial"/>
              <a:buChar char="•"/>
            </a:pPr>
            <a:r>
              <a:rPr lang="en-US" sz="1600" dirty="0" err="1" smtClean="0"/>
              <a:t>Maillard</a:t>
            </a:r>
            <a:r>
              <a:rPr lang="en-US" sz="1600" dirty="0" smtClean="0"/>
              <a:t> P, </a:t>
            </a:r>
            <a:r>
              <a:rPr lang="en-US" sz="1600" dirty="0" err="1" smtClean="0"/>
              <a:t>Seshadri</a:t>
            </a:r>
            <a:r>
              <a:rPr lang="en-US" sz="1600" dirty="0" smtClean="0"/>
              <a:t> . , </a:t>
            </a:r>
            <a:r>
              <a:rPr lang="en-US" sz="1600" dirty="0" err="1" smtClean="0"/>
              <a:t>Beiser</a:t>
            </a:r>
            <a:r>
              <a:rPr lang="en-US" sz="1600" dirty="0" smtClean="0"/>
              <a:t> A.S, et al. </a:t>
            </a:r>
            <a:r>
              <a:rPr lang="en-US" sz="1600" dirty="0"/>
              <a:t>Effects of Systolic Blood Pressure on White Matter Integrity in Young Adults in the Framingham Heart Study: a cross-sectional study. Lancet Neurology, 2012 Dec; 11(12): 1039-47</a:t>
            </a:r>
          </a:p>
          <a:p>
            <a:pPr marL="285750" indent="-285750" algn="l">
              <a:buFont typeface="Arial"/>
              <a:buChar char="•"/>
            </a:pPr>
            <a:r>
              <a:rPr lang="en-US" sz="1600" dirty="0" smtClean="0"/>
              <a:t>Weinstein G, </a:t>
            </a:r>
            <a:r>
              <a:rPr lang="en-US" sz="1600" dirty="0" err="1" smtClean="0"/>
              <a:t>Maillard</a:t>
            </a:r>
            <a:r>
              <a:rPr lang="en-US" sz="1600" dirty="0" smtClean="0"/>
              <a:t> P, </a:t>
            </a:r>
            <a:r>
              <a:rPr lang="en-US" sz="1600" dirty="0" err="1" smtClean="0"/>
              <a:t>Beiser</a:t>
            </a:r>
            <a:r>
              <a:rPr lang="en-US" sz="1600" dirty="0" smtClean="0"/>
              <a:t> A.S, et al. </a:t>
            </a:r>
            <a:r>
              <a:rPr lang="en-US" sz="1600" dirty="0"/>
              <a:t>Association of Diabetes, Fasting Blood Glucose and Insulin Resistance with Cognitive and Structural Brain Measures in Young Adults: the Framingham Study. </a:t>
            </a:r>
            <a:r>
              <a:rPr lang="en-US" sz="1600" dirty="0" smtClean="0"/>
              <a:t>Neurology,</a:t>
            </a:r>
            <a:r>
              <a:rPr lang="en-US" sz="1600" dirty="0"/>
              <a:t> submitted</a:t>
            </a:r>
          </a:p>
          <a:p>
            <a:pPr marL="285750" indent="-285750" algn="l">
              <a:buFont typeface="Arial"/>
              <a:buChar char="•"/>
            </a:pPr>
            <a:r>
              <a:rPr lang="en-US" sz="1600" dirty="0" err="1" smtClean="0"/>
              <a:t>Maillard</a:t>
            </a:r>
            <a:r>
              <a:rPr lang="en-US" sz="1600" dirty="0" smtClean="0"/>
              <a:t> P, Carmichael O, Fletcher E, et al. </a:t>
            </a:r>
            <a:r>
              <a:rPr lang="en-US" sz="1600" dirty="0"/>
              <a:t>Co-evolution of white matter hyperintensities and cognitive decline in the Elderly. Neurology, 2012 Jul; 79(5): 442-</a:t>
            </a:r>
            <a:r>
              <a:rPr lang="en-US" sz="1600" dirty="0" smtClean="0"/>
              <a:t>8</a:t>
            </a:r>
            <a:endParaRPr lang="en-US" sz="1600" dirty="0"/>
          </a:p>
          <a:p>
            <a:pPr marL="285750" indent="-285750" algn="l">
              <a:buFont typeface="Arial"/>
              <a:buChar char="•"/>
            </a:pPr>
            <a:r>
              <a:rPr lang="en-US" sz="1600" dirty="0" err="1"/>
              <a:t>Maillard</a:t>
            </a:r>
            <a:r>
              <a:rPr lang="en-US" sz="1600" dirty="0"/>
              <a:t> P, Carmichael O</a:t>
            </a:r>
            <a:r>
              <a:rPr lang="en-US" sz="1600" dirty="0" smtClean="0"/>
              <a:t>, Reed B, et al. </a:t>
            </a:r>
            <a:r>
              <a:rPr lang="en-US" sz="1600" dirty="0"/>
              <a:t>Effects Of Vascular Risk Factor Co-Occurrence On Late-Life White Matter Integrity Changes. </a:t>
            </a:r>
            <a:r>
              <a:rPr lang="en-US" sz="1600" dirty="0" err="1"/>
              <a:t>Neurobiol</a:t>
            </a:r>
            <a:r>
              <a:rPr lang="en-US" sz="1600" dirty="0"/>
              <a:t> </a:t>
            </a:r>
            <a:r>
              <a:rPr lang="en-US" sz="1600" dirty="0" smtClean="0"/>
              <a:t>Aging, submitted</a:t>
            </a:r>
            <a:endParaRPr lang="en-US" sz="1600" dirty="0"/>
          </a:p>
          <a:p>
            <a:pPr marL="285750" indent="-285750" algn="l">
              <a:buFont typeface="Arial"/>
              <a:buChar char="•"/>
            </a:pPr>
            <a:r>
              <a:rPr lang="en-US" sz="1600" dirty="0" err="1"/>
              <a:t>Fornage</a:t>
            </a:r>
            <a:r>
              <a:rPr lang="en-US" sz="1600" dirty="0"/>
              <a:t> M, </a:t>
            </a:r>
            <a:r>
              <a:rPr lang="en-US" sz="1600" dirty="0" err="1"/>
              <a:t>Debette</a:t>
            </a:r>
            <a:r>
              <a:rPr lang="en-US" sz="1600" dirty="0"/>
              <a:t> S, </a:t>
            </a:r>
            <a:r>
              <a:rPr lang="en-US" sz="1600" dirty="0" err="1"/>
              <a:t>Bis</a:t>
            </a:r>
            <a:r>
              <a:rPr lang="en-US" sz="1600" dirty="0"/>
              <a:t> JC, et al. Genome-wide association studies of cerebral white matter lesion burden: The CHARGE consortium. Ann </a:t>
            </a:r>
            <a:r>
              <a:rPr lang="en-US" sz="1600" dirty="0" err="1"/>
              <a:t>Neurol</a:t>
            </a:r>
            <a:r>
              <a:rPr lang="en-US" sz="1600" dirty="0"/>
              <a:t> 2011;69:928-939.</a:t>
            </a:r>
          </a:p>
          <a:p>
            <a:pPr marL="285750" indent="-285750" algn="l">
              <a:buFont typeface="Arial"/>
              <a:buChar char="•"/>
            </a:pPr>
            <a:r>
              <a:rPr lang="en-US" sz="1600" dirty="0"/>
              <a:t>Atwood LD, Wolf PA, Heard-Costa NL, et al. Genetic variation in white matter </a:t>
            </a:r>
            <a:r>
              <a:rPr lang="en-US" sz="1600" dirty="0" err="1"/>
              <a:t>hyperintensity</a:t>
            </a:r>
            <a:r>
              <a:rPr lang="en-US" sz="1600" dirty="0"/>
              <a:t> volume in the Framingham Study. Stroke 2004;35:1609-1613.</a:t>
            </a:r>
          </a:p>
          <a:p>
            <a:pPr marL="285750" indent="-285750" algn="l">
              <a:buFont typeface="Arial"/>
              <a:buChar char="•"/>
            </a:pPr>
            <a:r>
              <a:rPr lang="en-US" sz="1600" dirty="0"/>
              <a:t>Turner ST, Jack CR, </a:t>
            </a:r>
            <a:r>
              <a:rPr lang="en-US" sz="1600" dirty="0" err="1"/>
              <a:t>Fornage</a:t>
            </a:r>
            <a:r>
              <a:rPr lang="en-US" sz="1600" dirty="0"/>
              <a:t> M, Mosley TH, </a:t>
            </a:r>
            <a:r>
              <a:rPr lang="en-US" sz="1600" dirty="0" err="1"/>
              <a:t>Boerwinkle</a:t>
            </a:r>
            <a:r>
              <a:rPr lang="en-US" sz="1600" dirty="0"/>
              <a:t> E, de Andrade M. Heritability of </a:t>
            </a:r>
            <a:r>
              <a:rPr lang="en-US" sz="1600" dirty="0" err="1"/>
              <a:t>leukoaraiosis</a:t>
            </a:r>
            <a:r>
              <a:rPr lang="en-US" sz="1600" dirty="0"/>
              <a:t> in hypertensive </a:t>
            </a:r>
            <a:r>
              <a:rPr lang="en-US" sz="1600" dirty="0" err="1"/>
              <a:t>sibships</a:t>
            </a:r>
            <a:r>
              <a:rPr lang="en-US" sz="1600" dirty="0"/>
              <a:t>. Hypertension 2004;43:483-487.</a:t>
            </a:r>
          </a:p>
          <a:p>
            <a:pPr marL="285750" indent="-285750" algn="l">
              <a:buFont typeface="Arial"/>
              <a:buChar char="•"/>
            </a:pPr>
            <a:r>
              <a:rPr lang="en-US" sz="1600" dirty="0"/>
              <a:t>Turner ST, </a:t>
            </a:r>
            <a:r>
              <a:rPr lang="en-US" sz="1600" dirty="0" err="1"/>
              <a:t>Fornage</a:t>
            </a:r>
            <a:r>
              <a:rPr lang="en-US" sz="1600" dirty="0"/>
              <a:t> M, Jack CR, Jr., et al. Genomic susceptibility Loci for brain atrophy, ventricular volume, and </a:t>
            </a:r>
            <a:r>
              <a:rPr lang="en-US" sz="1600" dirty="0" err="1"/>
              <a:t>leukoaraiosis</a:t>
            </a:r>
            <a:r>
              <a:rPr lang="en-US" sz="1600" dirty="0"/>
              <a:t> in hypertensive </a:t>
            </a:r>
            <a:r>
              <a:rPr lang="en-US" sz="1600" dirty="0" err="1"/>
              <a:t>sibships</a:t>
            </a:r>
            <a:r>
              <a:rPr lang="en-US" sz="1600" dirty="0"/>
              <a:t>. Arch </a:t>
            </a:r>
            <a:r>
              <a:rPr lang="en-US" sz="1600" dirty="0" err="1"/>
              <a:t>Neurol</a:t>
            </a:r>
            <a:r>
              <a:rPr lang="en-US" sz="1600" dirty="0"/>
              <a:t> 2009;66:847-857.</a:t>
            </a:r>
          </a:p>
          <a:p>
            <a:pPr marL="285750" indent="-285750" algn="l">
              <a:buFont typeface="Arial"/>
              <a:buChar char="•"/>
            </a:pPr>
            <a:r>
              <a:rPr lang="en-US" sz="1600" dirty="0"/>
              <a:t>de </a:t>
            </a:r>
            <a:r>
              <a:rPr lang="en-US" sz="1600" dirty="0" err="1"/>
              <a:t>Leeuw</a:t>
            </a:r>
            <a:r>
              <a:rPr lang="en-US" sz="1600" dirty="0"/>
              <a:t> FE, Richard F, de Groot JC, et al. Interaction between hypertension, </a:t>
            </a:r>
            <a:r>
              <a:rPr lang="en-US" sz="1600" dirty="0" err="1"/>
              <a:t>apoE</a:t>
            </a:r>
            <a:r>
              <a:rPr lang="en-US" sz="1600" dirty="0"/>
              <a:t>, and cerebral white matter lesions. Stroke 2004;35:1057-1060.</a:t>
            </a:r>
          </a:p>
          <a:p>
            <a:pPr marL="285750" indent="-285750" algn="l">
              <a:buFont typeface="Arial"/>
              <a:buChar char="•"/>
            </a:pPr>
            <a:r>
              <a:rPr lang="en-US" sz="1600" dirty="0"/>
              <a:t>Godin O, </a:t>
            </a:r>
            <a:r>
              <a:rPr lang="en-US" sz="1600" dirty="0" err="1"/>
              <a:t>Tzourio</a:t>
            </a:r>
            <a:r>
              <a:rPr lang="en-US" sz="1600" dirty="0"/>
              <a:t> C, </a:t>
            </a:r>
            <a:r>
              <a:rPr lang="en-US" sz="1600" dirty="0" err="1"/>
              <a:t>Maillard</a:t>
            </a:r>
            <a:r>
              <a:rPr lang="en-US" sz="1600" dirty="0"/>
              <a:t> P, </a:t>
            </a:r>
            <a:r>
              <a:rPr lang="en-US" sz="1600" dirty="0" err="1"/>
              <a:t>Alperovitch</a:t>
            </a:r>
            <a:r>
              <a:rPr lang="en-US" sz="1600" dirty="0"/>
              <a:t> A, </a:t>
            </a:r>
            <a:r>
              <a:rPr lang="en-US" sz="1600" dirty="0" err="1"/>
              <a:t>Mazoyer</a:t>
            </a:r>
            <a:r>
              <a:rPr lang="en-US" sz="1600" dirty="0"/>
              <a:t> B, </a:t>
            </a:r>
            <a:r>
              <a:rPr lang="en-US" sz="1600" dirty="0" err="1"/>
              <a:t>Dufouil</a:t>
            </a:r>
            <a:r>
              <a:rPr lang="en-US" sz="1600" dirty="0"/>
              <a:t> C. </a:t>
            </a:r>
            <a:r>
              <a:rPr lang="en-US" sz="1600" dirty="0" err="1"/>
              <a:t>Apolipoprotein</a:t>
            </a:r>
            <a:r>
              <a:rPr lang="en-US" sz="1600" dirty="0"/>
              <a:t> E genotype is related to progression of white matter lesion load. Stroke 2009;40:3186-3190.</a:t>
            </a:r>
          </a:p>
        </p:txBody>
      </p:sp>
    </p:spTree>
    <p:extLst>
      <p:ext uri="{BB962C8B-B14F-4D97-AF65-F5344CB8AC3E}">
        <p14:creationId xmlns:p14="http://schemas.microsoft.com/office/powerpoint/2010/main" xmlns="" val="24810567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tle &amp; Subtitle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6"/>
        <a:cs typeface="ヒラギノ角ゴ ProN W6"/>
      </a:majorFont>
      <a:minorFont>
        <a:latin typeface="Gill Sans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just">
          <a:defRPr dirty="0" smtClean="0">
            <a:solidFill>
              <a:srgbClr val="FFFF00"/>
            </a:solidFill>
            <a:latin typeface="Calibri" pitchFamily="34" charset="0"/>
            <a:cs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1066800" algn="l"/>
          </a:tabLst>
          <a:defRPr kumimoji="0" lang="en-US" sz="42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ullets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1066800" algn="l"/>
          </a:tabLst>
          <a:defRPr kumimoji="0" lang="en-US" sz="42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1066800" algn="l"/>
          </a:tabLst>
          <a:defRPr kumimoji="0" lang="en-US" sz="42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- Center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Gill Sans"/>
        <a:ea typeface="ヒラギノ角ゴ ProN W6"/>
        <a:cs typeface="ヒラギノ角ゴ ProN W6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1066800" algn="l"/>
          </a:tabLst>
          <a:defRPr kumimoji="0" lang="en-US" sz="42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1066800" algn="l"/>
          </a:tabLst>
          <a:defRPr kumimoji="0" lang="en-US" sz="42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&amp; Bullets - Left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Gill Sans"/>
        <a:ea typeface="ヒラギノ角ゴ ProN W6"/>
        <a:cs typeface="ヒラギノ角ゴ ProN W6"/>
      </a:majorFont>
      <a:minorFont>
        <a:latin typeface="Gill Sans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1066800" algn="l"/>
          </a:tabLst>
          <a:defRPr kumimoji="0" lang="en-US" sz="42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1066800" algn="l"/>
          </a:tabLst>
          <a:defRPr kumimoji="0" lang="en-US" sz="42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itle &amp; Bullets - Right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Gill Sans"/>
        <a:ea typeface="ヒラギノ角ゴ ProN W6"/>
        <a:cs typeface="ヒラギノ角ゴ ProN W6"/>
      </a:majorFont>
      <a:minorFont>
        <a:latin typeface="Gill Sans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1066800" algn="l"/>
          </a:tabLst>
          <a:defRPr kumimoji="0" lang="en-US" sz="42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1066800" algn="l"/>
          </a:tabLst>
          <a:defRPr kumimoji="0" lang="en-US" sz="42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33532</TotalTime>
  <Pages>0</Pages>
  <Words>1684</Words>
  <Characters>0</Characters>
  <Application>Microsoft Office PowerPoint</Application>
  <PresentationFormat>Custom</PresentationFormat>
  <Lines>0</Lines>
  <Paragraphs>274</Paragraphs>
  <Slides>19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Title &amp; Subtitle</vt:lpstr>
      <vt:lpstr>Bullets</vt:lpstr>
      <vt:lpstr>Title - Center</vt:lpstr>
      <vt:lpstr>Title &amp; Bullets - Left</vt:lpstr>
      <vt:lpstr>Title &amp; Bullets - Right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Matter Hyperintensity Penumbra</dc:title>
  <dc:creator>Pauline</dc:creator>
  <cp:lastModifiedBy>Stephen Bevan</cp:lastModifiedBy>
  <cp:revision>607</cp:revision>
  <dcterms:modified xsi:type="dcterms:W3CDTF">2014-12-05T15:51:53Z</dcterms:modified>
</cp:coreProperties>
</file>