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8" r:id="rId3"/>
    <p:sldId id="262" r:id="rId4"/>
    <p:sldId id="263" r:id="rId5"/>
    <p:sldId id="264" r:id="rId6"/>
    <p:sldId id="265" r:id="rId7"/>
    <p:sldId id="260" r:id="rId8"/>
    <p:sldId id="261" r:id="rId9"/>
    <p:sldId id="266" r:id="rId10"/>
    <p:sldId id="267" r:id="rId11"/>
    <p:sldId id="268" r:id="rId12"/>
    <p:sldId id="269" r:id="rId13"/>
    <p:sldId id="270" r:id="rId14"/>
    <p:sldId id="271"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41" autoAdjust="0"/>
  </p:normalViewPr>
  <p:slideViewPr>
    <p:cSldViewPr snapToGrid="0">
      <p:cViewPr>
        <p:scale>
          <a:sx n="66" d="100"/>
          <a:sy n="66" d="100"/>
        </p:scale>
        <p:origin x="-2298" y="-72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6F1C1A8-3BCB-4D99-B2E1-D157D2782985}" type="datetimeFigureOut">
              <a:rPr lang="en-US"/>
              <a:pPr>
                <a:defRPr/>
              </a:pPr>
              <a:t>12/5/2014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D78F067D-0996-4A7B-9CF5-310ADBDD519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Typically, two methods</a:t>
            </a:r>
          </a:p>
          <a:p>
            <a:pPr>
              <a:spcBef>
                <a:spcPct val="0"/>
              </a:spcBef>
            </a:pPr>
            <a:r>
              <a:rPr lang="en-US" smtClean="0"/>
              <a:t>I</a:t>
            </a:r>
            <a:r>
              <a:rPr lang="en-US" u="sng" smtClean="0"/>
              <a:t>n individual-level meta-analysis (ILMA), </a:t>
            </a:r>
            <a:r>
              <a:rPr lang="en-US" smtClean="0"/>
              <a:t> raw participant data are shared and individual-level estimates are calculated using the pooled data. In study-level meta-analysis (SLMA), only the study-specific effect estimates are provided and (weighted) averaging is used to approximate the effect for all the studies combined. Although the former provides the highest power and accuracy,[</a:t>
            </a:r>
            <a:r>
              <a:rPr lang="en-US" smtClean="0">
                <a:hlinkClick r:id="" action="ppaction://hlinkfile" tooltip="Ioannidis, 2002 #12"/>
              </a:rPr>
              <a:t>4</a:t>
            </a:r>
            <a:r>
              <a:rPr lang="en-US" smtClean="0"/>
              <a:t>,</a:t>
            </a:r>
            <a:r>
              <a:rPr lang="en-US" smtClean="0">
                <a:hlinkClick r:id="" action="ppaction://hlinkfile" tooltip="Lambert, 2002 #10"/>
              </a:rPr>
              <a:t>8</a:t>
            </a:r>
            <a:r>
              <a:rPr lang="en-US" smtClean="0"/>
              <a:t>,</a:t>
            </a:r>
            <a:r>
              <a:rPr lang="en-US" smtClean="0">
                <a:hlinkClick r:id="" action="ppaction://hlinkfile" tooltip="Riley, 2010 #11"/>
              </a:rPr>
              <a:t>9</a:t>
            </a:r>
            <a:r>
              <a:rPr lang="en-US" smtClean="0"/>
              <a:t>] it is not always possible to share individual-level data. This can be the case when local legislation blocks the release of collected data, when the process of sharing data forms a logistic problem due to its size, or if its release can lead to the identification of individuals and reveal sensitive medical information.</a:t>
            </a:r>
          </a:p>
          <a:p>
            <a:pPr>
              <a:spcBef>
                <a:spcPct val="0"/>
              </a:spcBef>
            </a:pPr>
            <a:r>
              <a:rPr lang="en-US" smtClean="0"/>
              <a:t> </a:t>
            </a:r>
          </a:p>
          <a:p>
            <a:pPr>
              <a:spcBef>
                <a:spcPct val="0"/>
              </a:spcBef>
            </a:pPr>
            <a:r>
              <a:rPr lang="en-US" smtClean="0"/>
              <a:t>Although the research community as well as funding agencies put considerable pressure on investigators to make datasets publicly available, not all data can be released upon publication or shared with collaborators. For these datasets, therefore, the raw data cannot be pooled for meta-analysis. </a:t>
            </a:r>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B02A68C-B5B9-474C-BB96-69887CC89106}" type="slidenum">
              <a:rPr lang="en-US">
                <a:cs typeface="Arial" charset="0"/>
              </a:rPr>
              <a:pPr fontAlgn="base">
                <a:spcBef>
                  <a:spcPct val="0"/>
                </a:spcBef>
                <a:spcAft>
                  <a:spcPct val="0"/>
                </a:spcAft>
              </a:pPr>
              <a:t>2</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However, certain summary statistics retain the necessary information for performing ILMA when the sharing of participant data is not possible. Here we describe a meta-analytical method, </a:t>
            </a:r>
            <a:r>
              <a:rPr lang="en-US" u="sng" smtClean="0"/>
              <a:t>termed partial derivatives meta-analysis (PDMA), </a:t>
            </a:r>
            <a:r>
              <a:rPr lang="en-US" smtClean="0"/>
              <a:t> which 1) provides effect estimates that are equivalent to ILMA, 2) does not disclose identifiable participant information, and 3) is easily applicable in current research settings. </a:t>
            </a:r>
          </a:p>
          <a:p>
            <a:pPr>
              <a:spcBef>
                <a:spcPct val="0"/>
              </a:spcBef>
            </a:pPr>
            <a:endParaRPr lang="en-US" smtClean="0"/>
          </a:p>
          <a:p>
            <a:pPr>
              <a:spcBef>
                <a:spcPct val="0"/>
              </a:spcBef>
            </a:pPr>
            <a:r>
              <a:rPr lang="en-US" smtClean="0"/>
              <a:t>To understand this method, it is important to first look how effect estimates are calculated </a:t>
            </a:r>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7895C0-F257-45B2-B25E-0C3ECF9C0451}" type="slidenum">
              <a:rPr lang="en-US">
                <a:cs typeface="Arial" charset="0"/>
              </a:rPr>
              <a:pPr fontAlgn="base">
                <a:spcBef>
                  <a:spcPct val="0"/>
                </a:spcBef>
                <a:spcAft>
                  <a:spcPct val="0"/>
                </a:spcAft>
              </a:pPr>
              <a:t>3</a:t>
            </a:fld>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rationale and methods are illustrated with a hypothetical research question, in which the aim is to determine whether the risk allele of a particular single nucleotide polymorphism (SNP) of interest is associated with a smaller brain volume. Total brain volume was modelled with linear regression analysis, using age, sex, and the SNP as predictor variables. </a:t>
            </a:r>
          </a:p>
          <a:p>
            <a:pPr>
              <a:spcBef>
                <a:spcPct val="0"/>
              </a:spcBef>
            </a:pPr>
            <a:r>
              <a:rPr lang="en-US" smtClean="0"/>
              <a:t> </a:t>
            </a:r>
          </a:p>
          <a:p>
            <a:pPr>
              <a:spcBef>
                <a:spcPct val="0"/>
              </a:spcBef>
            </a:pPr>
            <a:r>
              <a:rPr lang="en-US" b="1" smtClean="0"/>
              <a:t>Linear regression using ordinary least squares</a:t>
            </a:r>
            <a:br>
              <a:rPr lang="en-US" b="1" smtClean="0"/>
            </a:br>
            <a:r>
              <a:rPr lang="en-US" smtClean="0"/>
              <a:t>Linear regression models estimate the effects of predictor variables on the outcome variable by determining the combination of beta coefficients that minimize errors between the observed and predicted values, i.e. fitting the best model to the available data. Considering the example from the sample data, this is represented as:</a:t>
            </a:r>
          </a:p>
          <a:p>
            <a:pPr>
              <a:spcBef>
                <a:spcPct val="0"/>
              </a:spcBef>
            </a:pPr>
            <a:endParaRPr lang="en-US" smtClean="0"/>
          </a:p>
          <a:p>
            <a:pPr>
              <a:spcBef>
                <a:spcPct val="0"/>
              </a:spcBef>
            </a:pPr>
            <a:endParaRPr lang="en-US" smtClean="0"/>
          </a:p>
          <a:p>
            <a:pPr>
              <a:spcBef>
                <a:spcPct val="0"/>
              </a:spcBef>
            </a:pPr>
            <a:r>
              <a:rPr lang="en-US" smtClean="0"/>
              <a:t>Here, the total brain volume of participant </a:t>
            </a:r>
            <a:r>
              <a:rPr lang="en-US" i="1" smtClean="0"/>
              <a:t>i</a:t>
            </a:r>
            <a:r>
              <a:rPr lang="en-US" smtClean="0"/>
              <a:t> (</a:t>
            </a:r>
            <a:r>
              <a:rPr lang="en-US" i="1" smtClean="0"/>
              <a:t>TBV</a:t>
            </a:r>
            <a:r>
              <a:rPr lang="en-US" i="1" baseline="-25000" smtClean="0"/>
              <a:t>i</a:t>
            </a:r>
            <a:r>
              <a:rPr lang="en-US" smtClean="0"/>
              <a:t>) is modelled using an intercept (</a:t>
            </a:r>
            <a:r>
              <a:rPr lang="en-US" i="1" smtClean="0"/>
              <a:t>β</a:t>
            </a:r>
            <a:r>
              <a:rPr lang="en-US" i="1" baseline="-25000" smtClean="0"/>
              <a:t>int</a:t>
            </a:r>
            <a:r>
              <a:rPr lang="en-US" smtClean="0"/>
              <a:t>) and the predictor variables age, sex, and genotype. The squared residual error between </a:t>
            </a:r>
            <a:r>
              <a:rPr lang="en-US" b="1" smtClean="0"/>
              <a:t>observed and predicted values </a:t>
            </a:r>
            <a:r>
              <a:rPr lang="en-US" smtClean="0"/>
              <a:t>for participant </a:t>
            </a:r>
            <a:r>
              <a:rPr lang="en-US" i="1" smtClean="0"/>
              <a:t>i</a:t>
            </a:r>
            <a:r>
              <a:rPr lang="en-US" smtClean="0"/>
              <a:t>, </a:t>
            </a:r>
            <a:r>
              <a:rPr lang="en-US" i="1" smtClean="0"/>
              <a:t>SRE</a:t>
            </a:r>
            <a:r>
              <a:rPr lang="en-US" i="1" baseline="-25000" smtClean="0"/>
              <a:t>i</a:t>
            </a:r>
            <a:r>
              <a:rPr lang="en-US" smtClean="0"/>
              <a:t>, is thus defined as:</a:t>
            </a:r>
          </a:p>
          <a:p>
            <a:pPr>
              <a:spcBef>
                <a:spcPct val="0"/>
              </a:spcBef>
            </a:pPr>
            <a:endParaRPr lang="en-US" smtClean="0"/>
          </a:p>
          <a:p>
            <a:pPr>
              <a:spcBef>
                <a:spcPct val="0"/>
              </a:spcBef>
            </a:pPr>
            <a:r>
              <a:rPr lang="en-US" smtClean="0"/>
              <a:t>Summed for every participant</a:t>
            </a:r>
          </a:p>
          <a:p>
            <a:pPr>
              <a:spcBef>
                <a:spcPct val="0"/>
              </a:spcBef>
            </a:pPr>
            <a:endParaRPr lang="en-US" smtClean="0"/>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3CD967-2C01-4E6F-A065-3CBBB93574BB}" type="slidenum">
              <a:rPr lang="en-US">
                <a:cs typeface="Arial" charset="0"/>
              </a:rPr>
              <a:pPr fontAlgn="base">
                <a:spcBef>
                  <a:spcPct val="0"/>
                </a:spcBef>
                <a:spcAft>
                  <a:spcPct val="0"/>
                </a:spcAft>
              </a:pPr>
              <a:t>4</a:t>
            </a:fld>
            <a:endParaRPr lang="en-US">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These squared residual errors for each participant are then added together, generating a single, large residual error equation with the four beta coefficients representing unknown values of interest. For those of you who haven’t recently attended high school: In mathematics, a partial derivative of a function of several variables is its derivative with respect to one of those variables, with the others held constant </a:t>
            </a:r>
          </a:p>
          <a:p>
            <a:pPr>
              <a:spcBef>
                <a:spcPct val="0"/>
              </a:spcBef>
            </a:pPr>
            <a:endParaRPr lang="en-US" smtClean="0"/>
          </a:p>
          <a:p>
            <a:pPr>
              <a:spcBef>
                <a:spcPct val="0"/>
              </a:spcBef>
            </a:pPr>
            <a:r>
              <a:rPr lang="en-US" smtClean="0"/>
              <a:t>For each beta coefficient, the summed squared residual error function is smallest when its derivative with respect to that beta coefficient is equal to zero. This generates the following four (partial) derivatives:</a:t>
            </a:r>
          </a:p>
          <a:p>
            <a:pPr>
              <a:spcBef>
                <a:spcPct val="0"/>
              </a:spcBef>
            </a:pPr>
            <a:endParaRPr lang="en-US" smtClean="0"/>
          </a:p>
          <a:p>
            <a:pPr>
              <a:spcBef>
                <a:spcPct val="0"/>
              </a:spcBef>
            </a:pPr>
            <a:r>
              <a:rPr lang="en-US" smtClean="0"/>
              <a:t>Solving this set of equations gives you the combination of beta estimates that explain most of the variance of you dependent variable, in this case TBV. Basically, this process is what you what describe as </a:t>
            </a:r>
            <a:r>
              <a:rPr lang="en-US" b="1" smtClean="0"/>
              <a:t>fitting a model.</a:t>
            </a:r>
          </a:p>
          <a:p>
            <a:pPr>
              <a:spcBef>
                <a:spcPct val="0"/>
              </a:spcBef>
            </a:pPr>
            <a:r>
              <a:rPr lang="en-US" smtClean="0"/>
              <a:t> </a:t>
            </a:r>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D12F0C-4B67-42A8-BA61-1F9422373D8E}" type="slidenum">
              <a:rPr lang="en-US">
                <a:cs typeface="Arial" charset="0"/>
              </a:rPr>
              <a:pPr fontAlgn="base">
                <a:spcBef>
                  <a:spcPct val="0"/>
                </a:spcBef>
                <a:spcAft>
                  <a:spcPct val="0"/>
                </a:spcAft>
              </a:pPr>
              <a:t>5</a:t>
            </a:fld>
            <a:endParaRPr lang="en-US">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Every participant contributes to values a-n. </a:t>
            </a:r>
            <a:r>
              <a:rPr lang="en-US" b="1" smtClean="0"/>
              <a:t>Crucial part is that these values are aggregated through simple addition! </a:t>
            </a:r>
            <a:r>
              <a:rPr lang="en-US" smtClean="0"/>
              <a:t>So if within a study, these values can be added together for every participants, that also means that this same principle can be applied between studies in a two-step process. The values for a-n will be mathematically identical to those obtained after pooling all the individual-level data together.</a:t>
            </a:r>
            <a:endParaRPr lang="en-US" b="1" smtClean="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0938DD-1F05-4D63-A49F-D8EE42097679}" type="slidenum">
              <a:rPr lang="en-US">
                <a:cs typeface="Arial" charset="0"/>
              </a:rPr>
              <a:pPr fontAlgn="base">
                <a:spcBef>
                  <a:spcPct val="0"/>
                </a:spcBef>
                <a:spcAft>
                  <a:spcPct val="0"/>
                </a:spcAft>
              </a:pPr>
              <a:t>6</a:t>
            </a:fld>
            <a:endParaRPr lang="en-US">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So what are we really sharing?</a:t>
            </a:r>
          </a:p>
          <a:p>
            <a:pPr>
              <a:spcBef>
                <a:spcPct val="0"/>
              </a:spcBef>
            </a:pPr>
            <a:endParaRPr lang="en-US" smtClean="0"/>
          </a:p>
          <a:p>
            <a:pPr>
              <a:spcBef>
                <a:spcPct val="0"/>
              </a:spcBef>
            </a:pPr>
            <a:r>
              <a:rPr lang="en-US" smtClean="0"/>
              <a:t>First: symmetrical matrix, less unique values</a:t>
            </a:r>
          </a:p>
          <a:p>
            <a:pPr>
              <a:spcBef>
                <a:spcPct val="0"/>
              </a:spcBef>
            </a:pPr>
            <a:r>
              <a:rPr lang="en-US" smtClean="0"/>
              <a:t>Second, some values we are already sharing</a:t>
            </a:r>
          </a:p>
          <a:p>
            <a:pPr>
              <a:spcBef>
                <a:spcPct val="0"/>
              </a:spcBef>
            </a:pPr>
            <a:r>
              <a:rPr lang="en-US" smtClean="0"/>
              <a:t>Third, if we think of the application: high-throughput analyses, such as GWAS, even more of these values become unnecessary, since they are not dependent on SNP values. This means that the number of values you need to share scales linearly with the number of covariates you have. So the more complex your model, the more column you need to share per SNP.</a:t>
            </a:r>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FAC1E0A-21EB-40BC-9051-9BA4AE949936}" type="slidenum">
              <a:rPr lang="en-US">
                <a:cs typeface="Arial" charset="0"/>
              </a:rPr>
              <a:pPr fontAlgn="base">
                <a:spcBef>
                  <a:spcPct val="0"/>
                </a:spcBef>
                <a:spcAft>
                  <a:spcPct val="0"/>
                </a:spcAft>
              </a:pPr>
              <a:t>9</a:t>
            </a:fld>
            <a:endParaRPr lang="en-US">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Summary stats -&gt; non-identifiable, except in the case of single person: but important to note that even with a single person it is possible to use this method. Currently, some cohorts are not considered to join projects because sample too small (since model would become unstable): this not only reduces the total sample size, but might also cause a bias since you’re selectively including/excluding cohorts based on their size.</a:t>
            </a:r>
          </a:p>
          <a:p>
            <a:pPr>
              <a:spcBef>
                <a:spcPct val="0"/>
              </a:spcBef>
            </a:pPr>
            <a:r>
              <a:rPr lang="en-US" smtClean="0"/>
              <a:t>Partial regression: imagine GWAS now, where every cohort is running a complete regression analysis for every SNP. What we are doing is first fitting a model for every study separately, and then combining the estimates afterwards. However, what PDMA does is just fit a single model at the meta-analytical level. This means that you don’t need to do the final part of the regression, saving computational time in every site and transferring that burden to the meta-analytical level. Not only that, but there is also no need to even calculate all the values a-n, but only the SNP-specific ones. </a:t>
            </a:r>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A0543AE-E86E-46FE-B5B1-301847296E24}" type="slidenum">
              <a:rPr lang="en-US">
                <a:cs typeface="Arial" charset="0"/>
              </a:rPr>
              <a:pPr fontAlgn="base">
                <a:spcBef>
                  <a:spcPct val="0"/>
                </a:spcBef>
                <a:spcAft>
                  <a:spcPct val="0"/>
                </a:spcAft>
              </a:pPr>
              <a:t>10</a:t>
            </a:fld>
            <a:endParaRPr lang="en-US">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Imagine situation where you would have preferred another model, for example without adjustment for sex. What would the partial derivatives look like?</a:t>
            </a:r>
          </a:p>
          <a:p>
            <a:pPr>
              <a:spcBef>
                <a:spcPct val="0"/>
              </a:spcBef>
            </a:pPr>
            <a:r>
              <a:rPr lang="en-US" smtClean="0"/>
              <a:t>-changing model, e.g. TBV and ICV, Vincent and incident AD (education), WML progressions and baseline load.</a:t>
            </a:r>
          </a:p>
          <a:p>
            <a:pPr>
              <a:spcBef>
                <a:spcPct val="0"/>
              </a:spcBef>
            </a:pPr>
            <a:r>
              <a:rPr lang="en-US" smtClean="0"/>
              <a:t>Also, if you specify beforehand, it’s possible to do more elaborate analyses such as WML stratified analyses. Another example is the subcortical project, where we discussed excluding people with lacunar infarcts, since those might affect the volumes, but could also reduce our sample size. Eventually, we decided that the burden on cohorts would be too large, since we already asked for 8 GWAS, and this would then become 16. </a:t>
            </a:r>
          </a:p>
          <a:p>
            <a:pPr>
              <a:spcBef>
                <a:spcPct val="0"/>
              </a:spcBef>
            </a:pPr>
            <a:r>
              <a:rPr lang="en-US" smtClean="0"/>
              <a:t>-random effects</a:t>
            </a:r>
          </a:p>
        </p:txBody>
      </p:sp>
      <p:sp>
        <p:nvSpPr>
          <p:cNvPr id="36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BBAB84-BB07-4338-9961-4EE769DB7840}" type="slidenum">
              <a:rPr lang="en-US">
                <a:cs typeface="Arial" charset="0"/>
              </a:rPr>
              <a:pPr fontAlgn="base">
                <a:spcBef>
                  <a:spcPct val="0"/>
                </a:spcBef>
                <a:spcAft>
                  <a:spcPct val="0"/>
                </a:spcAft>
              </a:pPr>
              <a:t>11</a:t>
            </a:fld>
            <a:endParaRPr lang="en-US">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F8C74E8-B5C3-404D-8497-98A4C14DEA4E}" type="slidenum">
              <a:rPr lang="en-US">
                <a:cs typeface="Arial" charset="0"/>
              </a:rPr>
              <a:pPr fontAlgn="base">
                <a:spcBef>
                  <a:spcPct val="0"/>
                </a:spcBef>
                <a:spcAft>
                  <a:spcPct val="0"/>
                </a:spcAft>
              </a:pPr>
              <a:t>12</a:t>
            </a:fld>
            <a:endParaRPr lang="en-US">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Given the proof of principle, what should be the next steps?</a:t>
            </a:r>
          </a:p>
        </p:txBody>
      </p:sp>
      <p:sp>
        <p:nvSpPr>
          <p:cNvPr id="409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60D64C-BFD2-4145-9B9D-A17F61311B64}" type="slidenum">
              <a:rPr lang="en-US">
                <a:cs typeface="Arial" charset="0"/>
              </a:rPr>
              <a:pPr fontAlgn="base">
                <a:spcBef>
                  <a:spcPct val="0"/>
                </a:spcBef>
                <a:spcAft>
                  <a:spcPct val="0"/>
                </a:spcAft>
              </a:pPr>
              <a:t>13</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272BEA0F-ED53-410C-A67B-05539E3A8893}" type="datetimeFigureOut">
              <a:rPr lang="en-US"/>
              <a:pPr>
                <a:defRPr/>
              </a:pPr>
              <a:t>12/5/2014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8C3E6D3-0A2E-4D71-9D00-D44BD596D66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5B6F6FA-EB4B-4156-AB63-6F3D85E012CF}" type="datetimeFigureOut">
              <a:rPr lang="en-US"/>
              <a:pPr>
                <a:defRPr/>
              </a:pPr>
              <a:t>12/5/2014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1740DB-E5DF-499E-9366-9FBC1B02C8F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908A9D5-0A38-4D89-9720-57E1C6A86D99}" type="datetimeFigureOut">
              <a:rPr lang="en-US"/>
              <a:pPr>
                <a:defRPr/>
              </a:pPr>
              <a:t>12/5/2014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ED1F46-DB4C-4461-B053-4ECE95CC1E1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7AF61BF6-CBA3-4946-BB65-3034A1538E65}" type="datetimeFigureOut">
              <a:rPr lang="en-US"/>
              <a:pPr>
                <a:defRPr/>
              </a:pPr>
              <a:t>12/5/2014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CE5F43-332B-4D55-A11B-86F49DD9F10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503694C7-0450-4D52-8E06-F954DE2EE4B9}" type="datetimeFigureOut">
              <a:rPr lang="en-US"/>
              <a:pPr>
                <a:defRPr/>
              </a:pPr>
              <a:t>12/5/2014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C1A8A6B-0467-42AA-845B-DE4DF558879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268335BB-DB6E-4C01-81D4-D347757440B8}" type="datetimeFigureOut">
              <a:rPr lang="en-US"/>
              <a:pPr>
                <a:defRPr/>
              </a:pPr>
              <a:t>12/5/2014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A4ECC53-2F71-4480-8196-4935853C05B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778BC0B-DC54-4156-B42D-781A027FC947}" type="datetimeFigureOut">
              <a:rPr lang="en-US"/>
              <a:pPr>
                <a:defRPr/>
              </a:pPr>
              <a:t>12/5/2014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F9DB84A-F628-417B-9F49-F6E9750B8CC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F3B717A-1FCC-4BC9-823F-AE5FA9B9BEB9}" type="datetimeFigureOut">
              <a:rPr lang="en-US"/>
              <a:pPr>
                <a:defRPr/>
              </a:pPr>
              <a:t>12/5/2014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C7E2B8E-1AA2-4F82-8CA5-1BAE4C6CFD7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3C4DBDB-FDD0-4658-BC67-C107A7E48890}" type="datetimeFigureOut">
              <a:rPr lang="en-US"/>
              <a:pPr>
                <a:defRPr/>
              </a:pPr>
              <a:t>12/5/2014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C0C0DC8-608F-4F1C-BF5E-F727AEF7387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F4A9D4C-978E-40F6-8B81-CD0B7CC2592D}" type="datetimeFigureOut">
              <a:rPr lang="en-US"/>
              <a:pPr>
                <a:defRPr/>
              </a:pPr>
              <a:t>12/5/2014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C027B7-C9C2-4AB0-9AA2-8904467DBA3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2E9DFE8-E2AB-4ED0-8D5D-73B8256E4F38}" type="datetimeFigureOut">
              <a:rPr lang="en-US"/>
              <a:pPr>
                <a:defRPr/>
              </a:pPr>
              <a:t>12/5/2014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EBCEF5-0B1F-4EC2-83B3-F7B2D261A9D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E125D32-1C1A-4613-A669-FDA60574BAC4}" type="datetimeFigureOut">
              <a:rPr lang="en-US"/>
              <a:pPr>
                <a:defRPr/>
              </a:pPr>
              <a:t>12/5/2014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FC98C6A1-27C4-4D6E-87AE-DC5FCFE9069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a:defRPr>
      </a:lvl2pPr>
      <a:lvl3pPr algn="l" rtl="0" fontAlgn="base">
        <a:lnSpc>
          <a:spcPct val="90000"/>
        </a:lnSpc>
        <a:spcBef>
          <a:spcPct val="0"/>
        </a:spcBef>
        <a:spcAft>
          <a:spcPct val="0"/>
        </a:spcAft>
        <a:defRPr sz="4400">
          <a:solidFill>
            <a:schemeClr val="tx1"/>
          </a:solidFill>
          <a:latin typeface="Calibri Light"/>
        </a:defRPr>
      </a:lvl3pPr>
      <a:lvl4pPr algn="l" rtl="0" fontAlgn="base">
        <a:lnSpc>
          <a:spcPct val="90000"/>
        </a:lnSpc>
        <a:spcBef>
          <a:spcPct val="0"/>
        </a:spcBef>
        <a:spcAft>
          <a:spcPct val="0"/>
        </a:spcAft>
        <a:defRPr sz="4400">
          <a:solidFill>
            <a:schemeClr val="tx1"/>
          </a:solidFill>
          <a:latin typeface="Calibri Light"/>
        </a:defRPr>
      </a:lvl4pPr>
      <a:lvl5pPr algn="l" rtl="0" fontAlgn="base">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png"/><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9.e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9225" y="2936875"/>
            <a:ext cx="8716963" cy="939800"/>
          </a:xfrm>
        </p:spPr>
        <p:txBody>
          <a:bodyPr rtlCol="0">
            <a:noAutofit/>
          </a:bodyPr>
          <a:lstStyle/>
          <a:p>
            <a:pPr fontAlgn="auto">
              <a:spcAft>
                <a:spcPts val="0"/>
              </a:spcAft>
              <a:buFont typeface="Arial" panose="020B0604020202020204" pitchFamily="34" charset="0"/>
              <a:buNone/>
              <a:defRPr/>
            </a:pPr>
            <a:r>
              <a:rPr lang="en-US" sz="2800" b="1" dirty="0" smtClean="0">
                <a:effectLst>
                  <a:outerShdw blurRad="38100" dist="38100" dir="2700000" algn="tl">
                    <a:srgbClr val="000000">
                      <a:alpha val="43137"/>
                    </a:srgbClr>
                  </a:outerShdw>
                </a:effectLst>
              </a:rPr>
              <a:t>Improving </a:t>
            </a:r>
            <a:r>
              <a:rPr lang="en-US" sz="2800" b="1" dirty="0">
                <a:effectLst>
                  <a:outerShdw blurRad="38100" dist="38100" dir="2700000" algn="tl">
                    <a:srgbClr val="000000">
                      <a:alpha val="43137"/>
                    </a:srgbClr>
                  </a:outerShdw>
                </a:effectLst>
              </a:rPr>
              <a:t>effect estimation &amp; reducing analytical burden</a:t>
            </a:r>
          </a:p>
        </p:txBody>
      </p:sp>
      <p:sp>
        <p:nvSpPr>
          <p:cNvPr id="4" name="Subtitle 2"/>
          <p:cNvSpPr txBox="1">
            <a:spLocks/>
          </p:cNvSpPr>
          <p:nvPr/>
        </p:nvSpPr>
        <p:spPr>
          <a:xfrm>
            <a:off x="688975" y="4132263"/>
            <a:ext cx="7772400" cy="622300"/>
          </a:xfrm>
          <a:prstGeom prst="rect">
            <a:avLst/>
          </a:prstGeom>
        </p:spPr>
        <p:txBody>
          <a:bodyPr/>
          <a:lstStyle/>
          <a:p>
            <a:pPr algn="ctr">
              <a:lnSpc>
                <a:spcPct val="90000"/>
              </a:lnSpc>
              <a:spcBef>
                <a:spcPts val="1000"/>
              </a:spcBef>
              <a:buFont typeface="Arial" charset="0"/>
              <a:buNone/>
            </a:pPr>
            <a:r>
              <a:rPr lang="en-US" sz="2800" b="1">
                <a:effectLst>
                  <a:outerShdw blurRad="38100" dist="38100" dir="2700000" algn="tl">
                    <a:srgbClr val="C0C0C0"/>
                  </a:outerShdw>
                </a:effectLst>
                <a:latin typeface="Calibri" pitchFamily="34" charset="0"/>
              </a:rPr>
              <a:t>Arfan Ikram / Hieab Adams</a:t>
            </a:r>
          </a:p>
        </p:txBody>
      </p:sp>
      <p:sp>
        <p:nvSpPr>
          <p:cNvPr id="8" name="Rectangle 7"/>
          <p:cNvSpPr/>
          <p:nvPr/>
        </p:nvSpPr>
        <p:spPr>
          <a:xfrm>
            <a:off x="1082675" y="582613"/>
            <a:ext cx="6978650" cy="2124075"/>
          </a:xfrm>
          <a:prstGeom prst="rect">
            <a:avLst/>
          </a:prstGeom>
          <a:noFill/>
        </p:spPr>
        <p:txBody>
          <a:bodyPr>
            <a:spAutoFit/>
          </a:bodyPr>
          <a:lstStyle/>
          <a:p>
            <a:pPr algn="ctr" fontAlgn="auto">
              <a:spcBef>
                <a:spcPts val="0"/>
              </a:spcBef>
              <a:spcAft>
                <a:spcPts val="0"/>
              </a:spcAft>
              <a:defRPr/>
            </a:pPr>
            <a:r>
              <a:rPr lang="en-US" sz="6600" b="1" dirty="0">
                <a:ln w="0"/>
                <a:solidFill>
                  <a:schemeClr val="accent1"/>
                </a:solidFill>
                <a:effectLst>
                  <a:outerShdw blurRad="38100" dist="25400" dir="5400000" algn="ctr" rotWithShape="0">
                    <a:srgbClr val="6E747A">
                      <a:alpha val="43000"/>
                    </a:srgbClr>
                  </a:outerShdw>
                </a:effectLst>
                <a:latin typeface="+mn-lt"/>
                <a:cs typeface="+mn-cs"/>
              </a:rPr>
              <a:t>Partial derivatives meta-analysis </a:t>
            </a:r>
          </a:p>
        </p:txBody>
      </p:sp>
      <p:sp>
        <p:nvSpPr>
          <p:cNvPr id="9" name="Rectangle 8"/>
          <p:cNvSpPr/>
          <p:nvPr/>
        </p:nvSpPr>
        <p:spPr>
          <a:xfrm>
            <a:off x="2843213" y="4916488"/>
            <a:ext cx="3186112" cy="922337"/>
          </a:xfrm>
          <a:prstGeom prst="rect">
            <a:avLst/>
          </a:prstGeom>
          <a:noFill/>
        </p:spPr>
        <p:txBody>
          <a:bodyPr wrap="none">
            <a:spAutoFit/>
          </a:bodyPr>
          <a:lstStyle/>
          <a:p>
            <a:pPr algn="ctr" fontAlgn="auto">
              <a:spcBef>
                <a:spcPts val="0"/>
              </a:spcBef>
              <a:spcAft>
                <a:spcPts val="0"/>
              </a:spcAft>
              <a:defRPr/>
            </a:pPr>
            <a:r>
              <a:rPr lang="en-US" sz="5400" b="1" dirty="0">
                <a:ln w="0"/>
                <a:solidFill>
                  <a:schemeClr val="accent1"/>
                </a:solidFill>
                <a:effectLst>
                  <a:outerShdw blurRad="38100" dist="25400" dir="5400000" algn="ctr" rotWithShape="0">
                    <a:srgbClr val="6E747A">
                      <a:alpha val="43000"/>
                    </a:srgbClr>
                  </a:outerShdw>
                </a:effectLst>
                <a:latin typeface="+mn-lt"/>
                <a:cs typeface="+mn-cs"/>
              </a:rPr>
              <a:t>HD-READY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descr="PDM Figure 1 20130331"/>
          <p:cNvPicPr>
            <a:picLocks noGrp="1" noChangeAspect="1" noChangeArrowheads="1"/>
          </p:cNvPicPr>
          <p:nvPr>
            <p:ph idx="1"/>
          </p:nvPr>
        </p:nvPicPr>
        <p:blipFill>
          <a:blip r:embed="rId3" cstate="print"/>
          <a:srcRect r="66685"/>
          <a:stretch>
            <a:fillRect/>
          </a:stretch>
        </p:blipFill>
        <p:spPr>
          <a:xfrm>
            <a:off x="2138363" y="1122363"/>
            <a:ext cx="2863850" cy="5608637"/>
          </a:xfrm>
        </p:spPr>
      </p:pic>
      <p:sp>
        <p:nvSpPr>
          <p:cNvPr id="6" name="Rectangle 5"/>
          <p:cNvSpPr/>
          <p:nvPr/>
        </p:nvSpPr>
        <p:spPr>
          <a:xfrm>
            <a:off x="627063" y="200025"/>
            <a:ext cx="7975600"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Meta-analytical approaches</a:t>
            </a:r>
          </a:p>
        </p:txBody>
      </p:sp>
      <p:pic>
        <p:nvPicPr>
          <p:cNvPr id="15363" name="Picture 2" descr="PDM Figure 1 20130331"/>
          <p:cNvPicPr>
            <a:picLocks noChangeAspect="1" noChangeArrowheads="1"/>
          </p:cNvPicPr>
          <p:nvPr/>
        </p:nvPicPr>
        <p:blipFill>
          <a:blip r:embed="rId3" cstate="print"/>
          <a:srcRect l="88919"/>
          <a:stretch>
            <a:fillRect/>
          </a:stretch>
        </p:blipFill>
        <p:spPr bwMode="auto">
          <a:xfrm>
            <a:off x="5173663" y="1122363"/>
            <a:ext cx="952500" cy="5608637"/>
          </a:xfrm>
          <a:prstGeom prst="rect">
            <a:avLst/>
          </a:prstGeom>
          <a:noFill/>
          <a:ln w="9525">
            <a:noFill/>
            <a:miter lim="800000"/>
            <a:headEnd/>
            <a:tailEnd/>
          </a:ln>
        </p:spPr>
      </p:pic>
      <p:sp>
        <p:nvSpPr>
          <p:cNvPr id="12" name="Rectangle 11"/>
          <p:cNvSpPr/>
          <p:nvPr/>
        </p:nvSpPr>
        <p:spPr>
          <a:xfrm>
            <a:off x="92075" y="2506663"/>
            <a:ext cx="2154238" cy="1200150"/>
          </a:xfrm>
          <a:prstGeom prst="rect">
            <a:avLst/>
          </a:prstGeom>
          <a:noFill/>
        </p:spPr>
        <p:txBody>
          <a:bodyPr wrap="none">
            <a:spAutoFit/>
          </a:bodyPr>
          <a:lstStyle/>
          <a:p>
            <a:pPr algn="ctr" fontAlgn="auto">
              <a:spcBef>
                <a:spcPts val="0"/>
              </a:spcBef>
              <a:spcAft>
                <a:spcPts val="0"/>
              </a:spcAft>
              <a:defRPr/>
            </a:pPr>
            <a:r>
              <a:rPr lang="en-US" sz="2400" b="1" dirty="0">
                <a:ln w="0"/>
                <a:effectLst>
                  <a:outerShdw blurRad="38100" dist="38100" dir="2700000" algn="tl">
                    <a:srgbClr val="000000">
                      <a:alpha val="43137"/>
                    </a:srgbClr>
                  </a:outerShdw>
                </a:effectLst>
                <a:latin typeface="+mn-lt"/>
                <a:cs typeface="+mn-cs"/>
              </a:rPr>
              <a:t>ILMA</a:t>
            </a:r>
            <a:r>
              <a:rPr lang="en-US" sz="2400" dirty="0">
                <a:ln w="0"/>
                <a:effectLst>
                  <a:outerShdw blurRad="38100" dist="38100" dir="2700000" algn="tl">
                    <a:srgbClr val="000000">
                      <a:alpha val="43137"/>
                    </a:srgbClr>
                  </a:outerShdw>
                </a:effectLst>
                <a:latin typeface="+mn-lt"/>
                <a:cs typeface="+mn-cs"/>
              </a:rPr>
              <a:t/>
            </a:r>
            <a:br>
              <a:rPr lang="en-US" sz="2400" dirty="0">
                <a:ln w="0"/>
                <a:effectLst>
                  <a:outerShdw blurRad="38100" dist="38100" dir="2700000" algn="tl">
                    <a:srgbClr val="000000">
                      <a:alpha val="43137"/>
                    </a:srgbClr>
                  </a:outerShdw>
                </a:effectLst>
                <a:latin typeface="+mn-lt"/>
                <a:cs typeface="+mn-cs"/>
              </a:rPr>
            </a:br>
            <a:r>
              <a:rPr lang="en-US" sz="2400" dirty="0">
                <a:ln w="0"/>
                <a:effectLst>
                  <a:outerShdw blurRad="38100" dist="38100" dir="2700000" algn="tl">
                    <a:srgbClr val="000000">
                      <a:alpha val="43137"/>
                    </a:srgbClr>
                  </a:outerShdw>
                </a:effectLst>
                <a:latin typeface="+mn-lt"/>
                <a:cs typeface="+mn-cs"/>
              </a:rPr>
              <a:t>Individual-level </a:t>
            </a:r>
            <a:br>
              <a:rPr lang="en-US" sz="2400" dirty="0">
                <a:ln w="0"/>
                <a:effectLst>
                  <a:outerShdw blurRad="38100" dist="38100" dir="2700000" algn="tl">
                    <a:srgbClr val="000000">
                      <a:alpha val="43137"/>
                    </a:srgbClr>
                  </a:outerShdw>
                </a:effectLst>
                <a:latin typeface="+mn-lt"/>
                <a:cs typeface="+mn-cs"/>
              </a:rPr>
            </a:br>
            <a:r>
              <a:rPr lang="en-US" sz="2400" dirty="0">
                <a:ln w="0"/>
                <a:effectLst>
                  <a:outerShdw blurRad="38100" dist="38100" dir="2700000" algn="tl">
                    <a:srgbClr val="000000">
                      <a:alpha val="43137"/>
                    </a:srgbClr>
                  </a:outerShdw>
                </a:effectLst>
                <a:latin typeface="+mn-lt"/>
                <a:cs typeface="+mn-cs"/>
              </a:rPr>
              <a:t>meta-analysis</a:t>
            </a:r>
          </a:p>
        </p:txBody>
      </p:sp>
      <p:sp>
        <p:nvSpPr>
          <p:cNvPr id="13" name="Rectangle 12"/>
          <p:cNvSpPr/>
          <p:nvPr/>
        </p:nvSpPr>
        <p:spPr>
          <a:xfrm>
            <a:off x="6642100" y="2506663"/>
            <a:ext cx="1898650" cy="1200150"/>
          </a:xfrm>
          <a:prstGeom prst="rect">
            <a:avLst/>
          </a:prstGeom>
          <a:noFill/>
        </p:spPr>
        <p:txBody>
          <a:bodyPr wrap="none">
            <a:spAutoFit/>
          </a:bodyPr>
          <a:lstStyle/>
          <a:p>
            <a:pPr algn="ctr" fontAlgn="auto">
              <a:spcBef>
                <a:spcPts val="0"/>
              </a:spcBef>
              <a:spcAft>
                <a:spcPts val="0"/>
              </a:spcAft>
              <a:defRPr/>
            </a:pPr>
            <a:r>
              <a:rPr lang="en-US" sz="2400" b="1" dirty="0">
                <a:ln w="0"/>
                <a:effectLst>
                  <a:outerShdw blurRad="38100" dist="38100" dir="2700000" algn="tl">
                    <a:srgbClr val="000000">
                      <a:alpha val="43137"/>
                    </a:srgbClr>
                  </a:outerShdw>
                </a:effectLst>
                <a:latin typeface="+mn-lt"/>
                <a:cs typeface="+mn-cs"/>
              </a:rPr>
              <a:t>SLMA</a:t>
            </a:r>
            <a:r>
              <a:rPr lang="en-US" sz="2400" dirty="0">
                <a:ln w="0"/>
                <a:effectLst>
                  <a:outerShdw blurRad="38100" dist="38100" dir="2700000" algn="tl">
                    <a:srgbClr val="000000">
                      <a:alpha val="43137"/>
                    </a:srgbClr>
                  </a:outerShdw>
                </a:effectLst>
                <a:latin typeface="+mn-lt"/>
                <a:cs typeface="+mn-cs"/>
              </a:rPr>
              <a:t/>
            </a:r>
            <a:br>
              <a:rPr lang="en-US" sz="2400" dirty="0">
                <a:ln w="0"/>
                <a:effectLst>
                  <a:outerShdw blurRad="38100" dist="38100" dir="2700000" algn="tl">
                    <a:srgbClr val="000000">
                      <a:alpha val="43137"/>
                    </a:srgbClr>
                  </a:outerShdw>
                </a:effectLst>
                <a:latin typeface="+mn-lt"/>
                <a:cs typeface="+mn-cs"/>
              </a:rPr>
            </a:br>
            <a:r>
              <a:rPr lang="en-US" sz="2400" dirty="0">
                <a:ln w="0"/>
                <a:effectLst>
                  <a:outerShdw blurRad="38100" dist="38100" dir="2700000" algn="tl">
                    <a:srgbClr val="000000">
                      <a:alpha val="43137"/>
                    </a:srgbClr>
                  </a:outerShdw>
                </a:effectLst>
                <a:latin typeface="+mn-lt"/>
                <a:cs typeface="+mn-cs"/>
              </a:rPr>
              <a:t>Study-level</a:t>
            </a:r>
            <a:br>
              <a:rPr lang="en-US" sz="2400" dirty="0">
                <a:ln w="0"/>
                <a:effectLst>
                  <a:outerShdw blurRad="38100" dist="38100" dir="2700000" algn="tl">
                    <a:srgbClr val="000000">
                      <a:alpha val="43137"/>
                    </a:srgbClr>
                  </a:outerShdw>
                </a:effectLst>
                <a:latin typeface="+mn-lt"/>
                <a:cs typeface="+mn-cs"/>
              </a:rPr>
            </a:br>
            <a:r>
              <a:rPr lang="en-US" sz="2400" dirty="0">
                <a:ln w="0"/>
                <a:effectLst>
                  <a:outerShdw blurRad="38100" dist="38100" dir="2700000" algn="tl">
                    <a:srgbClr val="000000">
                      <a:alpha val="43137"/>
                    </a:srgbClr>
                  </a:outerShdw>
                </a:effectLst>
                <a:latin typeface="+mn-lt"/>
                <a:cs typeface="+mn-cs"/>
              </a:rPr>
              <a:t>meta-analysis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PDM Figure 1 20130331"/>
          <p:cNvPicPr>
            <a:picLocks noGrp="1" noChangeAspect="1" noChangeArrowheads="1"/>
          </p:cNvPicPr>
          <p:nvPr>
            <p:ph idx="1"/>
          </p:nvPr>
        </p:nvPicPr>
        <p:blipFill>
          <a:blip r:embed="rId3" cstate="print"/>
          <a:srcRect/>
          <a:stretch>
            <a:fillRect/>
          </a:stretch>
        </p:blipFill>
        <p:spPr>
          <a:xfrm>
            <a:off x="315913" y="1133475"/>
            <a:ext cx="8597900" cy="5608638"/>
          </a:xfrm>
        </p:spPr>
      </p:pic>
      <p:sp>
        <p:nvSpPr>
          <p:cNvPr id="6" name="Rectangle 5"/>
          <p:cNvSpPr/>
          <p:nvPr/>
        </p:nvSpPr>
        <p:spPr>
          <a:xfrm>
            <a:off x="627063" y="200025"/>
            <a:ext cx="7975600"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Meta-analytical approaches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50938" y="200025"/>
            <a:ext cx="6927850"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Linear regression model</a:t>
            </a:r>
          </a:p>
        </p:txBody>
      </p:sp>
      <p:graphicFrame>
        <p:nvGraphicFramePr>
          <p:cNvPr id="4121" name="Object 25"/>
          <p:cNvGraphicFramePr>
            <a:graphicFrameLocks noChangeAspect="1"/>
          </p:cNvGraphicFramePr>
          <p:nvPr/>
        </p:nvGraphicFramePr>
        <p:xfrm>
          <a:off x="1368425" y="2200275"/>
          <a:ext cx="6172200" cy="568325"/>
        </p:xfrm>
        <a:graphic>
          <a:graphicData uri="http://schemas.openxmlformats.org/presentationml/2006/ole">
            <p:oleObj spid="_x0000_s4121" name="Equation" r:id="rId4" imgW="2654280" imgH="241200" progId="Equation.3">
              <p:embed/>
            </p:oleObj>
          </a:graphicData>
        </a:graphic>
      </p:graphicFrame>
      <p:sp>
        <p:nvSpPr>
          <p:cNvPr id="9"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nl-NL">
              <a:latin typeface="Calibri" pitchFamily="34" charset="0"/>
            </a:endParaRPr>
          </a:p>
        </p:txBody>
      </p:sp>
      <p:graphicFrame>
        <p:nvGraphicFramePr>
          <p:cNvPr id="10" name="Object 26"/>
          <p:cNvGraphicFramePr>
            <a:graphicFrameLocks noChangeAspect="1"/>
          </p:cNvGraphicFramePr>
          <p:nvPr/>
        </p:nvGraphicFramePr>
        <p:xfrm>
          <a:off x="955675" y="4354513"/>
          <a:ext cx="7324725" cy="522287"/>
        </p:xfrm>
        <a:graphic>
          <a:graphicData uri="http://schemas.openxmlformats.org/presentationml/2006/ole">
            <p:oleObj spid="_x0000_s4122" name="Equation" r:id="rId5" imgW="3517900" imgH="2540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50938" y="200025"/>
            <a:ext cx="6927850"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Linear regression model</a:t>
            </a:r>
          </a:p>
        </p:txBody>
      </p:sp>
      <p:sp>
        <p:nvSpPr>
          <p:cNvPr id="7184"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nl-NL">
              <a:latin typeface="Calibri" pitchFamily="34" charset="0"/>
            </a:endParaRPr>
          </a:p>
        </p:txBody>
      </p:sp>
      <p:graphicFrame>
        <p:nvGraphicFramePr>
          <p:cNvPr id="7182" name="Object 14"/>
          <p:cNvGraphicFramePr>
            <a:graphicFrameLocks noChangeAspect="1"/>
          </p:cNvGraphicFramePr>
          <p:nvPr/>
        </p:nvGraphicFramePr>
        <p:xfrm>
          <a:off x="1203325" y="1427163"/>
          <a:ext cx="6542088" cy="3500437"/>
        </p:xfrm>
        <a:graphic>
          <a:graphicData uri="http://schemas.openxmlformats.org/presentationml/2006/ole">
            <p:oleObj spid="_x0000_s7182" name="Equation" r:id="rId4" imgW="3035300" imgH="1625600" progId="Equation.3">
              <p:embed/>
            </p:oleObj>
          </a:graphicData>
        </a:graphic>
      </p:graphicFrame>
      <p:sp>
        <p:nvSpPr>
          <p:cNvPr id="11" name="Rectangle 10"/>
          <p:cNvSpPr/>
          <p:nvPr/>
        </p:nvSpPr>
        <p:spPr>
          <a:xfrm>
            <a:off x="180240" y="5582200"/>
            <a:ext cx="8164974" cy="1200329"/>
          </a:xfrm>
          <a:prstGeom prst="rect">
            <a:avLst/>
          </a:prstGeom>
          <a:noFill/>
        </p:spPr>
        <p:txBody>
          <a:bodyPr numCol="3">
            <a:spAutoFit/>
          </a:bodyPr>
          <a:lstStyle/>
          <a:p>
            <a:pPr fontAlgn="auto">
              <a:spcBef>
                <a:spcPts val="0"/>
              </a:spcBef>
              <a:spcAft>
                <a:spcPts val="0"/>
              </a:spcAft>
              <a:defRPr/>
            </a:pPr>
            <a:r>
              <a:rPr lang="en-US" sz="2400" b="1" dirty="0">
                <a:ln w="0"/>
                <a:effectLst>
                  <a:outerShdw blurRad="38100" dist="38100" dir="2700000" algn="tl">
                    <a:srgbClr val="000000">
                      <a:alpha val="43137"/>
                    </a:srgbClr>
                  </a:outerShdw>
                </a:effectLst>
                <a:latin typeface="+mn-lt"/>
                <a:cs typeface="+mn-cs"/>
              </a:rPr>
              <a:t>Partial derivatives</a:t>
            </a:r>
            <a:br>
              <a:rPr lang="en-US" sz="2400" b="1" dirty="0">
                <a:ln w="0"/>
                <a:effectLst>
                  <a:outerShdw blurRad="38100" dist="38100" dir="2700000" algn="tl">
                    <a:srgbClr val="000000">
                      <a:alpha val="43137"/>
                    </a:srgbClr>
                  </a:outerShdw>
                </a:effectLst>
                <a:latin typeface="+mn-lt"/>
                <a:cs typeface="+mn-cs"/>
              </a:rPr>
            </a:br>
            <a:r>
              <a:rPr lang="en-US" sz="2400" dirty="0">
                <a:ln w="0"/>
                <a:effectLst>
                  <a:outerShdw blurRad="38100" dist="38100" dir="2700000" algn="tl">
                    <a:srgbClr val="000000">
                      <a:alpha val="43137"/>
                    </a:srgbClr>
                  </a:outerShdw>
                </a:effectLst>
                <a:latin typeface="+mn-lt"/>
                <a:cs typeface="+mn-cs"/>
              </a:rPr>
              <a:t>NL: </a:t>
            </a:r>
            <a:r>
              <a:rPr lang="en-US" sz="2400" dirty="0" err="1">
                <a:ln w="0"/>
                <a:effectLst>
                  <a:outerShdw blurRad="38100" dist="38100" dir="2700000" algn="tl">
                    <a:srgbClr val="000000">
                      <a:alpha val="43137"/>
                    </a:srgbClr>
                  </a:outerShdw>
                </a:effectLst>
                <a:latin typeface="+mn-lt"/>
                <a:cs typeface="+mn-cs"/>
              </a:rPr>
              <a:t>afgeleide</a:t>
            </a:r>
            <a:r>
              <a:rPr lang="en-US" sz="2400" dirty="0">
                <a:ln w="0"/>
                <a:effectLst>
                  <a:outerShdw blurRad="38100" dist="38100" dir="2700000" algn="tl">
                    <a:srgbClr val="000000">
                      <a:alpha val="43137"/>
                    </a:srgbClr>
                  </a:outerShdw>
                </a:effectLst>
                <a:latin typeface="+mn-lt"/>
                <a:cs typeface="+mn-cs"/>
              </a:rPr>
              <a:t/>
            </a:r>
            <a:br>
              <a:rPr lang="en-US" sz="2400" dirty="0">
                <a:ln w="0"/>
                <a:effectLst>
                  <a:outerShdw blurRad="38100" dist="38100" dir="2700000" algn="tl">
                    <a:srgbClr val="000000">
                      <a:alpha val="43137"/>
                    </a:srgbClr>
                  </a:outerShdw>
                </a:effectLst>
                <a:latin typeface="+mn-lt"/>
                <a:cs typeface="+mn-cs"/>
              </a:rPr>
            </a:br>
            <a:r>
              <a:rPr lang="en-US" sz="2400" dirty="0">
                <a:ln w="0"/>
                <a:effectLst>
                  <a:outerShdw blurRad="38100" dist="38100" dir="2700000" algn="tl">
                    <a:srgbClr val="000000">
                      <a:alpha val="43137"/>
                    </a:srgbClr>
                  </a:outerShdw>
                </a:effectLst>
                <a:latin typeface="+mn-lt"/>
                <a:cs typeface="+mn-cs"/>
              </a:rPr>
              <a:t>FR: </a:t>
            </a:r>
            <a:r>
              <a:rPr lang="en-US" sz="2400" dirty="0" err="1">
                <a:ln w="0"/>
                <a:effectLst>
                  <a:outerShdw blurRad="38100" dist="38100" dir="2700000" algn="tl">
                    <a:srgbClr val="000000">
                      <a:alpha val="43137"/>
                    </a:srgbClr>
                  </a:outerShdw>
                </a:effectLst>
                <a:latin typeface="+mn-lt"/>
                <a:cs typeface="+mn-cs"/>
              </a:rPr>
              <a:t>dérivé</a:t>
            </a:r>
            <a:endParaRPr lang="en-US" sz="2400" dirty="0">
              <a:ln w="0"/>
              <a:effectLst>
                <a:outerShdw blurRad="38100" dist="38100" dir="2700000" algn="tl">
                  <a:srgbClr val="000000">
                    <a:alpha val="43137"/>
                  </a:srgbClr>
                </a:outerShdw>
              </a:effectLst>
              <a:latin typeface="+mn-lt"/>
              <a:cs typeface="+mn-cs"/>
            </a:endParaRPr>
          </a:p>
          <a:p>
            <a:pPr fontAlgn="auto">
              <a:spcBef>
                <a:spcPts val="0"/>
              </a:spcBef>
              <a:spcAft>
                <a:spcPts val="0"/>
              </a:spcAft>
              <a:defRPr/>
            </a:pPr>
            <a:endParaRPr lang="en-US" sz="2400" dirty="0">
              <a:ln w="0"/>
              <a:effectLst>
                <a:outerShdw blurRad="38100" dist="38100" dir="2700000" algn="tl">
                  <a:srgbClr val="000000">
                    <a:alpha val="43137"/>
                  </a:srgbClr>
                </a:outerShdw>
              </a:effectLst>
              <a:latin typeface="+mn-lt"/>
              <a:cs typeface="+mn-cs"/>
            </a:endParaRPr>
          </a:p>
          <a:p>
            <a:pPr fontAlgn="auto">
              <a:spcBef>
                <a:spcPts val="0"/>
              </a:spcBef>
              <a:spcAft>
                <a:spcPts val="0"/>
              </a:spcAft>
              <a:defRPr/>
            </a:pPr>
            <a:r>
              <a:rPr lang="en-US" sz="2400" dirty="0">
                <a:ln w="0"/>
                <a:effectLst>
                  <a:outerShdw blurRad="38100" dist="38100" dir="2700000" algn="tl">
                    <a:srgbClr val="000000">
                      <a:alpha val="43137"/>
                    </a:srgbClr>
                  </a:outerShdw>
                </a:effectLst>
                <a:latin typeface="+mn-lt"/>
                <a:cs typeface="+mn-cs"/>
              </a:rPr>
              <a:t>DE: </a:t>
            </a:r>
            <a:r>
              <a:rPr lang="en-US" sz="2400" dirty="0" err="1">
                <a:ln w="0"/>
                <a:effectLst>
                  <a:outerShdw blurRad="38100" dist="38100" dir="2700000" algn="tl">
                    <a:srgbClr val="000000">
                      <a:alpha val="43137"/>
                    </a:srgbClr>
                  </a:outerShdw>
                </a:effectLst>
                <a:latin typeface="+mn-lt"/>
                <a:cs typeface="+mn-cs"/>
              </a:rPr>
              <a:t>Derivat</a:t>
            </a:r>
            <a:endParaRPr lang="en-US" sz="2400" dirty="0">
              <a:ln w="0"/>
              <a:effectLst>
                <a:outerShdw blurRad="38100" dist="38100" dir="2700000" algn="tl">
                  <a:srgbClr val="000000">
                    <a:alpha val="43137"/>
                  </a:srgbClr>
                </a:outerShdw>
              </a:effectLst>
              <a:latin typeface="+mn-lt"/>
              <a:cs typeface="+mn-cs"/>
            </a:endParaRPr>
          </a:p>
          <a:p>
            <a:pPr fontAlgn="auto">
              <a:spcBef>
                <a:spcPts val="0"/>
              </a:spcBef>
              <a:spcAft>
                <a:spcPts val="0"/>
              </a:spcAft>
              <a:defRPr/>
            </a:pPr>
            <a:r>
              <a:rPr lang="en-US" sz="2400" dirty="0">
                <a:ln w="0"/>
                <a:effectLst>
                  <a:outerShdw blurRad="38100" dist="38100" dir="2700000" algn="tl">
                    <a:srgbClr val="000000">
                      <a:alpha val="43137"/>
                    </a:srgbClr>
                  </a:outerShdw>
                </a:effectLst>
                <a:latin typeface="+mn-lt"/>
                <a:cs typeface="+mn-cs"/>
              </a:rPr>
              <a:t>RU: </a:t>
            </a:r>
            <a:r>
              <a:rPr lang="az-Cyrl-AZ" sz="2400" dirty="0">
                <a:ln w="0"/>
                <a:effectLst>
                  <a:outerShdw blurRad="38100" dist="38100" dir="2700000" algn="tl">
                    <a:srgbClr val="000000">
                      <a:alpha val="43137"/>
                    </a:srgbClr>
                  </a:outerShdw>
                </a:effectLst>
                <a:latin typeface="+mn-lt"/>
                <a:cs typeface="+mn-cs"/>
              </a:rPr>
              <a:t>производная</a:t>
            </a:r>
            <a:endParaRPr lang="en-US" sz="2400" dirty="0">
              <a:ln w="0"/>
              <a:effectLst>
                <a:outerShdw blurRad="38100" dist="38100" dir="2700000" algn="tl">
                  <a:srgbClr val="000000">
                    <a:alpha val="43137"/>
                  </a:srgbClr>
                </a:outerShdw>
              </a:effectLst>
              <a:latin typeface="+mn-lt"/>
              <a:cs typeface="+mn-cs"/>
            </a:endParaRPr>
          </a:p>
          <a:p>
            <a:pPr fontAlgn="auto">
              <a:spcBef>
                <a:spcPts val="0"/>
              </a:spcBef>
              <a:spcAft>
                <a:spcPts val="0"/>
              </a:spcAft>
              <a:defRPr/>
            </a:pPr>
            <a:endParaRPr lang="en-US" sz="2400" dirty="0">
              <a:ln w="0"/>
              <a:effectLst>
                <a:outerShdw blurRad="38100" dist="38100" dir="2700000" algn="tl">
                  <a:srgbClr val="000000">
                    <a:alpha val="43137"/>
                  </a:srgbClr>
                </a:outerShdw>
              </a:effectLst>
              <a:latin typeface="+mn-lt"/>
              <a:cs typeface="+mn-cs"/>
            </a:endParaRPr>
          </a:p>
          <a:p>
            <a:pPr fontAlgn="auto">
              <a:spcBef>
                <a:spcPts val="0"/>
              </a:spcBef>
              <a:spcAft>
                <a:spcPts val="0"/>
              </a:spcAft>
              <a:defRPr/>
            </a:pPr>
            <a:r>
              <a:rPr lang="en-US" sz="2400" dirty="0">
                <a:ln w="0"/>
                <a:effectLst>
                  <a:outerShdw blurRad="38100" dist="38100" dir="2700000" algn="tl">
                    <a:srgbClr val="000000">
                      <a:alpha val="43137"/>
                    </a:srgbClr>
                  </a:outerShdw>
                </a:effectLst>
                <a:latin typeface="+mn-lt"/>
                <a:cs typeface="+mn-cs"/>
              </a:rPr>
              <a:t>SP: </a:t>
            </a:r>
            <a:r>
              <a:rPr lang="en-US" sz="2400" dirty="0" err="1">
                <a:ln w="0"/>
                <a:effectLst>
                  <a:outerShdw blurRad="38100" dist="38100" dir="2700000" algn="tl">
                    <a:srgbClr val="000000">
                      <a:alpha val="43137"/>
                    </a:srgbClr>
                  </a:outerShdw>
                </a:effectLst>
                <a:latin typeface="+mn-lt"/>
                <a:cs typeface="+mn-cs"/>
              </a:rPr>
              <a:t>derivado</a:t>
            </a:r>
            <a:endParaRPr lang="en-US" sz="2400" dirty="0">
              <a:ln w="0"/>
              <a:effectLst>
                <a:outerShdw blurRad="38100" dist="38100" dir="2700000" algn="tl">
                  <a:srgbClr val="000000">
                    <a:alpha val="43137"/>
                  </a:srgbClr>
                </a:outerShdw>
              </a:effectLst>
              <a:latin typeface="+mn-lt"/>
              <a:cs typeface="+mn-cs"/>
            </a:endParaRPr>
          </a:p>
          <a:p>
            <a:pPr fontAlgn="auto">
              <a:spcBef>
                <a:spcPts val="0"/>
              </a:spcBef>
              <a:spcAft>
                <a:spcPts val="0"/>
              </a:spcAft>
              <a:defRPr/>
            </a:pPr>
            <a:r>
              <a:rPr lang="en-US" sz="2400" dirty="0">
                <a:ln w="0"/>
                <a:effectLst>
                  <a:outerShdw blurRad="38100" dist="38100" dir="2700000" algn="tl">
                    <a:srgbClr val="000000">
                      <a:alpha val="43137"/>
                    </a:srgbClr>
                  </a:outerShdw>
                </a:effectLst>
                <a:latin typeface="+mn-lt"/>
                <a:cs typeface="+mn-cs"/>
              </a:rPr>
              <a:t>HI: </a:t>
            </a:r>
            <a:r>
              <a:rPr lang="hi-IN" sz="2400" dirty="0">
                <a:ln w="0"/>
                <a:effectLst>
                  <a:outerShdw blurRad="38100" dist="38100" dir="2700000" algn="tl">
                    <a:srgbClr val="000000">
                      <a:alpha val="43137"/>
                    </a:srgbClr>
                  </a:outerShdw>
                </a:effectLst>
                <a:latin typeface="+mn-lt"/>
                <a:cs typeface="+mn-cs"/>
              </a:rPr>
              <a:t>यौगिक</a:t>
            </a:r>
            <a:endParaRPr lang="en-US" sz="2400" dirty="0">
              <a:ln w="0"/>
              <a:effectLst>
                <a:outerShdw blurRad="38100" dist="38100" dir="2700000" algn="tl">
                  <a:srgbClr val="000000">
                    <a:alpha val="43137"/>
                  </a:srgbClr>
                </a:outerShdw>
              </a:effectLst>
              <a:latin typeface="+mn-lt"/>
              <a:cs typeface="+mn-cs"/>
            </a:endParaRPr>
          </a:p>
        </p:txBody>
      </p:sp>
      <p:pic>
        <p:nvPicPr>
          <p:cNvPr id="12" name="Picture 11"/>
          <p:cNvPicPr>
            <a:picLocks noChangeAspect="1"/>
          </p:cNvPicPr>
          <p:nvPr/>
        </p:nvPicPr>
        <p:blipFill>
          <a:blip r:embed="rId5" cstate="print"/>
          <a:srcRect/>
          <a:stretch>
            <a:fillRect/>
          </a:stretch>
        </p:blipFill>
        <p:spPr bwMode="auto">
          <a:xfrm>
            <a:off x="5345113" y="4429125"/>
            <a:ext cx="3810000" cy="2667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PDM Figure 1 20130331"/>
          <p:cNvPicPr>
            <a:picLocks noGrp="1" noChangeAspect="1" noChangeArrowheads="1"/>
          </p:cNvPicPr>
          <p:nvPr>
            <p:ph idx="1"/>
          </p:nvPr>
        </p:nvPicPr>
        <p:blipFill>
          <a:blip r:embed="rId3" cstate="print"/>
          <a:srcRect/>
          <a:stretch>
            <a:fillRect/>
          </a:stretch>
        </p:blipFill>
        <p:spPr>
          <a:xfrm>
            <a:off x="315913" y="1133475"/>
            <a:ext cx="8597900" cy="5608638"/>
          </a:xfrm>
        </p:spPr>
      </p:pic>
      <p:sp>
        <p:nvSpPr>
          <p:cNvPr id="6" name="Rectangle 5"/>
          <p:cNvSpPr/>
          <p:nvPr/>
        </p:nvSpPr>
        <p:spPr>
          <a:xfrm>
            <a:off x="627063" y="200025"/>
            <a:ext cx="7975600"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Meta-analytical approaches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9" name="Group 12"/>
          <p:cNvGrpSpPr>
            <a:grpSpLocks/>
          </p:cNvGrpSpPr>
          <p:nvPr/>
        </p:nvGrpSpPr>
        <p:grpSpPr bwMode="auto">
          <a:xfrm>
            <a:off x="496888" y="3597275"/>
            <a:ext cx="8150225" cy="3260725"/>
            <a:chOff x="496956" y="3597957"/>
            <a:chExt cx="8150087" cy="3260036"/>
          </a:xfrm>
        </p:grpSpPr>
        <p:pic>
          <p:nvPicPr>
            <p:cNvPr id="27655" name="Content Placeholder 7"/>
            <p:cNvPicPr>
              <a:picLocks noChangeAspect="1"/>
            </p:cNvPicPr>
            <p:nvPr/>
          </p:nvPicPr>
          <p:blipFill>
            <a:blip r:embed="rId2" cstate="print"/>
            <a:srcRect/>
            <a:stretch>
              <a:fillRect/>
            </a:stretch>
          </p:blipFill>
          <p:spPr bwMode="auto">
            <a:xfrm>
              <a:off x="496956" y="3597958"/>
              <a:ext cx="2893343" cy="3260035"/>
            </a:xfrm>
            <a:prstGeom prst="rect">
              <a:avLst/>
            </a:prstGeom>
            <a:noFill/>
            <a:ln w="9525">
              <a:noFill/>
              <a:miter lim="800000"/>
              <a:headEnd/>
              <a:tailEnd/>
            </a:ln>
          </p:spPr>
        </p:pic>
        <p:pic>
          <p:nvPicPr>
            <p:cNvPr id="27656" name="Content Placeholder 7"/>
            <p:cNvPicPr>
              <a:picLocks noChangeAspect="1"/>
            </p:cNvPicPr>
            <p:nvPr/>
          </p:nvPicPr>
          <p:blipFill>
            <a:blip r:embed="rId3" cstate="print"/>
            <a:srcRect/>
            <a:stretch>
              <a:fillRect/>
            </a:stretch>
          </p:blipFill>
          <p:spPr bwMode="auto">
            <a:xfrm>
              <a:off x="3125328" y="3597957"/>
              <a:ext cx="2893343" cy="3260034"/>
            </a:xfrm>
            <a:prstGeom prst="rect">
              <a:avLst/>
            </a:prstGeom>
            <a:noFill/>
            <a:ln w="9525">
              <a:noFill/>
              <a:miter lim="800000"/>
              <a:headEnd/>
              <a:tailEnd/>
            </a:ln>
          </p:spPr>
        </p:pic>
        <p:pic>
          <p:nvPicPr>
            <p:cNvPr id="27657" name="Content Placeholder 7"/>
            <p:cNvPicPr>
              <a:picLocks noChangeAspect="1"/>
            </p:cNvPicPr>
            <p:nvPr/>
          </p:nvPicPr>
          <p:blipFill>
            <a:blip r:embed="rId4" cstate="print"/>
            <a:srcRect/>
            <a:stretch>
              <a:fillRect/>
            </a:stretch>
          </p:blipFill>
          <p:spPr bwMode="auto">
            <a:xfrm>
              <a:off x="5753700" y="3597959"/>
              <a:ext cx="2893343" cy="3260034"/>
            </a:xfrm>
            <a:prstGeom prst="rect">
              <a:avLst/>
            </a:prstGeom>
            <a:noFill/>
            <a:ln w="9525">
              <a:noFill/>
              <a:miter lim="800000"/>
              <a:headEnd/>
              <a:tailEnd/>
            </a:ln>
          </p:spPr>
        </p:pic>
      </p:grpSp>
      <p:grpSp>
        <p:nvGrpSpPr>
          <p:cNvPr id="27650" name="Group 26"/>
          <p:cNvGrpSpPr>
            <a:grpSpLocks/>
          </p:cNvGrpSpPr>
          <p:nvPr/>
        </p:nvGrpSpPr>
        <p:grpSpPr bwMode="auto">
          <a:xfrm>
            <a:off x="496888" y="808038"/>
            <a:ext cx="8150225" cy="3260725"/>
            <a:chOff x="496956" y="3597957"/>
            <a:chExt cx="8150087" cy="3260036"/>
          </a:xfrm>
        </p:grpSpPr>
        <p:pic>
          <p:nvPicPr>
            <p:cNvPr id="27652" name="Content Placeholder 7"/>
            <p:cNvPicPr>
              <a:picLocks noChangeAspect="1"/>
            </p:cNvPicPr>
            <p:nvPr/>
          </p:nvPicPr>
          <p:blipFill>
            <a:blip r:embed="rId5" cstate="print">
              <a:clrChange>
                <a:clrFrom>
                  <a:srgbClr val="FFFFFF"/>
                </a:clrFrom>
                <a:clrTo>
                  <a:srgbClr val="FFFFFF">
                    <a:alpha val="0"/>
                  </a:srgbClr>
                </a:clrTo>
              </a:clrChange>
            </a:blip>
            <a:srcRect/>
            <a:stretch>
              <a:fillRect/>
            </a:stretch>
          </p:blipFill>
          <p:spPr bwMode="auto">
            <a:xfrm>
              <a:off x="496956" y="3597958"/>
              <a:ext cx="2893343" cy="3260035"/>
            </a:xfrm>
            <a:prstGeom prst="rect">
              <a:avLst/>
            </a:prstGeom>
            <a:noFill/>
            <a:ln w="9525">
              <a:noFill/>
              <a:miter lim="800000"/>
              <a:headEnd/>
              <a:tailEnd/>
            </a:ln>
          </p:spPr>
        </p:pic>
        <p:pic>
          <p:nvPicPr>
            <p:cNvPr id="27653" name="Content Placeholder 7"/>
            <p:cNvPicPr>
              <a:picLocks noChangeAspect="1"/>
            </p:cNvPicPr>
            <p:nvPr/>
          </p:nvPicPr>
          <p:blipFill>
            <a:blip r:embed="rId6" cstate="print">
              <a:clrChange>
                <a:clrFrom>
                  <a:srgbClr val="FFFFFF"/>
                </a:clrFrom>
                <a:clrTo>
                  <a:srgbClr val="FFFFFF">
                    <a:alpha val="0"/>
                  </a:srgbClr>
                </a:clrTo>
              </a:clrChange>
            </a:blip>
            <a:srcRect/>
            <a:stretch>
              <a:fillRect/>
            </a:stretch>
          </p:blipFill>
          <p:spPr bwMode="auto">
            <a:xfrm>
              <a:off x="3125328" y="3597957"/>
              <a:ext cx="2893343" cy="3260034"/>
            </a:xfrm>
            <a:prstGeom prst="rect">
              <a:avLst/>
            </a:prstGeom>
            <a:noFill/>
            <a:ln w="9525">
              <a:noFill/>
              <a:miter lim="800000"/>
              <a:headEnd/>
              <a:tailEnd/>
            </a:ln>
          </p:spPr>
        </p:pic>
        <p:pic>
          <p:nvPicPr>
            <p:cNvPr id="27654" name="Content Placeholder 7"/>
            <p:cNvPicPr>
              <a:picLocks noChangeAspect="1"/>
            </p:cNvPicPr>
            <p:nvPr/>
          </p:nvPicPr>
          <p:blipFill>
            <a:blip r:embed="rId7" cstate="print">
              <a:clrChange>
                <a:clrFrom>
                  <a:srgbClr val="FFFFFF"/>
                </a:clrFrom>
                <a:clrTo>
                  <a:srgbClr val="FFFFFF">
                    <a:alpha val="0"/>
                  </a:srgbClr>
                </a:clrTo>
              </a:clrChange>
            </a:blip>
            <a:srcRect/>
            <a:stretch>
              <a:fillRect/>
            </a:stretch>
          </p:blipFill>
          <p:spPr bwMode="auto">
            <a:xfrm>
              <a:off x="5753700" y="3597959"/>
              <a:ext cx="2893343" cy="3260034"/>
            </a:xfrm>
            <a:prstGeom prst="rect">
              <a:avLst/>
            </a:prstGeom>
            <a:noFill/>
            <a:ln w="9525">
              <a:noFill/>
              <a:miter lim="800000"/>
              <a:headEnd/>
              <a:tailEnd/>
            </a:ln>
          </p:spPr>
        </p:pic>
      </p:grpSp>
      <p:sp>
        <p:nvSpPr>
          <p:cNvPr id="34" name="Rectangle 33"/>
          <p:cNvSpPr/>
          <p:nvPr/>
        </p:nvSpPr>
        <p:spPr>
          <a:xfrm>
            <a:off x="301625" y="200025"/>
            <a:ext cx="8626475"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Comparison of simulated data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2"/>
          <p:cNvGrpSpPr>
            <a:grpSpLocks/>
          </p:cNvGrpSpPr>
          <p:nvPr/>
        </p:nvGrpSpPr>
        <p:grpSpPr bwMode="auto">
          <a:xfrm>
            <a:off x="496888" y="3597275"/>
            <a:ext cx="8150225" cy="3260725"/>
            <a:chOff x="496956" y="3597957"/>
            <a:chExt cx="8150086" cy="3260036"/>
          </a:xfrm>
        </p:grpSpPr>
        <p:pic>
          <p:nvPicPr>
            <p:cNvPr id="28679" name="Content Placeholder 7"/>
            <p:cNvPicPr>
              <a:picLocks noChangeAspect="1"/>
            </p:cNvPicPr>
            <p:nvPr/>
          </p:nvPicPr>
          <p:blipFill>
            <a:blip r:embed="rId2" cstate="print"/>
            <a:srcRect/>
            <a:stretch>
              <a:fillRect/>
            </a:stretch>
          </p:blipFill>
          <p:spPr bwMode="auto">
            <a:xfrm>
              <a:off x="496956" y="3597958"/>
              <a:ext cx="2893343" cy="3260034"/>
            </a:xfrm>
            <a:prstGeom prst="rect">
              <a:avLst/>
            </a:prstGeom>
            <a:noFill/>
            <a:ln w="9525">
              <a:noFill/>
              <a:miter lim="800000"/>
              <a:headEnd/>
              <a:tailEnd/>
            </a:ln>
          </p:spPr>
        </p:pic>
        <p:pic>
          <p:nvPicPr>
            <p:cNvPr id="28680" name="Content Placeholder 7"/>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3125328" y="3597957"/>
              <a:ext cx="2893342" cy="3260034"/>
            </a:xfrm>
            <a:prstGeom prst="rect">
              <a:avLst/>
            </a:prstGeom>
            <a:noFill/>
            <a:ln w="9525">
              <a:noFill/>
              <a:miter lim="800000"/>
              <a:headEnd/>
              <a:tailEnd/>
            </a:ln>
          </p:spPr>
        </p:pic>
        <p:pic>
          <p:nvPicPr>
            <p:cNvPr id="28681" name="Content Placeholder 7"/>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5753700" y="3597959"/>
              <a:ext cx="2893342" cy="3260034"/>
            </a:xfrm>
            <a:prstGeom prst="rect">
              <a:avLst/>
            </a:prstGeom>
            <a:noFill/>
            <a:ln w="9525">
              <a:noFill/>
              <a:miter lim="800000"/>
              <a:headEnd/>
              <a:tailEnd/>
            </a:ln>
          </p:spPr>
        </p:pic>
      </p:grpSp>
      <p:grpSp>
        <p:nvGrpSpPr>
          <p:cNvPr id="28674" name="Group 26"/>
          <p:cNvGrpSpPr>
            <a:grpSpLocks/>
          </p:cNvGrpSpPr>
          <p:nvPr/>
        </p:nvGrpSpPr>
        <p:grpSpPr bwMode="auto">
          <a:xfrm>
            <a:off x="496888" y="808038"/>
            <a:ext cx="8150225" cy="3260725"/>
            <a:chOff x="496956" y="3597957"/>
            <a:chExt cx="8150086" cy="3260036"/>
          </a:xfrm>
        </p:grpSpPr>
        <p:pic>
          <p:nvPicPr>
            <p:cNvPr id="28676" name="Content Placeholder 7"/>
            <p:cNvPicPr>
              <a:picLocks noChangeAspect="1"/>
            </p:cNvPicPr>
            <p:nvPr/>
          </p:nvPicPr>
          <p:blipFill>
            <a:blip r:embed="rId5" cstate="print">
              <a:clrChange>
                <a:clrFrom>
                  <a:srgbClr val="FFFFFF"/>
                </a:clrFrom>
                <a:clrTo>
                  <a:srgbClr val="FFFFFF">
                    <a:alpha val="0"/>
                  </a:srgbClr>
                </a:clrTo>
              </a:clrChange>
            </a:blip>
            <a:srcRect/>
            <a:stretch>
              <a:fillRect/>
            </a:stretch>
          </p:blipFill>
          <p:spPr bwMode="auto">
            <a:xfrm>
              <a:off x="496956" y="3597958"/>
              <a:ext cx="2893343" cy="3260034"/>
            </a:xfrm>
            <a:prstGeom prst="rect">
              <a:avLst/>
            </a:prstGeom>
            <a:noFill/>
            <a:ln w="9525">
              <a:noFill/>
              <a:miter lim="800000"/>
              <a:headEnd/>
              <a:tailEnd/>
            </a:ln>
          </p:spPr>
        </p:pic>
        <p:pic>
          <p:nvPicPr>
            <p:cNvPr id="28677" name="Content Placeholder 7"/>
            <p:cNvPicPr>
              <a:picLocks noChangeAspect="1"/>
            </p:cNvPicPr>
            <p:nvPr/>
          </p:nvPicPr>
          <p:blipFill>
            <a:blip r:embed="rId6" cstate="print">
              <a:clrChange>
                <a:clrFrom>
                  <a:srgbClr val="FFFFFF"/>
                </a:clrFrom>
                <a:clrTo>
                  <a:srgbClr val="FFFFFF">
                    <a:alpha val="0"/>
                  </a:srgbClr>
                </a:clrTo>
              </a:clrChange>
            </a:blip>
            <a:srcRect/>
            <a:stretch>
              <a:fillRect/>
            </a:stretch>
          </p:blipFill>
          <p:spPr bwMode="auto">
            <a:xfrm>
              <a:off x="3125328" y="3597957"/>
              <a:ext cx="2893342" cy="3260034"/>
            </a:xfrm>
            <a:prstGeom prst="rect">
              <a:avLst/>
            </a:prstGeom>
            <a:noFill/>
            <a:ln w="9525">
              <a:noFill/>
              <a:miter lim="800000"/>
              <a:headEnd/>
              <a:tailEnd/>
            </a:ln>
          </p:spPr>
        </p:pic>
        <p:pic>
          <p:nvPicPr>
            <p:cNvPr id="28678" name="Content Placeholder 7"/>
            <p:cNvPicPr>
              <a:picLocks noChangeAspect="1"/>
            </p:cNvPicPr>
            <p:nvPr/>
          </p:nvPicPr>
          <p:blipFill>
            <a:blip r:embed="rId7" cstate="print">
              <a:clrChange>
                <a:clrFrom>
                  <a:srgbClr val="FFFFFF"/>
                </a:clrFrom>
                <a:clrTo>
                  <a:srgbClr val="FFFFFF">
                    <a:alpha val="0"/>
                  </a:srgbClr>
                </a:clrTo>
              </a:clrChange>
            </a:blip>
            <a:srcRect/>
            <a:stretch>
              <a:fillRect/>
            </a:stretch>
          </p:blipFill>
          <p:spPr bwMode="auto">
            <a:xfrm>
              <a:off x="5753700" y="3597959"/>
              <a:ext cx="2893342" cy="3260034"/>
            </a:xfrm>
            <a:prstGeom prst="rect">
              <a:avLst/>
            </a:prstGeom>
            <a:noFill/>
            <a:ln w="9525">
              <a:noFill/>
              <a:miter lim="800000"/>
              <a:headEnd/>
              <a:tailEnd/>
            </a:ln>
          </p:spPr>
        </p:pic>
      </p:grpSp>
      <p:sp>
        <p:nvSpPr>
          <p:cNvPr id="12" name="Rectangle 11"/>
          <p:cNvSpPr/>
          <p:nvPr/>
        </p:nvSpPr>
        <p:spPr>
          <a:xfrm>
            <a:off x="301625" y="200025"/>
            <a:ext cx="8626475"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Comparison of simulated data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20888" y="200025"/>
            <a:ext cx="5189537"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Partial derivatives</a:t>
            </a:r>
          </a:p>
        </p:txBody>
      </p:sp>
      <p:sp>
        <p:nvSpPr>
          <p:cNvPr id="8214"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nl-NL">
              <a:latin typeface="Calibri" pitchFamily="34" charset="0"/>
            </a:endParaRPr>
          </a:p>
        </p:txBody>
      </p:sp>
      <p:graphicFrame>
        <p:nvGraphicFramePr>
          <p:cNvPr id="8212" name="Object 20"/>
          <p:cNvGraphicFramePr>
            <a:graphicFrameLocks noChangeAspect="1"/>
          </p:cNvGraphicFramePr>
          <p:nvPr/>
        </p:nvGraphicFramePr>
        <p:xfrm>
          <a:off x="180975" y="1806575"/>
          <a:ext cx="958850" cy="1968500"/>
        </p:xfrm>
        <a:graphic>
          <a:graphicData uri="http://schemas.openxmlformats.org/presentationml/2006/ole">
            <p:oleObj spid="_x0000_s8212" name="Equation" r:id="rId4" imgW="444240" imgH="914400" progId="Equation.3">
              <p:embed/>
            </p:oleObj>
          </a:graphicData>
        </a:graphic>
      </p:graphicFrame>
      <p:pic>
        <p:nvPicPr>
          <p:cNvPr id="8215" name="Picture 1"/>
          <p:cNvPicPr>
            <a:picLocks noChangeAspect="1"/>
          </p:cNvPicPr>
          <p:nvPr/>
        </p:nvPicPr>
        <p:blipFill>
          <a:blip r:embed="rId5" cstate="print"/>
          <a:srcRect/>
          <a:stretch>
            <a:fillRect/>
          </a:stretch>
        </p:blipFill>
        <p:spPr bwMode="auto">
          <a:xfrm>
            <a:off x="2020888" y="1806575"/>
            <a:ext cx="5254625" cy="1966913"/>
          </a:xfrm>
          <a:prstGeom prst="rect">
            <a:avLst/>
          </a:prstGeom>
          <a:noFill/>
          <a:ln w="9525">
            <a:noFill/>
            <a:miter lim="800000"/>
            <a:headEnd/>
            <a:tailEnd/>
          </a:ln>
        </p:spPr>
      </p:pic>
      <p:pic>
        <p:nvPicPr>
          <p:cNvPr id="13" name="Picture 12"/>
          <p:cNvPicPr>
            <a:picLocks noChangeAspect="1"/>
          </p:cNvPicPr>
          <p:nvPr/>
        </p:nvPicPr>
        <p:blipFill rotWithShape="1">
          <a:blip r:embed="rId5" cstate="print"/>
          <a:srcRect b="75940"/>
          <a:stretch/>
        </p:blipFill>
        <p:spPr>
          <a:xfrm>
            <a:off x="2020316" y="1818425"/>
            <a:ext cx="5255885" cy="473363"/>
          </a:xfrm>
          <a:prstGeom prst="rect">
            <a:avLst/>
          </a:prstGeom>
          <a:effectLst>
            <a:glow rad="63500">
              <a:schemeClr val="accent1">
                <a:satMod val="175000"/>
                <a:alpha val="40000"/>
              </a:schemeClr>
            </a:glow>
          </a:effectLst>
        </p:spPr>
      </p:pic>
      <p:pic>
        <p:nvPicPr>
          <p:cNvPr id="15" name="Picture 14"/>
          <p:cNvPicPr>
            <a:picLocks noChangeAspect="1"/>
          </p:cNvPicPr>
          <p:nvPr/>
        </p:nvPicPr>
        <p:blipFill rotWithShape="1">
          <a:blip r:embed="rId5" cstate="print"/>
          <a:srcRect l="21461" t="24060" b="48878"/>
          <a:stretch/>
        </p:blipFill>
        <p:spPr>
          <a:xfrm>
            <a:off x="3148314" y="2280213"/>
            <a:ext cx="4127887" cy="532435"/>
          </a:xfrm>
          <a:prstGeom prst="rect">
            <a:avLst/>
          </a:prstGeom>
          <a:effectLst>
            <a:glow rad="63500">
              <a:schemeClr val="accent1">
                <a:satMod val="175000"/>
                <a:alpha val="40000"/>
              </a:schemeClr>
            </a:glow>
          </a:effectLst>
        </p:spPr>
      </p:pic>
      <p:pic>
        <p:nvPicPr>
          <p:cNvPr id="16" name="Picture 15"/>
          <p:cNvPicPr>
            <a:picLocks noChangeAspect="1"/>
          </p:cNvPicPr>
          <p:nvPr/>
        </p:nvPicPr>
        <p:blipFill rotWithShape="1">
          <a:blip r:embed="rId5" cstate="print"/>
          <a:srcRect l="45246" t="49357" r="-1" b="25346"/>
          <a:stretch/>
        </p:blipFill>
        <p:spPr>
          <a:xfrm>
            <a:off x="4398380" y="2777923"/>
            <a:ext cx="2877821" cy="497711"/>
          </a:xfrm>
          <a:prstGeom prst="rect">
            <a:avLst/>
          </a:prstGeom>
          <a:effectLst>
            <a:glow rad="63500">
              <a:schemeClr val="accent1">
                <a:satMod val="175000"/>
                <a:alpha val="40000"/>
              </a:schemeClr>
            </a:glow>
          </a:effectLst>
        </p:spPr>
      </p:pic>
      <p:pic>
        <p:nvPicPr>
          <p:cNvPr id="17" name="Picture 16"/>
          <p:cNvPicPr>
            <a:picLocks noChangeAspect="1"/>
          </p:cNvPicPr>
          <p:nvPr/>
        </p:nvPicPr>
        <p:blipFill rotWithShape="1">
          <a:blip r:embed="rId5" cstate="print"/>
          <a:srcRect l="67269" t="75831" r="-1" b="1813"/>
          <a:stretch/>
        </p:blipFill>
        <p:spPr>
          <a:xfrm>
            <a:off x="5555848" y="3287210"/>
            <a:ext cx="1720352" cy="439838"/>
          </a:xfrm>
          <a:prstGeom prst="rect">
            <a:avLst/>
          </a:prstGeom>
          <a:effectLst>
            <a:glow rad="63500">
              <a:schemeClr val="accent1">
                <a:satMod val="175000"/>
                <a:alpha val="40000"/>
              </a:schemeClr>
            </a:glow>
          </a:effectLst>
        </p:spPr>
      </p:pic>
      <p:pic>
        <p:nvPicPr>
          <p:cNvPr id="18" name="Picture 17"/>
          <p:cNvPicPr>
            <a:picLocks noChangeAspect="1"/>
          </p:cNvPicPr>
          <p:nvPr/>
        </p:nvPicPr>
        <p:blipFill rotWithShape="1">
          <a:blip r:embed="rId5" cstate="print"/>
          <a:srcRect b="75940"/>
          <a:stretch/>
        </p:blipFill>
        <p:spPr>
          <a:xfrm>
            <a:off x="2020316" y="1813835"/>
            <a:ext cx="5255885" cy="473363"/>
          </a:xfrm>
          <a:prstGeom prst="rect">
            <a:avLst/>
          </a:prstGeom>
          <a:effectLst>
            <a:glow rad="63500">
              <a:srgbClr val="FF0000">
                <a:alpha val="40000"/>
              </a:srgbClr>
            </a:glow>
          </a:effectLst>
        </p:spPr>
      </p:pic>
      <p:sp>
        <p:nvSpPr>
          <p:cNvPr id="19" name="Rectangle 18"/>
          <p:cNvSpPr/>
          <p:nvPr/>
        </p:nvSpPr>
        <p:spPr>
          <a:xfrm>
            <a:off x="2441575" y="4457700"/>
            <a:ext cx="3568700" cy="831850"/>
          </a:xfrm>
          <a:prstGeom prst="rect">
            <a:avLst/>
          </a:prstGeom>
          <a:noFill/>
        </p:spPr>
        <p:txBody>
          <a:bodyPr wrap="none">
            <a:spAutoFit/>
          </a:bodyPr>
          <a:lstStyle/>
          <a:p>
            <a:pPr algn="ctr" fontAlgn="auto">
              <a:spcBef>
                <a:spcPts val="0"/>
              </a:spcBef>
              <a:spcAft>
                <a:spcPts val="0"/>
              </a:spcAft>
              <a:defRPr/>
            </a:pPr>
            <a:r>
              <a:rPr lang="en-US" sz="2400" b="1" dirty="0">
                <a:ln w="0"/>
                <a:effectLst>
                  <a:outerShdw blurRad="38100" dist="38100" dir="2700000" algn="tl">
                    <a:srgbClr val="000000">
                      <a:alpha val="43137"/>
                    </a:srgbClr>
                  </a:outerShdw>
                </a:effectLst>
                <a:latin typeface="+mn-lt"/>
                <a:cs typeface="+mn-cs"/>
              </a:rPr>
              <a:t>Symmetrical matrix</a:t>
            </a:r>
          </a:p>
          <a:p>
            <a:pPr algn="ctr" fontAlgn="auto">
              <a:spcBef>
                <a:spcPts val="0"/>
              </a:spcBef>
              <a:spcAft>
                <a:spcPts val="0"/>
              </a:spcAft>
              <a:defRPr/>
            </a:pPr>
            <a:r>
              <a:rPr lang="en-US" sz="2400" dirty="0">
                <a:ln w="0"/>
                <a:effectLst>
                  <a:outerShdw blurRad="38100" dist="38100" dir="2700000" algn="tl">
                    <a:srgbClr val="000000">
                      <a:alpha val="43137"/>
                    </a:srgbClr>
                  </a:outerShdw>
                </a:effectLst>
                <a:latin typeface="+mn-lt"/>
                <a:cs typeface="+mn-cs"/>
              </a:rPr>
              <a:t>Unique values only needed</a:t>
            </a:r>
          </a:p>
        </p:txBody>
      </p:sp>
      <p:sp>
        <p:nvSpPr>
          <p:cNvPr id="20" name="Rectangle 19"/>
          <p:cNvSpPr/>
          <p:nvPr/>
        </p:nvSpPr>
        <p:spPr>
          <a:xfrm>
            <a:off x="1992313" y="4457700"/>
            <a:ext cx="4467225" cy="831850"/>
          </a:xfrm>
          <a:prstGeom prst="rect">
            <a:avLst/>
          </a:prstGeom>
          <a:noFill/>
        </p:spPr>
        <p:txBody>
          <a:bodyPr wrap="none">
            <a:spAutoFit/>
          </a:bodyPr>
          <a:lstStyle/>
          <a:p>
            <a:pPr algn="ctr" fontAlgn="auto">
              <a:spcBef>
                <a:spcPts val="0"/>
              </a:spcBef>
              <a:spcAft>
                <a:spcPts val="0"/>
              </a:spcAft>
              <a:defRPr/>
            </a:pPr>
            <a:r>
              <a:rPr lang="en-US" sz="2400" b="1" dirty="0" err="1">
                <a:ln w="0"/>
                <a:effectLst>
                  <a:outerShdw blurRad="38100" dist="38100" dir="2700000" algn="tl">
                    <a:srgbClr val="000000">
                      <a:alpha val="43137"/>
                    </a:srgbClr>
                  </a:outerShdw>
                </a:effectLst>
                <a:latin typeface="+mn-lt"/>
                <a:cs typeface="+mn-cs"/>
              </a:rPr>
              <a:t>Descriptives</a:t>
            </a:r>
            <a:endParaRPr lang="en-US" sz="2400" b="1" dirty="0">
              <a:ln w="0"/>
              <a:effectLst>
                <a:outerShdw blurRad="38100" dist="38100" dir="2700000" algn="tl">
                  <a:srgbClr val="000000">
                    <a:alpha val="43137"/>
                  </a:srgbClr>
                </a:outerShdw>
              </a:effectLst>
              <a:latin typeface="+mn-lt"/>
              <a:cs typeface="+mn-cs"/>
            </a:endParaRPr>
          </a:p>
          <a:p>
            <a:pPr algn="ctr" fontAlgn="auto">
              <a:spcBef>
                <a:spcPts val="0"/>
              </a:spcBef>
              <a:spcAft>
                <a:spcPts val="0"/>
              </a:spcAft>
              <a:defRPr/>
            </a:pPr>
            <a:r>
              <a:rPr lang="en-US" sz="2400" dirty="0">
                <a:ln w="0"/>
                <a:effectLst>
                  <a:outerShdw blurRad="38100" dist="38100" dir="2700000" algn="tl">
                    <a:srgbClr val="000000">
                      <a:alpha val="43137"/>
                    </a:srgbClr>
                  </a:outerShdw>
                </a:effectLst>
                <a:latin typeface="+mn-lt"/>
                <a:cs typeface="+mn-cs"/>
              </a:rPr>
              <a:t>Values that we are already sharing</a:t>
            </a:r>
          </a:p>
        </p:txBody>
      </p:sp>
      <p:sp>
        <p:nvSpPr>
          <p:cNvPr id="21" name="Rectangle 20"/>
          <p:cNvSpPr/>
          <p:nvPr/>
        </p:nvSpPr>
        <p:spPr>
          <a:xfrm>
            <a:off x="742950" y="4452938"/>
            <a:ext cx="7019925" cy="831850"/>
          </a:xfrm>
          <a:prstGeom prst="rect">
            <a:avLst/>
          </a:prstGeom>
          <a:noFill/>
        </p:spPr>
        <p:txBody>
          <a:bodyPr wrap="none">
            <a:spAutoFit/>
          </a:bodyPr>
          <a:lstStyle/>
          <a:p>
            <a:pPr algn="ctr" fontAlgn="auto">
              <a:spcBef>
                <a:spcPts val="0"/>
              </a:spcBef>
              <a:spcAft>
                <a:spcPts val="0"/>
              </a:spcAft>
              <a:defRPr/>
            </a:pPr>
            <a:r>
              <a:rPr lang="en-US" sz="2400" b="1" dirty="0">
                <a:ln w="0"/>
                <a:effectLst>
                  <a:outerShdw blurRad="38100" dist="38100" dir="2700000" algn="tl">
                    <a:srgbClr val="000000">
                      <a:alpha val="43137"/>
                    </a:srgbClr>
                  </a:outerShdw>
                </a:effectLst>
                <a:latin typeface="+mn-lt"/>
                <a:cs typeface="+mn-cs"/>
              </a:rPr>
              <a:t>Constant values</a:t>
            </a:r>
          </a:p>
          <a:p>
            <a:pPr algn="ctr" fontAlgn="auto">
              <a:spcBef>
                <a:spcPts val="0"/>
              </a:spcBef>
              <a:spcAft>
                <a:spcPts val="0"/>
              </a:spcAft>
              <a:defRPr/>
            </a:pPr>
            <a:r>
              <a:rPr lang="en-US" sz="2400" dirty="0">
                <a:ln w="0"/>
                <a:effectLst>
                  <a:outerShdw blurRad="38100" dist="38100" dir="2700000" algn="tl">
                    <a:srgbClr val="000000">
                      <a:alpha val="43137"/>
                    </a:srgbClr>
                  </a:outerShdw>
                </a:effectLst>
                <a:latin typeface="+mn-lt"/>
                <a:cs typeface="+mn-cs"/>
              </a:rPr>
              <a:t>SNP-specific values equal to the number of covariates</a:t>
            </a:r>
          </a:p>
        </p:txBody>
      </p:sp>
      <p:pic>
        <p:nvPicPr>
          <p:cNvPr id="22" name="Picture 21"/>
          <p:cNvPicPr>
            <a:picLocks noChangeAspect="1"/>
          </p:cNvPicPr>
          <p:nvPr/>
        </p:nvPicPr>
        <p:blipFill rotWithShape="1">
          <a:blip r:embed="rId5" cstate="print"/>
          <a:srcRect l="67709" t="24060" r="14013" b="48878"/>
          <a:stretch/>
        </p:blipFill>
        <p:spPr>
          <a:xfrm>
            <a:off x="5578997" y="2280671"/>
            <a:ext cx="960699" cy="532435"/>
          </a:xfrm>
          <a:prstGeom prst="rect">
            <a:avLst/>
          </a:prstGeom>
          <a:effectLst>
            <a:glow rad="63500">
              <a:schemeClr val="accent6">
                <a:satMod val="175000"/>
                <a:alpha val="40000"/>
              </a:schemeClr>
            </a:glow>
          </a:effectLst>
        </p:spPr>
      </p:pic>
      <p:pic>
        <p:nvPicPr>
          <p:cNvPr id="23" name="Picture 22"/>
          <p:cNvPicPr>
            <a:picLocks noChangeAspect="1"/>
          </p:cNvPicPr>
          <p:nvPr/>
        </p:nvPicPr>
        <p:blipFill rotWithShape="1">
          <a:blip r:embed="rId5" cstate="print"/>
          <a:srcRect l="68370" t="49838" r="12471" b="25346"/>
          <a:stretch/>
        </p:blipFill>
        <p:spPr>
          <a:xfrm>
            <a:off x="5613722" y="2789499"/>
            <a:ext cx="1006997" cy="488252"/>
          </a:xfrm>
          <a:prstGeom prst="rect">
            <a:avLst/>
          </a:prstGeom>
          <a:effectLst>
            <a:glow rad="63500">
              <a:schemeClr val="accent6">
                <a:satMod val="175000"/>
                <a:alpha val="40000"/>
              </a:schemeClr>
            </a:glow>
          </a:effectLst>
        </p:spPr>
      </p:pic>
      <p:pic>
        <p:nvPicPr>
          <p:cNvPr id="24" name="Picture 23"/>
          <p:cNvPicPr>
            <a:picLocks noChangeAspect="1"/>
          </p:cNvPicPr>
          <p:nvPr/>
        </p:nvPicPr>
        <p:blipFill rotWithShape="1">
          <a:blip r:embed="rId5" cstate="print"/>
          <a:srcRect l="67269" t="75303" r="14232" b="1813"/>
          <a:stretch/>
        </p:blipFill>
        <p:spPr>
          <a:xfrm>
            <a:off x="5555848" y="3275635"/>
            <a:ext cx="972274" cy="450214"/>
          </a:xfrm>
          <a:prstGeom prst="rect">
            <a:avLst/>
          </a:prstGeom>
          <a:effectLst>
            <a:glow rad="635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8"/>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0"/>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2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2"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15"/>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6"/>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P spid="21" grpId="1"/>
      <p:bldP spid="21"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30275" y="200025"/>
            <a:ext cx="7369175"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So what does it all mean?</a:t>
            </a:r>
          </a:p>
        </p:txBody>
      </p:sp>
      <p:sp>
        <p:nvSpPr>
          <p:cNvPr id="2" name="Content Placeholder 1"/>
          <p:cNvSpPr>
            <a:spLocks noGrp="1"/>
          </p:cNvSpPr>
          <p:nvPr>
            <p:ph idx="1"/>
          </p:nvPr>
        </p:nvSpPr>
        <p:spPr>
          <a:xfrm>
            <a:off x="628650" y="1350963"/>
            <a:ext cx="7886700" cy="4351337"/>
          </a:xfrm>
        </p:spPr>
        <p:txBody>
          <a:bodyPr rtlCol="0">
            <a:normAutofit/>
          </a:bodyPr>
          <a:lstStyle/>
          <a:p>
            <a:pPr marL="0" indent="0" fontAlgn="auto">
              <a:spcAft>
                <a:spcPts val="0"/>
              </a:spcAft>
              <a:buFont typeface="Arial" panose="020B0604020202020204" pitchFamily="34" charset="0"/>
              <a:buNone/>
              <a:defRPr/>
            </a:pPr>
            <a:r>
              <a:rPr lang="en-US" dirty="0" smtClean="0"/>
              <a:t>Partial derivatives meta-analysis:</a:t>
            </a:r>
          </a:p>
          <a:p>
            <a:pPr fontAlgn="auto">
              <a:spcAft>
                <a:spcPts val="0"/>
              </a:spcAft>
              <a:buFont typeface="Arial" panose="020B0604020202020204" pitchFamily="34" charset="0"/>
              <a:buChar char="•"/>
              <a:defRPr/>
            </a:pPr>
            <a:r>
              <a:rPr lang="en-US" dirty="0"/>
              <a:t>Provides effect estimates equivalent to ILMA</a:t>
            </a:r>
          </a:p>
          <a:p>
            <a:pPr fontAlgn="auto">
              <a:spcAft>
                <a:spcPts val="0"/>
              </a:spcAft>
              <a:buFont typeface="Arial" panose="020B0604020202020204" pitchFamily="34" charset="0"/>
              <a:buChar char="•"/>
              <a:defRPr/>
            </a:pPr>
            <a:r>
              <a:rPr lang="en-US" dirty="0" smtClean="0"/>
              <a:t>Is performed using summary statistics</a:t>
            </a:r>
          </a:p>
          <a:p>
            <a:pPr fontAlgn="auto">
              <a:spcAft>
                <a:spcPts val="0"/>
              </a:spcAft>
              <a:buFont typeface="Arial" panose="020B0604020202020204" pitchFamily="34" charset="0"/>
              <a:buChar char="•"/>
              <a:defRPr/>
            </a:pPr>
            <a:r>
              <a:rPr lang="en-US" dirty="0" smtClean="0"/>
              <a:t>Only requires a ‘partial’ regression to be run</a:t>
            </a:r>
          </a:p>
          <a:p>
            <a:pPr fontAlgn="auto">
              <a:spcAft>
                <a:spcPts val="0"/>
              </a:spcAft>
              <a:buFont typeface="Arial" panose="020B0604020202020204" pitchFamily="34" charset="0"/>
              <a:buChar char="•"/>
              <a:defRPr/>
            </a:pPr>
            <a:endParaRPr lang="en-US" dirty="0" smtClean="0"/>
          </a:p>
          <a:p>
            <a:pPr lvl="1"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endParaRPr lang="en-US" dirty="0"/>
          </a:p>
        </p:txBody>
      </p:sp>
      <p:pic>
        <p:nvPicPr>
          <p:cNvPr id="32771" name="Picture 2" descr="PDM Figure 1 20130331"/>
          <p:cNvPicPr>
            <a:picLocks noChangeAspect="1" noChangeArrowheads="1"/>
          </p:cNvPicPr>
          <p:nvPr/>
        </p:nvPicPr>
        <p:blipFill>
          <a:blip r:embed="rId3" cstate="print"/>
          <a:srcRect t="44363"/>
          <a:stretch>
            <a:fillRect/>
          </a:stretch>
        </p:blipFill>
        <p:spPr bwMode="auto">
          <a:xfrm>
            <a:off x="165100" y="3565525"/>
            <a:ext cx="8597900" cy="3119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30388" y="200025"/>
            <a:ext cx="5568950"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And there’s more…</a:t>
            </a:r>
          </a:p>
        </p:txBody>
      </p:sp>
      <p:sp>
        <p:nvSpPr>
          <p:cNvPr id="10252"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nl-NL">
              <a:latin typeface="Calibri" pitchFamily="34" charset="0"/>
            </a:endParaRPr>
          </a:p>
        </p:txBody>
      </p:sp>
      <p:graphicFrame>
        <p:nvGraphicFramePr>
          <p:cNvPr id="7" name="Object 10"/>
          <p:cNvGraphicFramePr>
            <a:graphicFrameLocks noChangeAspect="1"/>
          </p:cNvGraphicFramePr>
          <p:nvPr/>
        </p:nvGraphicFramePr>
        <p:xfrm>
          <a:off x="180975" y="1806575"/>
          <a:ext cx="958850" cy="1968500"/>
        </p:xfrm>
        <a:graphic>
          <a:graphicData uri="http://schemas.openxmlformats.org/presentationml/2006/ole">
            <p:oleObj spid="_x0000_s10250" name="Equation" r:id="rId4" imgW="444240" imgH="914400" progId="Equation.3">
              <p:embed/>
            </p:oleObj>
          </a:graphicData>
        </a:graphic>
      </p:graphicFrame>
      <p:pic>
        <p:nvPicPr>
          <p:cNvPr id="2" name="Picture 1"/>
          <p:cNvPicPr>
            <a:picLocks noChangeAspect="1"/>
          </p:cNvPicPr>
          <p:nvPr/>
        </p:nvPicPr>
        <p:blipFill>
          <a:blip r:embed="rId5" cstate="print"/>
          <a:srcRect r="58717" b="52406"/>
          <a:stretch>
            <a:fillRect/>
          </a:stretch>
        </p:blipFill>
        <p:spPr bwMode="auto">
          <a:xfrm>
            <a:off x="2020888" y="1806575"/>
            <a:ext cx="2168525" cy="936625"/>
          </a:xfrm>
          <a:prstGeom prst="rect">
            <a:avLst/>
          </a:prstGeom>
          <a:noFill/>
          <a:ln w="9525">
            <a:noFill/>
            <a:miter lim="800000"/>
            <a:headEnd/>
            <a:tailEnd/>
          </a:ln>
        </p:spPr>
      </p:pic>
      <p:pic>
        <p:nvPicPr>
          <p:cNvPr id="15" name="Picture 14"/>
          <p:cNvPicPr>
            <a:picLocks noChangeAspect="1"/>
          </p:cNvPicPr>
          <p:nvPr/>
        </p:nvPicPr>
        <p:blipFill rotWithShape="1">
          <a:blip r:embed="rId5" cstate="print"/>
          <a:srcRect l="44805" t="27590" r="40660" b="48878"/>
          <a:stretch/>
        </p:blipFill>
        <p:spPr>
          <a:xfrm>
            <a:off x="4375230" y="2349661"/>
            <a:ext cx="763929" cy="462987"/>
          </a:xfrm>
          <a:prstGeom prst="rect">
            <a:avLst/>
          </a:prstGeom>
          <a:effectLst>
            <a:glow rad="63500">
              <a:srgbClr val="FF0000">
                <a:alpha val="40000"/>
              </a:srgbClr>
            </a:glow>
          </a:effectLst>
        </p:spPr>
      </p:pic>
      <p:pic>
        <p:nvPicPr>
          <p:cNvPr id="16" name="Picture 15"/>
          <p:cNvPicPr>
            <a:picLocks noChangeAspect="1"/>
          </p:cNvPicPr>
          <p:nvPr/>
        </p:nvPicPr>
        <p:blipFill rotWithShape="1">
          <a:blip r:embed="rId5" cstate="print"/>
          <a:srcRect l="539" t="49357" r="-5807" b="25346"/>
          <a:stretch/>
        </p:blipFill>
        <p:spPr>
          <a:xfrm>
            <a:off x="2060295" y="2777925"/>
            <a:ext cx="5532698" cy="497710"/>
          </a:xfrm>
          <a:prstGeom prst="rect">
            <a:avLst/>
          </a:prstGeom>
          <a:effectLst>
            <a:glow rad="63500">
              <a:srgbClr val="FF0000">
                <a:alpha val="40000"/>
              </a:srgbClr>
            </a:glow>
          </a:effectLst>
        </p:spPr>
      </p:pic>
      <p:pic>
        <p:nvPicPr>
          <p:cNvPr id="17" name="Picture 16"/>
          <p:cNvPicPr>
            <a:picLocks noChangeAspect="1"/>
          </p:cNvPicPr>
          <p:nvPr/>
        </p:nvPicPr>
        <p:blipFill rotWithShape="1">
          <a:blip r:embed="rId5" cstate="print"/>
          <a:srcRect l="45247" t="76419" r="41319" b="1813"/>
          <a:stretch/>
        </p:blipFill>
        <p:spPr>
          <a:xfrm>
            <a:off x="4409955" y="3298784"/>
            <a:ext cx="706055" cy="428263"/>
          </a:xfrm>
          <a:prstGeom prst="rect">
            <a:avLst/>
          </a:prstGeom>
          <a:effectLst>
            <a:glow rad="63500">
              <a:srgbClr val="FF0000">
                <a:alpha val="40000"/>
              </a:srgbClr>
            </a:glow>
          </a:effectLst>
        </p:spPr>
      </p:pic>
      <p:pic>
        <p:nvPicPr>
          <p:cNvPr id="18" name="Picture 17"/>
          <p:cNvPicPr>
            <a:picLocks noChangeAspect="1"/>
          </p:cNvPicPr>
          <p:nvPr/>
        </p:nvPicPr>
        <p:blipFill rotWithShape="1">
          <a:blip r:embed="rId5" cstate="print"/>
          <a:srcRect l="45246" t="-1004" r="40660" b="75941"/>
          <a:stretch/>
        </p:blipFill>
        <p:spPr>
          <a:xfrm>
            <a:off x="4398380" y="1794076"/>
            <a:ext cx="740779" cy="493122"/>
          </a:xfrm>
          <a:prstGeom prst="rect">
            <a:avLst/>
          </a:prstGeom>
          <a:effectLst>
            <a:glow rad="63500">
              <a:srgbClr val="FF0000">
                <a:alpha val="40000"/>
              </a:srgbClr>
            </a:glow>
          </a:effectLst>
        </p:spPr>
      </p:pic>
      <p:sp>
        <p:nvSpPr>
          <p:cNvPr id="19" name="Rectangle 18"/>
          <p:cNvSpPr/>
          <p:nvPr/>
        </p:nvSpPr>
        <p:spPr>
          <a:xfrm>
            <a:off x="1670050" y="4457700"/>
            <a:ext cx="5111750" cy="831850"/>
          </a:xfrm>
          <a:prstGeom prst="rect">
            <a:avLst/>
          </a:prstGeom>
          <a:noFill/>
        </p:spPr>
        <p:txBody>
          <a:bodyPr wrap="none">
            <a:spAutoFit/>
          </a:bodyPr>
          <a:lstStyle/>
          <a:p>
            <a:pPr algn="ctr" fontAlgn="auto">
              <a:spcBef>
                <a:spcPts val="0"/>
              </a:spcBef>
              <a:spcAft>
                <a:spcPts val="0"/>
              </a:spcAft>
              <a:defRPr/>
            </a:pPr>
            <a:r>
              <a:rPr lang="en-US" sz="2400" b="1" dirty="0">
                <a:ln w="0"/>
                <a:effectLst>
                  <a:outerShdw blurRad="38100" dist="38100" dir="2700000" algn="tl">
                    <a:srgbClr val="000000">
                      <a:alpha val="43137"/>
                    </a:srgbClr>
                  </a:outerShdw>
                </a:effectLst>
                <a:latin typeface="+mn-lt"/>
                <a:cs typeface="+mn-cs"/>
              </a:rPr>
              <a:t>Model flexibility</a:t>
            </a:r>
          </a:p>
          <a:p>
            <a:pPr algn="ctr" fontAlgn="auto">
              <a:spcBef>
                <a:spcPts val="0"/>
              </a:spcBef>
              <a:spcAft>
                <a:spcPts val="0"/>
              </a:spcAft>
              <a:defRPr/>
            </a:pPr>
            <a:r>
              <a:rPr lang="en-US" sz="2400" dirty="0">
                <a:ln w="0"/>
                <a:effectLst>
                  <a:outerShdw blurRad="38100" dist="38100" dir="2700000" algn="tl">
                    <a:srgbClr val="000000">
                      <a:alpha val="43137"/>
                    </a:srgbClr>
                  </a:outerShdw>
                </a:effectLst>
                <a:latin typeface="+mn-lt"/>
                <a:cs typeface="+mn-cs"/>
              </a:rPr>
              <a:t>Making use of independent error terms</a:t>
            </a:r>
          </a:p>
        </p:txBody>
      </p:sp>
      <p:pic>
        <p:nvPicPr>
          <p:cNvPr id="25" name="Picture 24"/>
          <p:cNvPicPr>
            <a:picLocks noChangeAspect="1"/>
          </p:cNvPicPr>
          <p:nvPr/>
        </p:nvPicPr>
        <p:blipFill>
          <a:blip r:embed="rId5" cstate="print"/>
          <a:srcRect l="67488" b="50362"/>
          <a:stretch>
            <a:fillRect/>
          </a:stretch>
        </p:blipFill>
        <p:spPr bwMode="auto">
          <a:xfrm>
            <a:off x="5567363" y="1801813"/>
            <a:ext cx="1708150" cy="976312"/>
          </a:xfrm>
          <a:prstGeom prst="rect">
            <a:avLst/>
          </a:prstGeom>
          <a:noFill/>
          <a:ln w="9525">
            <a:noFill/>
            <a:miter lim="800000"/>
            <a:headEnd/>
            <a:tailEnd/>
          </a:ln>
        </p:spPr>
      </p:pic>
      <p:pic>
        <p:nvPicPr>
          <p:cNvPr id="26" name="Picture 25"/>
          <p:cNvPicPr>
            <a:picLocks noChangeAspect="1"/>
          </p:cNvPicPr>
          <p:nvPr/>
        </p:nvPicPr>
        <p:blipFill>
          <a:blip r:embed="rId5" cstate="print"/>
          <a:srcRect t="75804" r="57397"/>
          <a:stretch>
            <a:fillRect/>
          </a:stretch>
        </p:blipFill>
        <p:spPr bwMode="auto">
          <a:xfrm>
            <a:off x="2020888" y="3298825"/>
            <a:ext cx="2238375" cy="476250"/>
          </a:xfrm>
          <a:prstGeom prst="rect">
            <a:avLst/>
          </a:prstGeom>
          <a:noFill/>
          <a:ln w="9525">
            <a:noFill/>
            <a:miter lim="800000"/>
            <a:headEnd/>
            <a:tailEnd/>
          </a:ln>
        </p:spPr>
      </p:pic>
      <p:pic>
        <p:nvPicPr>
          <p:cNvPr id="27" name="Picture 26"/>
          <p:cNvPicPr>
            <a:picLocks noChangeAspect="1"/>
          </p:cNvPicPr>
          <p:nvPr/>
        </p:nvPicPr>
        <p:blipFill>
          <a:blip r:embed="rId5" cstate="print"/>
          <a:srcRect l="66386" t="74907"/>
          <a:stretch>
            <a:fillRect/>
          </a:stretch>
        </p:blipFill>
        <p:spPr bwMode="auto">
          <a:xfrm>
            <a:off x="5510213" y="3275013"/>
            <a:ext cx="1765300" cy="493712"/>
          </a:xfrm>
          <a:prstGeom prst="rect">
            <a:avLst/>
          </a:prstGeom>
          <a:noFill/>
          <a:ln w="9525">
            <a:noFill/>
            <a:miter lim="800000"/>
            <a:headEnd/>
            <a:tailEnd/>
          </a:ln>
        </p:spPr>
      </p:pic>
      <p:pic>
        <p:nvPicPr>
          <p:cNvPr id="28" name="Picture 27"/>
          <p:cNvPicPr>
            <a:picLocks noChangeAspect="1"/>
          </p:cNvPicPr>
          <p:nvPr/>
        </p:nvPicPr>
        <p:blipFill>
          <a:blip r:embed="rId5" cstate="print"/>
          <a:srcRect/>
          <a:stretch>
            <a:fillRect/>
          </a:stretch>
        </p:blipFill>
        <p:spPr bwMode="auto">
          <a:xfrm>
            <a:off x="2020888" y="1806575"/>
            <a:ext cx="5254625" cy="1966913"/>
          </a:xfrm>
          <a:prstGeom prst="rect">
            <a:avLst/>
          </a:prstGeom>
          <a:noFill/>
          <a:ln w="9525">
            <a:noFill/>
            <a:miter lim="800000"/>
            <a:headEnd/>
            <a:tailEnd/>
          </a:ln>
        </p:spPr>
      </p:pic>
      <p:pic>
        <p:nvPicPr>
          <p:cNvPr id="3" name="Picture 2"/>
          <p:cNvPicPr>
            <a:picLocks noChangeAspect="1"/>
          </p:cNvPicPr>
          <p:nvPr/>
        </p:nvPicPr>
        <p:blipFill>
          <a:blip r:embed="rId6" cstate="print"/>
          <a:srcRect b="49413"/>
          <a:stretch>
            <a:fillRect/>
          </a:stretch>
        </p:blipFill>
        <p:spPr bwMode="auto">
          <a:xfrm>
            <a:off x="180975" y="1816100"/>
            <a:ext cx="958850" cy="996950"/>
          </a:xfrm>
          <a:prstGeom prst="rect">
            <a:avLst/>
          </a:prstGeom>
          <a:noFill/>
          <a:ln w="9525">
            <a:noFill/>
            <a:miter lim="800000"/>
            <a:headEnd/>
            <a:tailEnd/>
          </a:ln>
        </p:spPr>
      </p:pic>
      <p:pic>
        <p:nvPicPr>
          <p:cNvPr id="31" name="Picture 30"/>
          <p:cNvPicPr>
            <a:picLocks noChangeAspect="1"/>
          </p:cNvPicPr>
          <p:nvPr/>
        </p:nvPicPr>
        <p:blipFill>
          <a:blip r:embed="rId6" cstate="print"/>
          <a:srcRect t="77629" b="620"/>
          <a:stretch>
            <a:fillRect/>
          </a:stretch>
        </p:blipFill>
        <p:spPr bwMode="auto">
          <a:xfrm>
            <a:off x="180975" y="3344863"/>
            <a:ext cx="958850" cy="428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28"/>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7"/>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39838" y="200025"/>
            <a:ext cx="6750050"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Proof of principle study</a:t>
            </a:r>
          </a:p>
        </p:txBody>
      </p:sp>
      <p:sp>
        <p:nvSpPr>
          <p:cNvPr id="2" name="Content Placeholder 1"/>
          <p:cNvSpPr>
            <a:spLocks noGrp="1"/>
          </p:cNvSpPr>
          <p:nvPr>
            <p:ph idx="1"/>
          </p:nvPr>
        </p:nvSpPr>
        <p:spPr>
          <a:xfrm>
            <a:off x="628650" y="1350963"/>
            <a:ext cx="7886700" cy="4351337"/>
          </a:xfrm>
        </p:spPr>
        <p:txBody>
          <a:bodyPr rtlCol="0">
            <a:normAutofit/>
          </a:bodyPr>
          <a:lstStyle/>
          <a:p>
            <a:pPr marL="0" indent="0" fontAlgn="auto">
              <a:spcAft>
                <a:spcPts val="0"/>
              </a:spcAft>
              <a:buFont typeface="Arial" panose="020B0604020202020204" pitchFamily="34" charset="0"/>
              <a:buNone/>
              <a:defRPr/>
            </a:pPr>
            <a:r>
              <a:rPr lang="en-US" dirty="0"/>
              <a:t>Obesity and brain volume:</a:t>
            </a:r>
          </a:p>
          <a:p>
            <a:pPr fontAlgn="auto">
              <a:spcAft>
                <a:spcPts val="0"/>
              </a:spcAft>
              <a:buFont typeface="Arial" panose="020B0604020202020204" pitchFamily="34" charset="0"/>
              <a:buChar char="•"/>
              <a:defRPr/>
            </a:pPr>
            <a:r>
              <a:rPr lang="en-US" dirty="0"/>
              <a:t>10,903 persons from 15 cohort studies </a:t>
            </a:r>
          </a:p>
          <a:p>
            <a:pPr fontAlgn="auto">
              <a:spcAft>
                <a:spcPts val="0"/>
              </a:spcAft>
              <a:buFont typeface="Arial" panose="020B0604020202020204" pitchFamily="34" charset="0"/>
              <a:buChar char="•"/>
              <a:defRPr/>
            </a:pPr>
            <a:r>
              <a:rPr lang="en-US" dirty="0"/>
              <a:t>rs9939609 variant at the FTO/IRX3 locus</a:t>
            </a:r>
          </a:p>
          <a:p>
            <a:pPr fontAlgn="auto">
              <a:spcAft>
                <a:spcPts val="0"/>
              </a:spcAft>
              <a:buFont typeface="Arial" panose="020B0604020202020204" pitchFamily="34" charset="0"/>
              <a:buChar char="•"/>
              <a:defRPr/>
            </a:pPr>
            <a:r>
              <a:rPr lang="en-US" dirty="0"/>
              <a:t>Risk allele was associated with a smaller brain volume</a:t>
            </a:r>
          </a:p>
          <a:p>
            <a:pPr lvl="1" fontAlgn="auto">
              <a:spcAft>
                <a:spcPts val="0"/>
              </a:spcAft>
              <a:buFont typeface="Arial" panose="020B0604020202020204" pitchFamily="34" charset="0"/>
              <a:buChar char="•"/>
              <a:defRPr/>
            </a:pPr>
            <a:r>
              <a:rPr lang="en-US" dirty="0"/>
              <a:t>β = -16.4, p = 9.6x10</a:t>
            </a:r>
            <a:r>
              <a:rPr lang="en-US" baseline="30000" dirty="0"/>
              <a:t>-5</a:t>
            </a:r>
          </a:p>
          <a:p>
            <a:pPr fontAlgn="auto">
              <a:spcAft>
                <a:spcPts val="0"/>
              </a:spcAft>
              <a:buFont typeface="Arial" panose="020B0604020202020204" pitchFamily="34" charset="0"/>
              <a:buChar char="•"/>
              <a:defRPr/>
            </a:pPr>
            <a:r>
              <a:rPr lang="en-US" dirty="0"/>
              <a:t>Attenuated after adjustment for BMI </a:t>
            </a:r>
          </a:p>
          <a:p>
            <a:pPr lvl="1" fontAlgn="auto">
              <a:spcAft>
                <a:spcPts val="0"/>
              </a:spcAft>
              <a:buFont typeface="Arial" panose="020B0604020202020204" pitchFamily="34" charset="0"/>
              <a:buChar char="•"/>
              <a:defRPr/>
            </a:pPr>
            <a:r>
              <a:rPr lang="en-US" dirty="0"/>
              <a:t>β = -12.9, p = 2.1x10</a:t>
            </a:r>
            <a:r>
              <a:rPr lang="en-US" baseline="30000" dirty="0"/>
              <a:t>-3</a:t>
            </a:r>
            <a:r>
              <a:rPr lang="en-US" dirty="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0413" y="200025"/>
            <a:ext cx="7710487" cy="922338"/>
          </a:xfrm>
          <a:prstGeom prst="rect">
            <a:avLst/>
          </a:prstGeom>
          <a:noFill/>
        </p:spPr>
        <p:txBody>
          <a:bodyPr wrap="none">
            <a:spAutoFit/>
          </a:bodyPr>
          <a:lstStyle/>
          <a:p>
            <a:pPr algn="ctr" fontAlgn="auto">
              <a:spcBef>
                <a:spcPts val="0"/>
              </a:spcBef>
              <a:spcAft>
                <a:spcPts val="0"/>
              </a:spcAft>
              <a:defRPr/>
            </a:pPr>
            <a:r>
              <a:rPr lang="en-US" sz="5400" dirty="0">
                <a:ln w="0"/>
                <a:solidFill>
                  <a:schemeClr val="accent1"/>
                </a:solidFill>
                <a:effectLst>
                  <a:outerShdw blurRad="38100" dist="25400" dir="5400000" algn="ctr" rotWithShape="0">
                    <a:srgbClr val="6E747A">
                      <a:alpha val="43000"/>
                    </a:srgbClr>
                  </a:outerShdw>
                </a:effectLst>
                <a:latin typeface="+mn-lt"/>
                <a:cs typeface="+mn-cs"/>
              </a:rPr>
              <a:t>From HD-READY to Full-HD</a:t>
            </a:r>
          </a:p>
        </p:txBody>
      </p:sp>
      <p:sp>
        <p:nvSpPr>
          <p:cNvPr id="2" name="Content Placeholder 1"/>
          <p:cNvSpPr>
            <a:spLocks noGrp="1"/>
          </p:cNvSpPr>
          <p:nvPr>
            <p:ph idx="1"/>
          </p:nvPr>
        </p:nvSpPr>
        <p:spPr>
          <a:xfrm>
            <a:off x="628650" y="1350963"/>
            <a:ext cx="7886700" cy="4351337"/>
          </a:xfrm>
        </p:spPr>
        <p:txBody>
          <a:bodyPr rtlCol="0">
            <a:normAutofit/>
          </a:bodyPr>
          <a:lstStyle/>
          <a:p>
            <a:pPr marL="0" indent="0" fontAlgn="auto">
              <a:spcAft>
                <a:spcPts val="0"/>
              </a:spcAft>
              <a:buFont typeface="Arial" panose="020B0604020202020204" pitchFamily="34" charset="0"/>
              <a:buNone/>
              <a:defRPr/>
            </a:pPr>
            <a:r>
              <a:rPr lang="en-US" dirty="0" smtClean="0"/>
              <a:t>Proof of principle</a:t>
            </a:r>
          </a:p>
          <a:p>
            <a:pPr fontAlgn="auto">
              <a:spcAft>
                <a:spcPts val="0"/>
              </a:spcAft>
              <a:buFont typeface="Arial" panose="020B0604020202020204" pitchFamily="34" charset="0"/>
              <a:buChar char="•"/>
              <a:defRPr/>
            </a:pPr>
            <a:r>
              <a:rPr lang="en-US" dirty="0" smtClean="0"/>
              <a:t>Fine-tuning of script </a:t>
            </a:r>
          </a:p>
          <a:p>
            <a:pPr fontAlgn="auto">
              <a:spcAft>
                <a:spcPts val="0"/>
              </a:spcAft>
              <a:buFont typeface="Arial" panose="020B0604020202020204" pitchFamily="34" charset="0"/>
              <a:buChar char="•"/>
              <a:defRPr/>
            </a:pPr>
            <a:r>
              <a:rPr lang="en-US" dirty="0" smtClean="0"/>
              <a:t>Draft manuscript in November</a:t>
            </a:r>
          </a:p>
          <a:p>
            <a:pPr marL="0" indent="0" fontAlgn="auto">
              <a:spcAft>
                <a:spcPts val="0"/>
              </a:spcAft>
              <a:buFont typeface="Arial" panose="020B0604020202020204" pitchFamily="34" charset="0"/>
              <a:buNone/>
              <a:defRPr/>
            </a:pPr>
            <a:r>
              <a:rPr lang="en-US" dirty="0" smtClean="0"/>
              <a:t>High-throughput analyses</a:t>
            </a:r>
          </a:p>
          <a:p>
            <a:pPr fontAlgn="auto">
              <a:spcAft>
                <a:spcPts val="0"/>
              </a:spcAft>
              <a:buFont typeface="Arial" panose="020B0604020202020204" pitchFamily="34" charset="0"/>
              <a:buChar char="•"/>
              <a:defRPr/>
            </a:pPr>
            <a:r>
              <a:rPr lang="en-US" dirty="0" smtClean="0"/>
              <a:t>Developing software for ‘partial’ GWAS</a:t>
            </a:r>
          </a:p>
          <a:p>
            <a:pPr fontAlgn="auto">
              <a:spcAft>
                <a:spcPts val="0"/>
              </a:spcAft>
              <a:buFont typeface="Arial" panose="020B0604020202020204" pitchFamily="34" charset="0"/>
              <a:buChar char="•"/>
              <a:defRPr/>
            </a:pPr>
            <a:r>
              <a:rPr lang="en-US" dirty="0" smtClean="0"/>
              <a:t>Adding additional features</a:t>
            </a:r>
          </a:p>
          <a:p>
            <a:pPr lvl="1" fontAlgn="auto">
              <a:spcAft>
                <a:spcPts val="0"/>
              </a:spcAft>
              <a:buFont typeface="Arial" panose="020B0604020202020204" pitchFamily="34" charset="0"/>
              <a:buChar char="•"/>
              <a:defRPr/>
            </a:pPr>
            <a:r>
              <a:rPr lang="en-US" dirty="0" smtClean="0"/>
              <a:t>Heritability estimates</a:t>
            </a:r>
          </a:p>
          <a:p>
            <a:pPr lvl="1" fontAlgn="auto">
              <a:spcAft>
                <a:spcPts val="0"/>
              </a:spcAft>
              <a:buFont typeface="Arial" panose="020B0604020202020204" pitchFamily="34" charset="0"/>
              <a:buChar char="•"/>
              <a:defRPr/>
            </a:pPr>
            <a:r>
              <a:rPr lang="en-US" dirty="0" smtClean="0"/>
              <a:t>Other ideas</a:t>
            </a:r>
          </a:p>
          <a:p>
            <a:pPr fontAlgn="auto">
              <a:spcAft>
                <a:spcPts val="0"/>
              </a:spcAft>
              <a:buFont typeface="Arial" panose="020B0604020202020204" pitchFamily="34" charset="0"/>
              <a:buChar char="•"/>
              <a:defRPr/>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a:lstStyle/>
          <a:p>
            <a:r>
              <a:rPr lang="en-US" smtClean="0"/>
              <a:t>Acknowledgments</a:t>
            </a:r>
            <a:endParaRPr lang="nl-NL" smtClean="0"/>
          </a:p>
        </p:txBody>
      </p:sp>
      <p:sp>
        <p:nvSpPr>
          <p:cNvPr id="41987" name="Rectangle 3"/>
          <p:cNvSpPr>
            <a:spLocks noGrp="1"/>
          </p:cNvSpPr>
          <p:nvPr>
            <p:ph type="body" idx="1"/>
          </p:nvPr>
        </p:nvSpPr>
        <p:spPr/>
        <p:txBody>
          <a:bodyPr/>
          <a:lstStyle/>
          <a:p>
            <a:r>
              <a:rPr lang="en-US" smtClean="0"/>
              <a:t>JPND Working-group grant</a:t>
            </a:r>
          </a:p>
          <a:p>
            <a:endParaRPr lang="en-US" smtClean="0"/>
          </a:p>
          <a:p>
            <a:r>
              <a:rPr lang="en-US" smtClean="0"/>
              <a:t>HD-READy (High-Dimensional Research in Alzheimer’s Disease)</a:t>
            </a:r>
          </a:p>
          <a:p>
            <a:endParaRPr lang="en-US" smtClean="0"/>
          </a:p>
          <a:p>
            <a:r>
              <a:rPr lang="en-US" smtClean="0"/>
              <a:t>NeuroCHARGE MRI Working Group</a:t>
            </a:r>
            <a:endParaRPr lang="nl-NL" smtClean="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313</TotalTime>
  <Words>972</Words>
  <Application>Microsoft Office PowerPoint</Application>
  <PresentationFormat>On-screen Show (4:3)</PresentationFormat>
  <Paragraphs>103</Paragraphs>
  <Slides>14</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Acknowledgments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 A</dc:creator>
  <cp:lastModifiedBy>Stephen Bevan</cp:lastModifiedBy>
  <cp:revision>31</cp:revision>
  <dcterms:created xsi:type="dcterms:W3CDTF">2014-10-15T03:41:27Z</dcterms:created>
  <dcterms:modified xsi:type="dcterms:W3CDTF">2014-12-05T15:51:16Z</dcterms:modified>
</cp:coreProperties>
</file>