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5" r:id="rId1"/>
  </p:sldMasterIdLst>
  <p:notesMasterIdLst>
    <p:notesMasterId r:id="rId24"/>
  </p:notesMasterIdLst>
  <p:sldIdLst>
    <p:sldId id="256" r:id="rId2"/>
    <p:sldId id="270" r:id="rId3"/>
    <p:sldId id="271" r:id="rId4"/>
    <p:sldId id="276" r:id="rId5"/>
    <p:sldId id="291" r:id="rId6"/>
    <p:sldId id="278" r:id="rId7"/>
    <p:sldId id="286" r:id="rId8"/>
    <p:sldId id="282" r:id="rId9"/>
    <p:sldId id="283" r:id="rId10"/>
    <p:sldId id="284" r:id="rId11"/>
    <p:sldId id="263" r:id="rId12"/>
    <p:sldId id="258" r:id="rId13"/>
    <p:sldId id="261" r:id="rId14"/>
    <p:sldId id="260" r:id="rId15"/>
    <p:sldId id="267" r:id="rId16"/>
    <p:sldId id="266" r:id="rId17"/>
    <p:sldId id="265" r:id="rId18"/>
    <p:sldId id="269" r:id="rId19"/>
    <p:sldId id="289" r:id="rId20"/>
    <p:sldId id="290" r:id="rId21"/>
    <p:sldId id="287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6" autoAdjust="0"/>
    <p:restoredTop sz="94677" autoAdjust="0"/>
  </p:normalViewPr>
  <p:slideViewPr>
    <p:cSldViewPr snapToGrid="0" snapToObjects="1">
      <p:cViewPr>
        <p:scale>
          <a:sx n="90" d="100"/>
          <a:sy n="90" d="100"/>
        </p:scale>
        <p:origin x="-161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572A3-14DF-9540-BDB6-A4D11315DDC4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B263E-DA21-9447-B102-D730774DF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7007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</a:t>
            </a:r>
            <a:r>
              <a:rPr lang="en-GB" baseline="0" dirty="0" smtClean="0"/>
              <a:t> is the cerebral small vessel abnormality?</a:t>
            </a:r>
          </a:p>
          <a:p>
            <a:r>
              <a:rPr lang="en-GB" dirty="0" smtClean="0"/>
              <a:t>The lacunar hypothesis</a:t>
            </a:r>
            <a:r>
              <a:rPr lang="en-GB" baseline="0" dirty="0" smtClean="0"/>
              <a:t> supports the concept that lacunar ischaemic stroke is due to an intrinsic cerebral arterial abnormality/specific disease of a single perforating vessel.</a:t>
            </a:r>
            <a:endParaRPr lang="en-GB" dirty="0" smtClean="0"/>
          </a:p>
          <a:p>
            <a:r>
              <a:rPr lang="en-GB" dirty="0" smtClean="0"/>
              <a:t>Early pathological studies in the</a:t>
            </a:r>
            <a:r>
              <a:rPr lang="en-GB" baseline="0" dirty="0" smtClean="0"/>
              <a:t> 1950s by Miller Fisher suggested there are </a:t>
            </a:r>
            <a:r>
              <a:rPr lang="en-GB" dirty="0" smtClean="0"/>
              <a:t>2 proposed mechanisms. </a:t>
            </a:r>
            <a:r>
              <a:rPr lang="en-GB" dirty="0" err="1" smtClean="0"/>
              <a:t>Lipohyalinosis</a:t>
            </a:r>
            <a:r>
              <a:rPr lang="en-GB" dirty="0" smtClean="0"/>
              <a:t> (which he termed as segmental arterial disorganisation – see the loss of normal vessel wall architecture replaced by </a:t>
            </a:r>
            <a:r>
              <a:rPr lang="en-GB" dirty="0" err="1" smtClean="0"/>
              <a:t>eosinophic</a:t>
            </a:r>
            <a:r>
              <a:rPr lang="en-GB" dirty="0" smtClean="0"/>
              <a:t> deposit and thickening</a:t>
            </a:r>
            <a:r>
              <a:rPr lang="en-GB" baseline="0" dirty="0" smtClean="0"/>
              <a:t> – small vessels 40-200 um</a:t>
            </a:r>
            <a:r>
              <a:rPr lang="en-GB" dirty="0" smtClean="0"/>
              <a:t>).</a:t>
            </a:r>
            <a:r>
              <a:rPr lang="en-GB" baseline="0" dirty="0" smtClean="0"/>
              <a:t> Note this is different from the concentric thickening that is a feature of most ageing brains.</a:t>
            </a:r>
            <a:r>
              <a:rPr lang="en-GB" dirty="0" smtClean="0"/>
              <a:t> and atherosclerosis (</a:t>
            </a:r>
            <a:r>
              <a:rPr lang="en-GB" dirty="0" err="1" smtClean="0"/>
              <a:t>micratheroma</a:t>
            </a:r>
            <a:r>
              <a:rPr lang="en-GB" dirty="0" smtClean="0"/>
              <a:t>), In a small minority embolism is presumed. </a:t>
            </a:r>
          </a:p>
          <a:p>
            <a:r>
              <a:rPr lang="en-GB" dirty="0" smtClean="0"/>
              <a:t>Atherosclerosis</a:t>
            </a:r>
            <a:r>
              <a:rPr lang="en-GB" baseline="0" dirty="0" smtClean="0"/>
              <a:t> is thickening of the artery walls as a result of accumulation of fatty materials such as cholesterol and triglyceride.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3852" y="8684826"/>
            <a:ext cx="2972547" cy="457711"/>
          </a:xfrm>
          <a:prstGeom prst="rect">
            <a:avLst/>
          </a:prstGeom>
        </p:spPr>
        <p:txBody>
          <a:bodyPr/>
          <a:lstStyle/>
          <a:p>
            <a:fld id="{6A58444B-E5FA-4F9D-A3D0-79DCAB64617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3750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2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A8CAA02-5538-6843-83B8-CDABC27B3EAF}" type="slidenum">
              <a:rPr lang="fr-FR"/>
              <a:pPr/>
              <a:t>9</a:t>
            </a:fld>
            <a:endParaRPr lang="fr-FR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582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786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198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19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767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515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46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6EEEB-3007-FB4E-95EF-ED064FB429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55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52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1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4991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8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422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4" y="1333583"/>
            <a:ext cx="7556313" cy="1116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Genetic Architecture of Lacunar Stroke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51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0" y="67432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1186C"/>
                </a:solidFill>
                <a:latin typeface="Arial" charset="0"/>
                <a:cs typeface="Times New Roman" charset="0"/>
              </a:rPr>
              <a:t>GWAS in lacunar stroke</a:t>
            </a:r>
            <a:endParaRPr lang="en-GB" sz="2800" b="1" dirty="0">
              <a:solidFill>
                <a:srgbClr val="01186C"/>
              </a:solidFill>
              <a:latin typeface="Arial" charset="0"/>
              <a:cs typeface="Times New Roman" charset="0"/>
            </a:endParaRPr>
          </a:p>
          <a:p>
            <a:pPr algn="ctr"/>
            <a:endParaRPr lang="en-GB" sz="2000" b="1" dirty="0">
              <a:solidFill>
                <a:srgbClr val="01186C"/>
              </a:solidFill>
              <a:latin typeface="Arial" charset="0"/>
              <a:cs typeface="Times New Roman" charset="0"/>
            </a:endParaRPr>
          </a:p>
        </p:txBody>
      </p:sp>
      <p:pic>
        <p:nvPicPr>
          <p:cNvPr id="102402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597"/>
          <a:stretch>
            <a:fillRect/>
          </a:stretch>
        </p:blipFill>
        <p:spPr bwMode="auto">
          <a:xfrm>
            <a:off x="467238" y="3614763"/>
            <a:ext cx="8262823" cy="272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extBox 3"/>
          <p:cNvSpPr txBox="1">
            <a:spLocks noChangeArrowheads="1"/>
          </p:cNvSpPr>
          <p:nvPr/>
        </p:nvSpPr>
        <p:spPr bwMode="auto">
          <a:xfrm>
            <a:off x="-622300" y="10668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02404" name="TextBox 1"/>
          <p:cNvSpPr txBox="1">
            <a:spLocks noChangeArrowheads="1"/>
          </p:cNvSpPr>
          <p:nvPr/>
        </p:nvSpPr>
        <p:spPr bwMode="auto">
          <a:xfrm>
            <a:off x="5508625" y="6318250"/>
            <a:ext cx="2711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161616"/>
                </a:solidFill>
                <a:latin typeface="Arial" charset="0"/>
                <a:cs typeface="Arial" charset="0"/>
              </a:rPr>
              <a:t>Bevan et al. Stroke 2012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238" y="1302985"/>
            <a:ext cx="82816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GWAS in lacunar stroke disappointing compared with other subtypes</a:t>
            </a:r>
          </a:p>
          <a:p>
            <a:pPr marL="342900" indent="-342900">
              <a:buFont typeface="Arial"/>
              <a:buChar char="•"/>
            </a:pPr>
            <a:endParaRPr lang="en-US" sz="2800" dirty="0"/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Heritability estimates from GWAS data for lacunar stroke low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723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307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4000" b="1">
                <a:solidFill>
                  <a:srgbClr val="01186C"/>
                </a:solidFill>
                <a:latin typeface="Arial" charset="0"/>
                <a:cs typeface="Arial" charset="0"/>
              </a:rPr>
              <a:t>What going on in lacunar stroke?</a:t>
            </a:r>
          </a:p>
        </p:txBody>
      </p:sp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395288" y="836613"/>
            <a:ext cx="8429625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>
              <a:spcAft>
                <a:spcPts val="1200"/>
              </a:spcAft>
              <a:defRPr/>
            </a:pPr>
            <a:r>
              <a:rPr lang="en-GB" dirty="0" smtClean="0">
                <a:latin typeface="Arial" charset="0"/>
                <a:cs typeface="Arial" charset="0"/>
              </a:rPr>
              <a:t>Possibilities</a:t>
            </a:r>
          </a:p>
          <a:p>
            <a:pPr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GB" u="sng" dirty="0" smtClean="0">
                <a:latin typeface="Arial" charset="0"/>
                <a:cs typeface="Arial" charset="0"/>
              </a:rPr>
              <a:t>Its possible genetic factors not important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dirty="0" smtClean="0">
                <a:latin typeface="Arial" charset="0"/>
                <a:cs typeface="Arial" charset="0"/>
              </a:rPr>
              <a:t>BUT :</a:t>
            </a:r>
          </a:p>
          <a:p>
            <a:pPr lvl="1"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dirty="0" smtClean="0">
                <a:latin typeface="Arial" charset="0"/>
                <a:cs typeface="Arial" charset="0"/>
              </a:rPr>
              <a:t>Family history data suggests genetic risk is important for SVD</a:t>
            </a:r>
          </a:p>
          <a:p>
            <a:pPr lvl="1">
              <a:spcAft>
                <a:spcPts val="1200"/>
              </a:spcAft>
              <a:buFont typeface="Arial" charset="0"/>
              <a:buChar char="•"/>
              <a:defRPr/>
            </a:pPr>
            <a:r>
              <a:rPr lang="en-GB" dirty="0" err="1" smtClean="0">
                <a:latin typeface="Arial" charset="0"/>
                <a:cs typeface="Arial" charset="0"/>
              </a:rPr>
              <a:t>Mendelian</a:t>
            </a:r>
            <a:r>
              <a:rPr lang="en-GB" dirty="0" smtClean="0">
                <a:latin typeface="Arial" charset="0"/>
                <a:cs typeface="Arial" charset="0"/>
              </a:rPr>
              <a:t> stroke disorders show SVD as commonest stroke subtype 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endParaRPr lang="en-GB" dirty="0" smtClean="0">
              <a:latin typeface="Arial" charset="0"/>
              <a:cs typeface="Arial" charset="0"/>
            </a:endParaRPr>
          </a:p>
          <a:p>
            <a:pPr marL="457200" indent="-457200">
              <a:spcAft>
                <a:spcPts val="1200"/>
              </a:spcAft>
              <a:buFontTx/>
              <a:buAutoNum type="arabicPeriod" startAt="2"/>
              <a:defRPr/>
            </a:pPr>
            <a:r>
              <a:rPr lang="en-GB" u="sng" dirty="0" smtClean="0">
                <a:latin typeface="Arial" charset="0"/>
                <a:cs typeface="Arial" charset="0"/>
              </a:rPr>
              <a:t>Genetic factors are important but we are missing them</a:t>
            </a:r>
          </a:p>
          <a:p>
            <a:pPr marL="685800" lvl="1" indent="-457200">
              <a:spcAft>
                <a:spcPts val="1200"/>
              </a:spcAft>
              <a:buFont typeface="Arial"/>
              <a:buChar char="•"/>
              <a:defRPr/>
            </a:pPr>
            <a:r>
              <a:rPr lang="en-GB" dirty="0" smtClean="0">
                <a:latin typeface="Arial" charset="0"/>
                <a:cs typeface="Arial" charset="0"/>
              </a:rPr>
              <a:t>Heterogeneity in phenotypes</a:t>
            </a:r>
          </a:p>
          <a:p>
            <a:pPr marL="685800" lvl="1" indent="-457200">
              <a:spcAft>
                <a:spcPts val="1200"/>
              </a:spcAft>
              <a:buFont typeface="Arial"/>
              <a:buChar char="•"/>
              <a:defRPr/>
            </a:pPr>
            <a:r>
              <a:rPr lang="en-GB" dirty="0" smtClean="0">
                <a:latin typeface="Arial" charset="0"/>
                <a:cs typeface="Arial" charset="0"/>
              </a:rPr>
              <a:t>Diagnostic difficulties</a:t>
            </a:r>
          </a:p>
          <a:p>
            <a:pPr marL="685800" lvl="1" indent="-457200">
              <a:spcAft>
                <a:spcPts val="1200"/>
              </a:spcAft>
              <a:buFont typeface="Arial"/>
              <a:buChar char="•"/>
              <a:defRPr/>
            </a:pPr>
            <a:r>
              <a:rPr lang="en-GB" dirty="0" smtClean="0">
                <a:latin typeface="Arial" charset="0"/>
                <a:cs typeface="Arial" charset="0"/>
              </a:rPr>
              <a:t>Rare variants</a:t>
            </a:r>
          </a:p>
        </p:txBody>
      </p:sp>
    </p:spTree>
    <p:extLst>
      <p:ext uri="{BB962C8B-B14F-4D97-AF65-F5344CB8AC3E}">
        <p14:creationId xmlns:p14="http://schemas.microsoft.com/office/powerpoint/2010/main" xmlns="" val="16479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ext Box 2"/>
          <p:cNvSpPr txBox="1">
            <a:spLocks noChangeArrowheads="1"/>
          </p:cNvSpPr>
          <p:nvPr/>
        </p:nvSpPr>
        <p:spPr bwMode="auto">
          <a:xfrm>
            <a:off x="250825" y="2492375"/>
            <a:ext cx="5976938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 dirty="0">
                <a:latin typeface="Arial" charset="0"/>
                <a:cs typeface="Arial" charset="0"/>
              </a:rPr>
              <a:t> Isolated larger lacunar infarction</a:t>
            </a:r>
          </a:p>
          <a:p>
            <a:pPr lvl="1" eaLnBrk="1" hangingPunct="1">
              <a:buFontTx/>
              <a:buChar char="•"/>
            </a:pPr>
            <a:r>
              <a:rPr lang="en-GB" dirty="0">
                <a:latin typeface="Arial" charset="0"/>
                <a:cs typeface="Arial" charset="0"/>
              </a:rPr>
              <a:t> perforators 400-900 </a:t>
            </a:r>
            <a:r>
              <a:rPr lang="en-US" dirty="0">
                <a:latin typeface="Arial" charset="0"/>
                <a:cs typeface="Arial" charset="0"/>
              </a:rPr>
              <a:t>µm</a:t>
            </a:r>
            <a:r>
              <a:rPr lang="en-GB" dirty="0">
                <a:latin typeface="Arial" charset="0"/>
                <a:cs typeface="Arial" charset="0"/>
              </a:rPr>
              <a:t> diameter</a:t>
            </a:r>
          </a:p>
          <a:p>
            <a:pPr lvl="1" eaLnBrk="1" hangingPunct="1">
              <a:buFontTx/>
              <a:buChar char="•"/>
            </a:pPr>
            <a:r>
              <a:rPr lang="en-GB" dirty="0">
                <a:latin typeface="Arial" charset="0"/>
                <a:cs typeface="Arial" charset="0"/>
              </a:rPr>
              <a:t> </a:t>
            </a:r>
            <a:r>
              <a:rPr lang="en-GB" dirty="0" err="1">
                <a:latin typeface="Arial" charset="0"/>
                <a:cs typeface="Arial" charset="0"/>
              </a:rPr>
              <a:t>microatheroma</a:t>
            </a:r>
            <a:r>
              <a:rPr lang="en-GB" dirty="0">
                <a:latin typeface="Arial" charset="0"/>
                <a:cs typeface="Arial" charset="0"/>
              </a:rPr>
              <a:t> at origin or proximal perforators</a:t>
            </a:r>
          </a:p>
          <a:p>
            <a:pPr lvl="1" eaLnBrk="1" hangingPunct="1">
              <a:buFontTx/>
              <a:buChar char="•"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buFontTx/>
              <a:buAutoNum type="arabicPeriod"/>
            </a:pPr>
            <a:r>
              <a:rPr lang="en-GB" dirty="0">
                <a:latin typeface="Arial" charset="0"/>
                <a:cs typeface="Arial" charset="0"/>
              </a:rPr>
              <a:t>Multiple smaller lacunar infarcts</a:t>
            </a:r>
          </a:p>
          <a:p>
            <a:pPr lvl="1" eaLnBrk="1" hangingPunct="1">
              <a:buFontTx/>
              <a:buChar char="•"/>
            </a:pPr>
            <a:r>
              <a:rPr lang="en-GB" dirty="0">
                <a:latin typeface="Arial" charset="0"/>
                <a:cs typeface="Arial" charset="0"/>
              </a:rPr>
              <a:t>perforators 40-200 </a:t>
            </a:r>
            <a:r>
              <a:rPr lang="en-US" dirty="0">
                <a:latin typeface="Arial" charset="0"/>
                <a:cs typeface="Arial" charset="0"/>
              </a:rPr>
              <a:t>µm diameter</a:t>
            </a:r>
            <a:r>
              <a:rPr lang="en-GB" dirty="0"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buFontTx/>
              <a:buChar char="•"/>
            </a:pPr>
            <a:r>
              <a:rPr lang="en-GB" dirty="0">
                <a:latin typeface="Arial" charset="0"/>
                <a:cs typeface="Arial" charset="0"/>
              </a:rPr>
              <a:t>Diffuse </a:t>
            </a:r>
            <a:r>
              <a:rPr lang="en-GB" dirty="0" err="1">
                <a:latin typeface="Arial" charset="0"/>
                <a:cs typeface="Arial" charset="0"/>
              </a:rPr>
              <a:t>arteriopathy</a:t>
            </a:r>
            <a:endParaRPr lang="en-GB" dirty="0">
              <a:latin typeface="Arial" charset="0"/>
              <a:cs typeface="Arial" charset="0"/>
            </a:endParaRPr>
          </a:p>
          <a:p>
            <a:pPr lvl="1" eaLnBrk="1" hangingPunct="1">
              <a:buFontTx/>
              <a:buChar char="•"/>
            </a:pPr>
            <a:r>
              <a:rPr lang="en-GB" dirty="0" err="1">
                <a:latin typeface="Arial" charset="0"/>
                <a:cs typeface="Arial" charset="0"/>
              </a:rPr>
              <a:t>Lipohyalinosis</a:t>
            </a:r>
            <a:r>
              <a:rPr lang="en-US" dirty="0">
                <a:latin typeface="Arial" charset="0"/>
                <a:cs typeface="Arial" charset="0"/>
              </a:rPr>
              <a:t> / arteriosclerosis</a:t>
            </a:r>
          </a:p>
          <a:p>
            <a:pPr eaLnBrk="1" hangingPunct="1"/>
            <a:r>
              <a:rPr lang="en-GB" dirty="0"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348163" name="Text Box 3"/>
          <p:cNvSpPr txBox="1">
            <a:spLocks noChangeArrowheads="1"/>
          </p:cNvSpPr>
          <p:nvPr/>
        </p:nvSpPr>
        <p:spPr bwMode="auto">
          <a:xfrm>
            <a:off x="395288" y="1196975"/>
            <a:ext cx="5465762" cy="522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chemeClr val="accent5">
                    <a:lumMod val="25000"/>
                  </a:schemeClr>
                </a:solidFill>
                <a:latin typeface="Arial"/>
                <a:ea typeface="+mn-ea"/>
                <a:cs typeface="Arial"/>
              </a:rPr>
              <a:t>Two types of </a:t>
            </a:r>
            <a:r>
              <a:rPr lang="en-GB" sz="2800" b="1" dirty="0" err="1">
                <a:solidFill>
                  <a:schemeClr val="accent5">
                    <a:lumMod val="25000"/>
                  </a:schemeClr>
                </a:solidFill>
                <a:latin typeface="Arial"/>
                <a:ea typeface="+mn-ea"/>
                <a:cs typeface="Arial"/>
              </a:rPr>
              <a:t>lacunar</a:t>
            </a:r>
            <a:r>
              <a:rPr lang="en-GB" sz="2800" b="1" dirty="0">
                <a:solidFill>
                  <a:schemeClr val="accent5">
                    <a:lumMod val="25000"/>
                  </a:schemeClr>
                </a:solidFill>
                <a:latin typeface="Arial"/>
                <a:ea typeface="+mn-ea"/>
                <a:cs typeface="Arial"/>
              </a:rPr>
              <a:t> infarction</a:t>
            </a:r>
          </a:p>
        </p:txBody>
      </p:sp>
      <p:pic>
        <p:nvPicPr>
          <p:cNvPr id="113667" name="Picture 4" descr="miller photo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0809"/>
          <a:stretch>
            <a:fillRect/>
          </a:stretch>
        </p:blipFill>
        <p:spPr bwMode="auto">
          <a:xfrm>
            <a:off x="6530975" y="765175"/>
            <a:ext cx="261302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8" name="Text Box 5"/>
          <p:cNvSpPr txBox="1">
            <a:spLocks noChangeArrowheads="1"/>
          </p:cNvSpPr>
          <p:nvPr/>
        </p:nvSpPr>
        <p:spPr bwMode="auto">
          <a:xfrm>
            <a:off x="6732588" y="6165850"/>
            <a:ext cx="2171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>
                <a:solidFill>
                  <a:srgbClr val="000000"/>
                </a:solidFill>
                <a:latin typeface="Arial" charset="0"/>
                <a:cs typeface="Arial" charset="0"/>
              </a:rPr>
              <a:t>C Miller Fisher</a:t>
            </a:r>
          </a:p>
        </p:txBody>
      </p:sp>
      <p:sp>
        <p:nvSpPr>
          <p:cNvPr id="113669" name="TextBox 1"/>
          <p:cNvSpPr txBox="1">
            <a:spLocks noChangeArrowheads="1"/>
          </p:cNvSpPr>
          <p:nvPr/>
        </p:nvSpPr>
        <p:spPr bwMode="auto">
          <a:xfrm>
            <a:off x="395288" y="188913"/>
            <a:ext cx="5891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b="1">
                <a:solidFill>
                  <a:srgbClr val="01186C"/>
                </a:solidFill>
                <a:latin typeface="Arial" charset="0"/>
                <a:cs typeface="Arial" charset="0"/>
              </a:rPr>
              <a:t>Phenotypic Heterogeneity</a:t>
            </a:r>
          </a:p>
        </p:txBody>
      </p:sp>
    </p:spTree>
    <p:extLst>
      <p:ext uri="{BB962C8B-B14F-4D97-AF65-F5344CB8AC3E}">
        <p14:creationId xmlns:p14="http://schemas.microsoft.com/office/powerpoint/2010/main" xmlns="" val="188249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0090"/>
                </a:solidFill>
              </a:rPr>
              <a:t>Lacunar infarcts – Possible mechanisms</a:t>
            </a:r>
            <a:endParaRPr lang="en-GB" dirty="0">
              <a:solidFill>
                <a:srgbClr val="00009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63" t="3811" r="14789"/>
          <a:stretch/>
        </p:blipFill>
        <p:spPr bwMode="auto">
          <a:xfrm>
            <a:off x="2437487" y="2525486"/>
            <a:ext cx="4191001" cy="291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20679" y="3563850"/>
            <a:ext cx="1215618" cy="584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2"/>
                </a:solidFill>
              </a:rPr>
              <a:t>Perforating artery</a:t>
            </a:r>
            <a:endParaRPr lang="en-GB" sz="1600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848" y="2708920"/>
            <a:ext cx="14414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Lipohyalinosis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4797152"/>
            <a:ext cx="17281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Branch </a:t>
            </a:r>
            <a:r>
              <a:rPr lang="en-GB" dirty="0" err="1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icroatheroma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1242" y="2565218"/>
            <a:ext cx="16536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2"/>
                </a:solidFill>
              </a:rPr>
              <a:t>        Embolism</a:t>
            </a:r>
            <a:endParaRPr lang="en-GB" sz="16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7664" y="4221088"/>
            <a:ext cx="144141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Large artery</a:t>
            </a:r>
            <a:endParaRPr lang="en-GB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4904916"/>
            <a:ext cx="17281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Atheromatous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 plaque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377" y="1556792"/>
            <a:ext cx="2597455" cy="17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37" t="4151" r="57749" b="48756"/>
          <a:stretch/>
        </p:blipFill>
        <p:spPr bwMode="auto">
          <a:xfrm>
            <a:off x="520395" y="3315602"/>
            <a:ext cx="1917092" cy="162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139" r="50769" b="1631"/>
          <a:stretch/>
        </p:blipFill>
        <p:spPr bwMode="auto">
          <a:xfrm>
            <a:off x="6642346" y="4653136"/>
            <a:ext cx="2138009" cy="137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877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90" t="6432" r="24352" b="7307"/>
          <a:stretch>
            <a:fillRect/>
          </a:stretch>
        </p:blipFill>
        <p:spPr bwMode="auto">
          <a:xfrm>
            <a:off x="4530725" y="696913"/>
            <a:ext cx="36004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86" r="21568"/>
          <a:stretch>
            <a:fillRect/>
          </a:stretch>
        </p:blipFill>
        <p:spPr bwMode="auto">
          <a:xfrm>
            <a:off x="714375" y="714375"/>
            <a:ext cx="3505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TextBox 3"/>
          <p:cNvSpPr txBox="1">
            <a:spLocks noChangeArrowheads="1"/>
          </p:cNvSpPr>
          <p:nvPr/>
        </p:nvSpPr>
        <p:spPr bwMode="auto">
          <a:xfrm>
            <a:off x="914400" y="5791200"/>
            <a:ext cx="3536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 dirty="0">
                <a:latin typeface="Arial" charset="0"/>
                <a:cs typeface="Arial" charset="0"/>
              </a:rPr>
              <a:t>Isolated lacunar stroke</a:t>
            </a:r>
          </a:p>
        </p:txBody>
      </p:sp>
      <p:sp>
        <p:nvSpPr>
          <p:cNvPr id="117764" name="TextBox 4"/>
          <p:cNvSpPr txBox="1">
            <a:spLocks noChangeArrowheads="1"/>
          </p:cNvSpPr>
          <p:nvPr/>
        </p:nvSpPr>
        <p:spPr bwMode="auto">
          <a:xfrm>
            <a:off x="4876800" y="5791200"/>
            <a:ext cx="3903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1">
                <a:latin typeface="Arial" charset="0"/>
                <a:cs typeface="Arial" charset="0"/>
              </a:rPr>
              <a:t>Multiple lacunar infarcts /</a:t>
            </a:r>
          </a:p>
          <a:p>
            <a:r>
              <a:rPr lang="en-US" b="1">
                <a:latin typeface="Arial" charset="0"/>
                <a:cs typeface="Arial" charset="0"/>
              </a:rPr>
              <a:t>Leukoaraiosis variant</a:t>
            </a:r>
          </a:p>
        </p:txBody>
      </p:sp>
    </p:spTree>
    <p:extLst>
      <p:ext uri="{BB962C8B-B14F-4D97-AF65-F5344CB8AC3E}">
        <p14:creationId xmlns:p14="http://schemas.microsoft.com/office/powerpoint/2010/main" xmlns="" val="333970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7" name="Group 2"/>
          <p:cNvGrpSpPr>
            <a:grpSpLocks/>
          </p:cNvGrpSpPr>
          <p:nvPr/>
        </p:nvGrpSpPr>
        <p:grpSpPr bwMode="auto">
          <a:xfrm>
            <a:off x="179388" y="908050"/>
            <a:ext cx="8636000" cy="5940425"/>
            <a:chOff x="96" y="1012"/>
            <a:chExt cx="5440" cy="3742"/>
          </a:xfrm>
        </p:grpSpPr>
        <p:sp>
          <p:nvSpPr>
            <p:cNvPr id="121860" name="Text Box 3"/>
            <p:cNvSpPr txBox="1">
              <a:spLocks noChangeArrowheads="1"/>
            </p:cNvSpPr>
            <p:nvPr/>
          </p:nvSpPr>
          <p:spPr bwMode="auto">
            <a:xfrm>
              <a:off x="1202" y="4276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20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21861" name="Text Box 4"/>
            <p:cNvSpPr txBox="1">
              <a:spLocks noChangeArrowheads="1"/>
            </p:cNvSpPr>
            <p:nvPr/>
          </p:nvSpPr>
          <p:spPr bwMode="auto">
            <a:xfrm>
              <a:off x="1190" y="4276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20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21862" name="Text Box 5"/>
            <p:cNvSpPr txBox="1">
              <a:spLocks noChangeArrowheads="1"/>
            </p:cNvSpPr>
            <p:nvPr/>
          </p:nvSpPr>
          <p:spPr bwMode="auto">
            <a:xfrm>
              <a:off x="96" y="4276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2000">
                  <a:solidFill>
                    <a:schemeClr val="bg2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121863" name="Text Box 6"/>
            <p:cNvSpPr txBox="1">
              <a:spLocks noChangeArrowheads="1"/>
            </p:cNvSpPr>
            <p:nvPr/>
          </p:nvSpPr>
          <p:spPr bwMode="auto">
            <a:xfrm>
              <a:off x="566" y="4276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20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21864" name="Text Box 7"/>
            <p:cNvSpPr txBox="1">
              <a:spLocks noChangeArrowheads="1"/>
            </p:cNvSpPr>
            <p:nvPr/>
          </p:nvSpPr>
          <p:spPr bwMode="auto">
            <a:xfrm>
              <a:off x="2108" y="1012"/>
              <a:ext cx="431" cy="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ILI</a:t>
              </a: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(%)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800000"/>
                  </a:solidFill>
                  <a:latin typeface="Arial" charset="0"/>
                </a:rPr>
                <a:t>82.7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63.7</a:t>
              </a:r>
              <a:r>
                <a:rPr lang="en-GB" sz="2000" dirty="0">
                  <a:solidFill>
                    <a:schemeClr val="bg2"/>
                  </a:solidFill>
                  <a:latin typeface="Arial" charset="0"/>
                </a:rPr>
                <a:t> 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70.3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8.1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17.8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7.6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72.3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62.7</a:t>
              </a:r>
              <a:endParaRPr lang="en-US" sz="2000" dirty="0">
                <a:solidFill>
                  <a:srgbClr val="A6A6A6"/>
                </a:solidFill>
                <a:latin typeface="Arial" charset="0"/>
              </a:endParaRPr>
            </a:p>
          </p:txBody>
        </p:sp>
        <p:sp>
          <p:nvSpPr>
            <p:cNvPr id="121865" name="Text Box 8"/>
            <p:cNvSpPr txBox="1">
              <a:spLocks noChangeArrowheads="1"/>
            </p:cNvSpPr>
            <p:nvPr/>
          </p:nvSpPr>
          <p:spPr bwMode="auto">
            <a:xfrm>
              <a:off x="2789" y="1012"/>
              <a:ext cx="431" cy="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2000" dirty="0">
                  <a:solidFill>
                    <a:schemeClr val="bg1">
                      <a:lumMod val="65000"/>
                    </a:schemeClr>
                  </a:solidFill>
                  <a:latin typeface="Arial" charset="0"/>
                </a:rPr>
                <a:t>ILA</a:t>
              </a:r>
            </a:p>
            <a:p>
              <a:pPr algn="ctr" eaLnBrk="1" hangingPunct="1"/>
              <a:r>
                <a:rPr lang="en-GB" sz="2000" dirty="0">
                  <a:solidFill>
                    <a:schemeClr val="bg1">
                      <a:lumMod val="65000"/>
                    </a:schemeClr>
                  </a:solidFill>
                  <a:latin typeface="Arial" charset="0"/>
                </a:rPr>
                <a:t>(%)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800000"/>
                  </a:solidFill>
                  <a:latin typeface="Arial" charset="0"/>
                </a:rPr>
                <a:t>93.4</a:t>
              </a:r>
              <a:endParaRPr lang="en-US" sz="2000" dirty="0">
                <a:solidFill>
                  <a:srgbClr val="800000"/>
                </a:solidFill>
                <a:latin typeface="Arial" charset="0"/>
              </a:endParaRP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72.8</a:t>
              </a:r>
              <a:r>
                <a:rPr lang="en-GB" sz="2000" dirty="0">
                  <a:solidFill>
                    <a:schemeClr val="bg2"/>
                  </a:solidFill>
                  <a:latin typeface="Arial" charset="0"/>
                </a:rPr>
                <a:t> 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56.3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3.1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9.2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7.0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70.7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61.1</a:t>
              </a:r>
            </a:p>
          </p:txBody>
        </p:sp>
        <p:sp>
          <p:nvSpPr>
            <p:cNvPr id="121866" name="Text Box 9"/>
            <p:cNvSpPr txBox="1">
              <a:spLocks noChangeArrowheads="1"/>
            </p:cNvSpPr>
            <p:nvPr/>
          </p:nvSpPr>
          <p:spPr bwMode="auto">
            <a:xfrm>
              <a:off x="3448" y="1025"/>
              <a:ext cx="1308" cy="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Odds ratio</a:t>
              </a: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(95% CI)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  <a:p>
              <a:r>
                <a:rPr lang="en-GB" sz="2000" dirty="0">
                  <a:solidFill>
                    <a:srgbClr val="800000"/>
                  </a:solidFill>
                  <a:latin typeface="Arial" charset="0"/>
                  <a:cs typeface="Arial" charset="0"/>
                </a:rPr>
                <a:t>3.32 (1.56-7.07)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  <a:p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1.11 (1.09-1.14)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0.45  (0.28-0.74)</a:t>
              </a:r>
            </a:p>
            <a:p>
              <a:pPr eaLnBrk="1" hangingPunct="1"/>
              <a:endParaRPr lang="en-GB" sz="20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  <a:p>
              <a:r>
                <a:rPr lang="en-GB" sz="2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0.18 (0.06-0.52)</a:t>
              </a:r>
            </a:p>
            <a:p>
              <a:pPr eaLnBrk="1" hangingPunct="1"/>
              <a:endParaRPr lang="en-GB" sz="20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0.42 (0.21-0.84)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  <a:cs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1.15 (0.47-2.83)</a:t>
              </a:r>
            </a:p>
            <a:p>
              <a:pPr eaLnBrk="1" hangingPunct="1"/>
              <a:endParaRPr lang="en-GB" sz="2000" dirty="0">
                <a:solidFill>
                  <a:srgbClr val="A6A6A6"/>
                </a:solidFill>
                <a:latin typeface="Arial" charset="0"/>
                <a:cs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1.18 (0.71-1.97)</a:t>
              </a:r>
            </a:p>
            <a:p>
              <a:endParaRPr lang="en-GB" sz="2000" dirty="0">
                <a:solidFill>
                  <a:srgbClr val="A6A6A6"/>
                </a:solidFill>
                <a:latin typeface="Arial" charset="0"/>
                <a:cs typeface="Arial" charset="0"/>
              </a:endParaRPr>
            </a:p>
            <a:p>
              <a:r>
                <a:rPr lang="en-GB" sz="2000" dirty="0">
                  <a:solidFill>
                    <a:srgbClr val="A6A6A6"/>
                  </a:solidFill>
                  <a:latin typeface="Arial" charset="0"/>
                  <a:cs typeface="Arial" charset="0"/>
                </a:rPr>
                <a:t>0.93 (0.57-1.50)</a:t>
              </a:r>
              <a:endParaRPr lang="en-US" sz="2000" dirty="0">
                <a:solidFill>
                  <a:srgbClr val="A6A6A6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1867" name="Text Box 10"/>
            <p:cNvSpPr txBox="1">
              <a:spLocks noChangeArrowheads="1"/>
            </p:cNvSpPr>
            <p:nvPr/>
          </p:nvSpPr>
          <p:spPr bwMode="auto">
            <a:xfrm>
              <a:off x="4921" y="1012"/>
              <a:ext cx="615" cy="3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P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800000"/>
                  </a:solidFill>
                  <a:latin typeface="Arial" charset="0"/>
                </a:rPr>
                <a:t>0.002</a:t>
              </a:r>
              <a:endParaRPr lang="en-US" sz="2000" dirty="0">
                <a:solidFill>
                  <a:srgbClr val="800000"/>
                </a:solidFill>
                <a:latin typeface="Arial" charset="0"/>
              </a:endParaRP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&lt;0.001 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0.002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0.001</a:t>
              </a:r>
            </a:p>
            <a:p>
              <a:pPr algn="ctr"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0.001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0.763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0.518</a:t>
              </a:r>
            </a:p>
            <a:p>
              <a:pPr algn="ctr"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algn="ctr"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0.927</a:t>
              </a:r>
            </a:p>
            <a:p>
              <a:pPr algn="ctr"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21868" name="Text Box 11"/>
            <p:cNvSpPr txBox="1">
              <a:spLocks noChangeArrowheads="1"/>
            </p:cNvSpPr>
            <p:nvPr/>
          </p:nvSpPr>
          <p:spPr bwMode="auto">
            <a:xfrm>
              <a:off x="204" y="1396"/>
              <a:ext cx="1769" cy="3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800000"/>
                  </a:solidFill>
                  <a:latin typeface="Arial" charset="0"/>
                </a:rPr>
                <a:t>Hypertension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Age (years)</a:t>
              </a:r>
              <a:endParaRPr lang="en-US" sz="2000" dirty="0">
                <a:solidFill>
                  <a:srgbClr val="A6A6A6"/>
                </a:solidFill>
                <a:latin typeface="Arial" charset="0"/>
              </a:endParaRP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 err="1">
                  <a:solidFill>
                    <a:srgbClr val="0000FF"/>
                  </a:solidFill>
                  <a:latin typeface="Arial" charset="0"/>
                </a:rPr>
                <a:t>Hypercholesterolaemia</a:t>
              </a:r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Myocardial Infarction</a:t>
              </a:r>
            </a:p>
            <a:p>
              <a:pPr eaLnBrk="1" hangingPunct="1"/>
              <a:endParaRPr lang="en-GB" sz="2000" dirty="0">
                <a:solidFill>
                  <a:srgbClr val="0000FF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0000FF"/>
                  </a:solidFill>
                  <a:latin typeface="Arial" charset="0"/>
                </a:rPr>
                <a:t>Diabetes</a:t>
              </a:r>
            </a:p>
            <a:p>
              <a:pPr eaLnBrk="1" hangingPunct="1"/>
              <a:endParaRPr lang="en-GB" sz="2000" dirty="0">
                <a:solidFill>
                  <a:schemeClr val="bg2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PVD</a:t>
              </a:r>
            </a:p>
            <a:p>
              <a:pPr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Smoking</a:t>
              </a:r>
            </a:p>
            <a:p>
              <a:pPr eaLnBrk="1" hangingPunct="1"/>
              <a:endParaRPr lang="en-GB" sz="2000" dirty="0">
                <a:solidFill>
                  <a:srgbClr val="A6A6A6"/>
                </a:solidFill>
                <a:latin typeface="Arial" charset="0"/>
              </a:endParaRPr>
            </a:p>
            <a:p>
              <a:pPr eaLnBrk="1" hangingPunct="1"/>
              <a:r>
                <a:rPr lang="en-GB" sz="2000" dirty="0">
                  <a:solidFill>
                    <a:srgbClr val="A6A6A6"/>
                  </a:solidFill>
                  <a:latin typeface="Arial" charset="0"/>
                </a:rPr>
                <a:t>Male gender</a:t>
              </a:r>
            </a:p>
          </p:txBody>
        </p:sp>
      </p:grpSp>
      <p:sp>
        <p:nvSpPr>
          <p:cNvPr id="121858" name="Text Box 12"/>
          <p:cNvSpPr txBox="1">
            <a:spLocks noChangeArrowheads="1"/>
          </p:cNvSpPr>
          <p:nvPr/>
        </p:nvSpPr>
        <p:spPr bwMode="auto">
          <a:xfrm>
            <a:off x="755650" y="260350"/>
            <a:ext cx="7983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3600" b="1">
                <a:solidFill>
                  <a:srgbClr val="001350"/>
                </a:solidFill>
                <a:latin typeface="Arial" charset="0"/>
                <a:cs typeface="Arial" charset="0"/>
              </a:rPr>
              <a:t>Leukoaraiosis subtype v Isolated LI </a:t>
            </a:r>
          </a:p>
        </p:txBody>
      </p:sp>
      <p:sp>
        <p:nvSpPr>
          <p:cNvPr id="121859" name="TextBox 12"/>
          <p:cNvSpPr txBox="1">
            <a:spLocks noChangeArrowheads="1"/>
          </p:cNvSpPr>
          <p:nvPr/>
        </p:nvSpPr>
        <p:spPr bwMode="auto">
          <a:xfrm>
            <a:off x="357188" y="928688"/>
            <a:ext cx="21955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1800">
                <a:solidFill>
                  <a:schemeClr val="tx2"/>
                </a:solidFill>
                <a:latin typeface="Arial" charset="0"/>
                <a:cs typeface="Arial" charset="0"/>
              </a:rPr>
              <a:t>Khan U JNNP 2007</a:t>
            </a:r>
          </a:p>
        </p:txBody>
      </p:sp>
    </p:spTree>
    <p:extLst>
      <p:ext uri="{BB962C8B-B14F-4D97-AF65-F5344CB8AC3E}">
        <p14:creationId xmlns:p14="http://schemas.microsoft.com/office/powerpoint/2010/main" xmlns="" val="39876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MRI </a:t>
            </a:r>
            <a:r>
              <a:rPr lang="en-US" sz="3000" b="1" dirty="0" err="1" smtClean="0">
                <a:solidFill>
                  <a:srgbClr val="000090"/>
                </a:solidFill>
              </a:rPr>
              <a:t>phenotyped</a:t>
            </a:r>
            <a:r>
              <a:rPr lang="en-US" sz="3000" b="1" dirty="0" smtClean="0">
                <a:solidFill>
                  <a:srgbClr val="000090"/>
                </a:solidFill>
              </a:rPr>
              <a:t> Lacunar Stroke Dataset</a:t>
            </a:r>
            <a:endParaRPr lang="en-US" sz="30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52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Patients subtyped </a:t>
            </a:r>
            <a:r>
              <a:rPr lang="en-US" sz="2800" dirty="0"/>
              <a:t>into two groups: </a:t>
            </a:r>
          </a:p>
          <a:p>
            <a:r>
              <a:rPr lang="en-US" sz="2800" i="1" dirty="0" smtClean="0"/>
              <a:t>ILI</a:t>
            </a:r>
            <a:r>
              <a:rPr lang="en-US" sz="2800" dirty="0"/>
              <a:t>: isolated lacunar infarct, single lacunar infarct with absent or mild </a:t>
            </a:r>
            <a:r>
              <a:rPr lang="en-US" sz="2800" dirty="0" err="1"/>
              <a:t>leukoaraiosis</a:t>
            </a:r>
            <a:r>
              <a:rPr lang="en-US" sz="2800" dirty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Fazekas</a:t>
            </a:r>
            <a:r>
              <a:rPr lang="en-US" sz="2800" dirty="0" smtClean="0"/>
              <a:t> grade </a:t>
            </a:r>
            <a:r>
              <a:rPr lang="en-US" sz="2800" dirty="0"/>
              <a:t>&lt;2); </a:t>
            </a:r>
          </a:p>
          <a:p>
            <a:r>
              <a:rPr lang="en-US" sz="2800" i="1" dirty="0" smtClean="0"/>
              <a:t>MLI </a:t>
            </a:r>
            <a:r>
              <a:rPr lang="en-US" sz="2800" i="1" dirty="0"/>
              <a:t>/ LA:</a:t>
            </a:r>
            <a:r>
              <a:rPr lang="en-US" sz="2800" dirty="0"/>
              <a:t> multiple lacunar infarcts (MLI) or lacunar infarct with moderate or severe confluent leukoaraiosis (LA) </a:t>
            </a:r>
            <a:r>
              <a:rPr lang="en-US" sz="2800" dirty="0" smtClean="0"/>
              <a:t>(</a:t>
            </a:r>
            <a:r>
              <a:rPr lang="en-US" sz="2800" dirty="0" err="1" smtClean="0"/>
              <a:t>Fazekas</a:t>
            </a:r>
            <a:r>
              <a:rPr lang="en-US" sz="2800" dirty="0" smtClean="0"/>
              <a:t> </a:t>
            </a:r>
            <a:r>
              <a:rPr lang="en-US" sz="2800" dirty="0"/>
              <a:t>grade </a:t>
            </a:r>
            <a:r>
              <a:rPr lang="en-US" sz="2800" u="sng" dirty="0"/>
              <a:t>&gt;</a:t>
            </a:r>
            <a:r>
              <a:rPr lang="en-US" sz="2800" dirty="0"/>
              <a:t>2)</a:t>
            </a:r>
            <a:r>
              <a:rPr lang="en-GB" sz="2800" dirty="0"/>
              <a:t> </a:t>
            </a:r>
            <a:endParaRPr lang="en-GB" sz="2800" dirty="0" smtClean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76147167"/>
              </p:ext>
            </p:extLst>
          </p:nvPr>
        </p:nvGraphicFramePr>
        <p:xfrm>
          <a:off x="934154" y="4180558"/>
          <a:ext cx="7569200" cy="245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840"/>
                <a:gridCol w="1513840"/>
                <a:gridCol w="1513840"/>
                <a:gridCol w="1513840"/>
                <a:gridCol w="151384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Centre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Lacunar stroke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1594" marR="91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ILI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1594" marR="9159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MLI/LI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Number of controls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DNA-lacunar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1,012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501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505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970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UK-WTCCC2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258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83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175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5,175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Germany-WTCCC2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37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15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22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797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Leuven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42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21</a:t>
                      </a:r>
                      <a:endParaRPr lang="en-GB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18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455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TOTAL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1,358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620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720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7,804</a:t>
                      </a:r>
                      <a:endParaRPr lang="en-GB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86182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558087" cy="1143000"/>
          </a:xfrm>
        </p:spPr>
        <p:txBody>
          <a:bodyPr/>
          <a:lstStyle/>
          <a:p>
            <a:r>
              <a:rPr lang="en-US" sz="3600" b="1">
                <a:solidFill>
                  <a:srgbClr val="001D77"/>
                </a:solidFill>
                <a:latin typeface="Arial" charset="0"/>
                <a:ea typeface="ＭＳ Ｐゴシック" charset="0"/>
                <a:cs typeface="Arial" charset="0"/>
              </a:rPr>
              <a:t>DNA lacunar young stroke study</a:t>
            </a:r>
            <a:endParaRPr lang="fr-FR" sz="3600">
              <a:solidFill>
                <a:srgbClr val="001D77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424863" cy="4525962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 smtClean="0">
                <a:latin typeface="Arial" charset="0"/>
                <a:ea typeface="ＭＳ Ｐゴシック" charset="0"/>
                <a:cs typeface="Arial" charset="0"/>
              </a:rPr>
              <a:t>1000 </a:t>
            </a: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MRI confirmed lacunar stroke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2000 controls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Detailed </a:t>
            </a:r>
            <a:r>
              <a:rPr lang="en-US" sz="2800" dirty="0" err="1">
                <a:latin typeface="Arial" charset="0"/>
                <a:ea typeface="ＭＳ Ｐゴシック" charset="0"/>
                <a:cs typeface="Arial" charset="0"/>
              </a:rPr>
              <a:t>phenotyping</a:t>
            </a:r>
            <a:r>
              <a:rPr lang="en-US" sz="2800" dirty="0">
                <a:latin typeface="Arial" charset="0"/>
                <a:ea typeface="ＭＳ Ｐゴシック" charset="0"/>
                <a:cs typeface="Arial" charset="0"/>
              </a:rPr>
              <a:t> and MRI </a:t>
            </a:r>
            <a:r>
              <a:rPr lang="en-US" sz="2800" dirty="0" smtClean="0">
                <a:latin typeface="Arial" charset="0"/>
                <a:ea typeface="ＭＳ Ｐゴシック" charset="0"/>
                <a:cs typeface="Arial" charset="0"/>
              </a:rPr>
              <a:t>images</a:t>
            </a:r>
            <a:endParaRPr lang="en-US" sz="2800" dirty="0"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97283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3306" b="-8537"/>
          <a:stretch>
            <a:fillRect/>
          </a:stretch>
        </p:blipFill>
        <p:spPr bwMode="auto">
          <a:xfrm>
            <a:off x="544866" y="4987925"/>
            <a:ext cx="3116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25" descr="google m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286125"/>
            <a:ext cx="27368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15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79695"/>
            <a:ext cx="9144000" cy="5955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i="1" dirty="0"/>
              <a:t>Study managers:</a:t>
            </a:r>
            <a:r>
              <a:rPr lang="en-GB" sz="1100" dirty="0"/>
              <a:t> Josie </a:t>
            </a:r>
            <a:r>
              <a:rPr lang="en-GB" sz="1100" dirty="0" smtClean="0"/>
              <a:t>Monaghan, </a:t>
            </a:r>
            <a:r>
              <a:rPr lang="en-GB" sz="1100" dirty="0"/>
              <a:t>Samantha </a:t>
            </a:r>
            <a:r>
              <a:rPr lang="en-GB" sz="1100" dirty="0" err="1" smtClean="0"/>
              <a:t>Febrey</a:t>
            </a:r>
            <a:r>
              <a:rPr lang="en-GB" sz="1100" dirty="0" smtClean="0"/>
              <a:t>, Alan </a:t>
            </a:r>
            <a:r>
              <a:rPr lang="en-GB" sz="1100" dirty="0" err="1"/>
              <a:t>Zanich</a:t>
            </a:r>
            <a:r>
              <a:rPr lang="en-GB" sz="1100" dirty="0"/>
              <a:t>, </a:t>
            </a:r>
            <a:r>
              <a:rPr lang="en-GB" sz="1100" dirty="0" err="1"/>
              <a:t>Eithne</a:t>
            </a:r>
            <a:r>
              <a:rPr lang="en-GB" sz="1100" dirty="0"/>
              <a:t> Smith, Jenny Lennon, St George’s University of London</a:t>
            </a:r>
          </a:p>
          <a:p>
            <a:r>
              <a:rPr lang="en-GB" sz="1100" i="1" dirty="0"/>
              <a:t>Database cleaning: </a:t>
            </a:r>
            <a:r>
              <a:rPr lang="en-GB" sz="1100" dirty="0" err="1"/>
              <a:t>Loes</a:t>
            </a:r>
            <a:r>
              <a:rPr lang="en-GB" sz="1100" dirty="0"/>
              <a:t> </a:t>
            </a:r>
            <a:r>
              <a:rPr lang="en-GB" sz="1100" dirty="0" err="1"/>
              <a:t>Rutten</a:t>
            </a:r>
            <a:r>
              <a:rPr lang="en-GB" sz="1100" dirty="0"/>
              <a:t>-Jacobs, University of Cambridge</a:t>
            </a:r>
          </a:p>
          <a:p>
            <a:r>
              <a:rPr lang="en-GB" sz="1100" i="1" dirty="0"/>
              <a:t>Participating centres (number of enrolled patients per centre; local investigators)</a:t>
            </a:r>
            <a:r>
              <a:rPr lang="en-GB" sz="1100" dirty="0"/>
              <a:t>:</a:t>
            </a:r>
          </a:p>
          <a:p>
            <a:r>
              <a:rPr lang="en-GB" sz="1100" dirty="0"/>
              <a:t>Aberdeen Royal Infirmary, Aberdeen (12; Mary Macleod). </a:t>
            </a:r>
            <a:r>
              <a:rPr lang="en-GB" sz="1100" dirty="0" err="1"/>
              <a:t>Addenbrooke’s</a:t>
            </a:r>
            <a:r>
              <a:rPr lang="en-GB" sz="1100" dirty="0"/>
              <a:t> Hospital, Cambridge (54; Jean-Claude Baron, Elizabeth Warburton, Diana J Day, Julie White). Airedale General Hospital, </a:t>
            </a:r>
            <a:r>
              <a:rPr lang="en-GB" sz="1100" dirty="0" err="1"/>
              <a:t>Steeton</a:t>
            </a:r>
            <a:r>
              <a:rPr lang="en-GB" sz="1100" dirty="0"/>
              <a:t> (4; Samantha </a:t>
            </a:r>
            <a:r>
              <a:rPr lang="en-GB" sz="1100" dirty="0" err="1"/>
              <a:t>Mawer</a:t>
            </a:r>
            <a:r>
              <a:rPr lang="en-GB" sz="1100" dirty="0"/>
              <a:t>). Barnsley Hospital, Barnsley (3; Mohammad </a:t>
            </a:r>
            <a:r>
              <a:rPr lang="en-GB" sz="1100" dirty="0" err="1"/>
              <a:t>Albazzaz</a:t>
            </a:r>
            <a:r>
              <a:rPr lang="en-GB" sz="1100" dirty="0"/>
              <a:t>, </a:t>
            </a:r>
            <a:r>
              <a:rPr lang="en-GB" sz="1100" dirty="0" err="1"/>
              <a:t>Pravin</a:t>
            </a:r>
            <a:r>
              <a:rPr lang="en-GB" sz="1100" dirty="0"/>
              <a:t> </a:t>
            </a:r>
            <a:r>
              <a:rPr lang="en-GB" sz="1100" dirty="0" err="1"/>
              <a:t>Torane</a:t>
            </a:r>
            <a:r>
              <a:rPr lang="en-GB" sz="1100" dirty="0"/>
              <a:t>, Keith Elliott, Kay Hawley). Bart’s and the London, London (2; Patrick </a:t>
            </a:r>
            <a:r>
              <a:rPr lang="en-GB" sz="1100" dirty="0" err="1"/>
              <a:t>Gompertz</a:t>
            </a:r>
            <a:r>
              <a:rPr lang="en-GB" sz="1100" dirty="0"/>
              <a:t>). Basingstoke and North Hampshire Hospital, Basingstoke (13; </a:t>
            </a:r>
            <a:r>
              <a:rPr lang="en-GB" sz="1100" dirty="0" err="1"/>
              <a:t>Elio</a:t>
            </a:r>
            <a:r>
              <a:rPr lang="en-GB" sz="1100" dirty="0"/>
              <a:t> </a:t>
            </a:r>
            <a:r>
              <a:rPr lang="en-GB" sz="1100" dirty="0" err="1"/>
              <a:t>Giallombardo</a:t>
            </a:r>
            <a:r>
              <a:rPr lang="en-GB" sz="1100" dirty="0"/>
              <a:t>, Deborah </a:t>
            </a:r>
            <a:r>
              <a:rPr lang="en-GB" sz="1100" dirty="0" err="1"/>
              <a:t>Dellafera</a:t>
            </a:r>
            <a:r>
              <a:rPr lang="en-GB" sz="1100" dirty="0"/>
              <a:t>). Blackpool Victoria Hospital, Blackpool (11; Mark O'Donnell). Bradford Royal Infirmary, Bradford (1; Chris Patterson). Bristol Royal Infirmary, Bristol (8; Sarah Caine). Charing Cross Hospital, London (12; </a:t>
            </a:r>
            <a:r>
              <a:rPr lang="en-GB" sz="1100" dirty="0" err="1"/>
              <a:t>Pankaj</a:t>
            </a:r>
            <a:r>
              <a:rPr lang="en-GB" sz="1100" dirty="0"/>
              <a:t> Sharma). Cheltenham General and Gloucester Royal Hospitals, Cheltenham and Gloucester (10; </a:t>
            </a:r>
            <a:r>
              <a:rPr lang="en-GB" sz="1100" dirty="0" err="1"/>
              <a:t>Dipankar</a:t>
            </a:r>
            <a:r>
              <a:rPr lang="en-GB" sz="1100" dirty="0"/>
              <a:t> </a:t>
            </a:r>
            <a:r>
              <a:rPr lang="en-GB" sz="1100" dirty="0" err="1"/>
              <a:t>Dutta</a:t>
            </a:r>
            <a:r>
              <a:rPr lang="en-GB" sz="1100" dirty="0"/>
              <a:t>). Chesterfield Royal Hospital, Chesterfield (4; Sunil </a:t>
            </a:r>
            <a:r>
              <a:rPr lang="en-GB" sz="1100" dirty="0" err="1"/>
              <a:t>Punnoose</a:t>
            </a:r>
            <a:r>
              <a:rPr lang="en-GB" sz="1100" dirty="0"/>
              <a:t>, Mahmud </a:t>
            </a:r>
            <a:r>
              <a:rPr lang="en-GB" sz="1100" dirty="0" err="1"/>
              <a:t>Sajid</a:t>
            </a:r>
            <a:r>
              <a:rPr lang="en-GB" sz="1100" dirty="0"/>
              <a:t>). Countess of Chester Hospital, Chester (22; </a:t>
            </a:r>
            <a:r>
              <a:rPr lang="en-GB" sz="1100" dirty="0" err="1"/>
              <a:t>Kausik</a:t>
            </a:r>
            <a:r>
              <a:rPr lang="en-GB" sz="1100" dirty="0"/>
              <a:t> </a:t>
            </a:r>
            <a:r>
              <a:rPr lang="en-GB" sz="1100" dirty="0" err="1"/>
              <a:t>Chatterjee</a:t>
            </a:r>
            <a:r>
              <a:rPr lang="en-GB" sz="1100" dirty="0"/>
              <a:t>). </a:t>
            </a:r>
            <a:r>
              <a:rPr lang="en-GB" sz="1100" dirty="0" err="1"/>
              <a:t>Derriford</a:t>
            </a:r>
            <a:r>
              <a:rPr lang="en-GB" sz="1100" dirty="0"/>
              <a:t> Hospital, Plymouth (4; </a:t>
            </a:r>
            <a:r>
              <a:rPr lang="en-GB" sz="1100" dirty="0" err="1"/>
              <a:t>Azlisham</a:t>
            </a:r>
            <a:r>
              <a:rPr lang="en-GB" sz="1100" dirty="0"/>
              <a:t> </a:t>
            </a:r>
            <a:r>
              <a:rPr lang="en-GB" sz="1100" dirty="0" err="1"/>
              <a:t>Mohd</a:t>
            </a:r>
            <a:r>
              <a:rPr lang="en-GB" sz="1100" dirty="0"/>
              <a:t> Nor). Dorset County Hospital NHS Foundation Trust, Dorchester (6; Rob Williams). East Kent Hospitals University NHS Foundation Trust, Kent (22; </a:t>
            </a:r>
            <a:r>
              <a:rPr lang="en-GB" sz="1100" dirty="0" err="1"/>
              <a:t>Hardeep</a:t>
            </a:r>
            <a:r>
              <a:rPr lang="en-GB" sz="1100" dirty="0"/>
              <a:t> Baht, </a:t>
            </a:r>
            <a:r>
              <a:rPr lang="en-GB" sz="1100" dirty="0" err="1"/>
              <a:t>Guna</a:t>
            </a:r>
            <a:r>
              <a:rPr lang="en-GB" sz="1100" dirty="0"/>
              <a:t> </a:t>
            </a:r>
            <a:r>
              <a:rPr lang="en-GB" sz="1100" dirty="0" err="1"/>
              <a:t>Gunathilagan</a:t>
            </a:r>
            <a:r>
              <a:rPr lang="en-GB" sz="1100" dirty="0"/>
              <a:t>). Eastbourne District General Hospital, Eastbourne (4; Conrad </a:t>
            </a:r>
            <a:r>
              <a:rPr lang="en-GB" sz="1100" dirty="0" err="1"/>
              <a:t>Athulathmudali</a:t>
            </a:r>
            <a:r>
              <a:rPr lang="en-GB" sz="1100" dirty="0"/>
              <a:t>). </a:t>
            </a:r>
            <a:r>
              <a:rPr lang="en-GB" sz="1100" dirty="0" err="1"/>
              <a:t>Frenchay</a:t>
            </a:r>
            <a:r>
              <a:rPr lang="en-GB" sz="1100" dirty="0"/>
              <a:t> Hospital, Bristol (1; Neil Baldwin). Frimley Park Hospital NHS Foundation Trust, Frimley (6; Brian Clarke). Guy’s and St Thomas’ Hospital, London (14; Tony Rudd). Institute of Neurology, London (25; Martin Brown). James Paget University Hospital, Great Yarmouth (1; Peter Harrison). King's College Hospital, London (16; </a:t>
            </a:r>
            <a:r>
              <a:rPr lang="en-GB" sz="1100" dirty="0" err="1"/>
              <a:t>Lalit</a:t>
            </a:r>
            <a:r>
              <a:rPr lang="en-GB" sz="1100" dirty="0"/>
              <a:t> </a:t>
            </a:r>
            <a:r>
              <a:rPr lang="en-GB" sz="1100" dirty="0" err="1"/>
              <a:t>Kalra</a:t>
            </a:r>
            <a:r>
              <a:rPr lang="en-GB" sz="1100" dirty="0"/>
              <a:t>). Leeds Teaching Hospitals NHS Trust, London (125; </a:t>
            </a:r>
            <a:r>
              <a:rPr lang="en-GB" sz="1100" dirty="0" err="1"/>
              <a:t>Ahamad</a:t>
            </a:r>
            <a:r>
              <a:rPr lang="en-GB" sz="1100" dirty="0"/>
              <a:t> Hassan). Leicester General Hospital and Royal Infirmary, Leicester (9; Tom Robinson, </a:t>
            </a:r>
            <a:r>
              <a:rPr lang="en-GB" sz="1100" dirty="0" err="1"/>
              <a:t>Amit</a:t>
            </a:r>
            <a:r>
              <a:rPr lang="en-GB" sz="1100" dirty="0"/>
              <a:t> </a:t>
            </a:r>
            <a:r>
              <a:rPr lang="en-GB" sz="1100" dirty="0" err="1"/>
              <a:t>Mistri</a:t>
            </a:r>
            <a:r>
              <a:rPr lang="en-GB" sz="1100" dirty="0"/>
              <a:t>). Luton and Dunstable NHSFT University Hospital, Luton (16; </a:t>
            </a:r>
            <a:r>
              <a:rPr lang="en-GB" sz="1100" dirty="0" err="1"/>
              <a:t>Lakshmanan</a:t>
            </a:r>
            <a:r>
              <a:rPr lang="en-GB" sz="1100" dirty="0"/>
              <a:t> </a:t>
            </a:r>
            <a:r>
              <a:rPr lang="en-GB" sz="1100" dirty="0" err="1"/>
              <a:t>Sekaran</a:t>
            </a:r>
            <a:r>
              <a:rPr lang="en-GB" sz="1100" dirty="0"/>
              <a:t>, </a:t>
            </a:r>
            <a:r>
              <a:rPr lang="en-GB" sz="1100" dirty="0" err="1"/>
              <a:t>Sakthivel</a:t>
            </a:r>
            <a:r>
              <a:rPr lang="en-GB" sz="1100" dirty="0"/>
              <a:t> </a:t>
            </a:r>
            <a:r>
              <a:rPr lang="en-GB" sz="1100" dirty="0" err="1"/>
              <a:t>Sethuraman</a:t>
            </a:r>
            <a:r>
              <a:rPr lang="en-GB" sz="1100" dirty="0"/>
              <a:t>, Frances Justin). Maidstone </a:t>
            </a:r>
            <a:r>
              <a:rPr lang="en-GB" sz="1100" dirty="0" err="1"/>
              <a:t>andTunbridge</a:t>
            </a:r>
            <a:r>
              <a:rPr lang="en-GB" sz="1100" dirty="0"/>
              <a:t> Wells NHS Trust (3; Peter </a:t>
            </a:r>
            <a:r>
              <a:rPr lang="en-GB" sz="1100" dirty="0" err="1"/>
              <a:t>Maskell</a:t>
            </a:r>
            <a:r>
              <a:rPr lang="en-GB" sz="1100" dirty="0"/>
              <a:t>). Mayday University Hospital, Croydon (14; </a:t>
            </a:r>
            <a:r>
              <a:rPr lang="en-GB" sz="1100" dirty="0" err="1"/>
              <a:t>Enas</a:t>
            </a:r>
            <a:r>
              <a:rPr lang="en-GB" sz="1100" dirty="0"/>
              <a:t> Lawrence). Medway Maritime Hospital, Gillingham (5; Sam </a:t>
            </a:r>
            <a:r>
              <a:rPr lang="en-GB" sz="1100" dirty="0" err="1"/>
              <a:t>Sanmuganathan</a:t>
            </a:r>
            <a:r>
              <a:rPr lang="en-GB" sz="1100" dirty="0"/>
              <a:t>). Milton Keynes Hospital, Milton Keynes (1; Yaw </a:t>
            </a:r>
            <a:r>
              <a:rPr lang="en-GB" sz="1100" dirty="0" err="1"/>
              <a:t>Duodu</a:t>
            </a:r>
            <a:r>
              <a:rPr lang="en-GB" sz="1100" dirty="0"/>
              <a:t>). Musgrove Park Hospital, Taunton (9; Malik </a:t>
            </a:r>
            <a:r>
              <a:rPr lang="en-GB" sz="1100" dirty="0" err="1"/>
              <a:t>Hussain</a:t>
            </a:r>
            <a:r>
              <a:rPr lang="en-GB" sz="1100" dirty="0"/>
              <a:t>). Newcastle Hospitals NHS Foundation Trust, Newcastle upon Tyne (12; Gary Ford). </a:t>
            </a:r>
            <a:r>
              <a:rPr lang="en-GB" sz="1100" dirty="0" err="1"/>
              <a:t>Ninewells</a:t>
            </a:r>
            <a:r>
              <a:rPr lang="en-GB" sz="1100" dirty="0"/>
              <a:t> Hospital, Dundee (5; Ronald </a:t>
            </a:r>
            <a:r>
              <a:rPr lang="en-GB" sz="1100" dirty="0" err="1"/>
              <a:t>MacWalter</a:t>
            </a:r>
            <a:r>
              <a:rPr lang="en-GB" sz="1100" dirty="0"/>
              <a:t>). North Devon District Hospital, Barnstaple (8; </a:t>
            </a:r>
            <a:r>
              <a:rPr lang="en-GB" sz="1100" dirty="0" err="1"/>
              <a:t>Mervyn</a:t>
            </a:r>
            <a:r>
              <a:rPr lang="en-GB" sz="1100" dirty="0"/>
              <a:t> Dent). Nottingham University Hospitals, Nottingham (17; Philip Bath, Fiona Hammonds). Perth Royal Infirmary, Perth (2; Stuart Johnston). Peterborough City Hospital, Peterborough (1; Peter </a:t>
            </a:r>
            <a:r>
              <a:rPr lang="en-GB" sz="1100" dirty="0" err="1"/>
              <a:t>Owusu-Agyei</a:t>
            </a:r>
            <a:r>
              <a:rPr lang="en-GB" sz="1100" dirty="0"/>
              <a:t>). Queen Elizabeth Hospital, Gateshead (5; Tim Cassidy, Maria </a:t>
            </a:r>
            <a:r>
              <a:rPr lang="en-GB" sz="1100" dirty="0" err="1"/>
              <a:t>Bokhari</a:t>
            </a:r>
            <a:r>
              <a:rPr lang="en-GB" sz="1100" dirty="0"/>
              <a:t>). Radcliffe Infirmary, Oxford (5; Peter </a:t>
            </a:r>
            <a:r>
              <a:rPr lang="en-GB" sz="1100" dirty="0" err="1"/>
              <a:t>Rothwell</a:t>
            </a:r>
            <a:r>
              <a:rPr lang="en-GB" sz="1100" dirty="0"/>
              <a:t>). Rochdale Infirmary, Rochdale (4; Robert </a:t>
            </a:r>
            <a:r>
              <a:rPr lang="en-GB" sz="1100" dirty="0" err="1"/>
              <a:t>Namushi</a:t>
            </a:r>
            <a:r>
              <a:rPr lang="en-GB" sz="1100" dirty="0"/>
              <a:t>). Rotherham General Hospital, Rotherham (1; James </a:t>
            </a:r>
            <a:r>
              <a:rPr lang="en-GB" sz="1100" dirty="0" err="1"/>
              <a:t>Okwera</a:t>
            </a:r>
            <a:r>
              <a:rPr lang="en-GB" sz="1100" dirty="0"/>
              <a:t>). Royal Cornwall Hospitals NHS Trust, Truro (11; Frances Harrington, Gillian </a:t>
            </a:r>
            <a:r>
              <a:rPr lang="en-GB" sz="1100" dirty="0" err="1"/>
              <a:t>Courtauld</a:t>
            </a:r>
            <a:r>
              <a:rPr lang="en-GB" sz="1100" dirty="0"/>
              <a:t>). Royal Devon and Exeter Hospital, Exeter (22; Martin James). Royal </a:t>
            </a:r>
            <a:r>
              <a:rPr lang="en-GB" sz="1100" dirty="0" err="1"/>
              <a:t>Hallamshire</a:t>
            </a:r>
            <a:r>
              <a:rPr lang="en-GB" sz="1100" dirty="0"/>
              <a:t> Hospital, Sheffield (1; Graham </a:t>
            </a:r>
            <a:r>
              <a:rPr lang="en-GB" sz="1100" dirty="0" err="1"/>
              <a:t>Venables</a:t>
            </a:r>
            <a:r>
              <a:rPr lang="en-GB" sz="1100" dirty="0"/>
              <a:t>). Royal Liverpool University Hospital and </a:t>
            </a:r>
            <a:r>
              <a:rPr lang="en-GB" sz="1100" dirty="0" err="1"/>
              <a:t>Broadgreen</a:t>
            </a:r>
            <a:r>
              <a:rPr lang="en-GB" sz="1100" dirty="0"/>
              <a:t> Hospital, Liverpool (9; </a:t>
            </a:r>
            <a:r>
              <a:rPr lang="en-GB" sz="1100" dirty="0" err="1"/>
              <a:t>Aravind</a:t>
            </a:r>
            <a:r>
              <a:rPr lang="en-GB" sz="1100" dirty="0"/>
              <a:t> Manoj). Royal Preston Hospital, Preston (18; </a:t>
            </a:r>
            <a:r>
              <a:rPr lang="en-GB" sz="1100" dirty="0" err="1"/>
              <a:t>Shuja</a:t>
            </a:r>
            <a:r>
              <a:rPr lang="en-GB" sz="1100" dirty="0"/>
              <a:t> </a:t>
            </a:r>
            <a:r>
              <a:rPr lang="en-GB" sz="1100" dirty="0" err="1"/>
              <a:t>Punekar</a:t>
            </a:r>
            <a:r>
              <a:rPr lang="en-GB" sz="1100" dirty="0"/>
              <a:t>). Royal Surrey County Hospital, Guildford (23; Adrian Blight, Kath Pasco). Royal Sussex County Hospital, Brighton (14; </a:t>
            </a:r>
            <a:r>
              <a:rPr lang="en-GB" sz="1100" dirty="0" err="1"/>
              <a:t>Chakravarthi</a:t>
            </a:r>
            <a:r>
              <a:rPr lang="en-GB" sz="1100" dirty="0"/>
              <a:t> </a:t>
            </a:r>
            <a:r>
              <a:rPr lang="en-GB" sz="1100" dirty="0" err="1"/>
              <a:t>Rajkumar</a:t>
            </a:r>
            <a:r>
              <a:rPr lang="en-GB" sz="1100" dirty="0"/>
              <a:t>, Joanna Breeds). Royal United Hospital, Bath (6; Louise Shaw, Barbara Madigan). Salford Royal Hospital, Salford (16; Jane Molloy). Southampton General Hospital, Southampton (1; Giles </a:t>
            </a:r>
            <a:r>
              <a:rPr lang="en-GB" sz="1100" dirty="0" err="1"/>
              <a:t>Durward</a:t>
            </a:r>
            <a:r>
              <a:rPr lang="en-GB" sz="1100" dirty="0"/>
              <a:t>). </a:t>
            </a:r>
            <a:r>
              <a:rPr lang="en-GB" sz="1100" dirty="0" err="1"/>
              <a:t>Southend</a:t>
            </a:r>
            <a:r>
              <a:rPr lang="en-GB" sz="1100" dirty="0"/>
              <a:t> Hospital, </a:t>
            </a:r>
            <a:r>
              <a:rPr lang="en-GB" sz="1100" dirty="0" err="1"/>
              <a:t>Westcliff</a:t>
            </a:r>
            <a:r>
              <a:rPr lang="en-GB" sz="1100" dirty="0"/>
              <a:t>-on-Sea (26; Paul </a:t>
            </a:r>
            <a:r>
              <a:rPr lang="en-GB" sz="1100" dirty="0" err="1"/>
              <a:t>Guyler</a:t>
            </a:r>
            <a:r>
              <a:rPr lang="en-GB" sz="1100" dirty="0"/>
              <a:t>). Southern General Hospital, Glasgow (34; Keith Muir, Wilma Smith). St George’s Hospital, London (108; Hugh Markus). St </a:t>
            </a:r>
            <a:r>
              <a:rPr lang="en-GB" sz="1100" dirty="0" err="1"/>
              <a:t>Helier</a:t>
            </a:r>
            <a:r>
              <a:rPr lang="en-GB" sz="1100" dirty="0"/>
              <a:t> Hospital, Carshalton (10; Val Jones). Stepping Hill Hospital, Stockport (4; </a:t>
            </a:r>
            <a:r>
              <a:rPr lang="en-GB" sz="1100" dirty="0" err="1"/>
              <a:t>Shivakumar</a:t>
            </a:r>
            <a:r>
              <a:rPr lang="en-GB" sz="1100" dirty="0"/>
              <a:t> </a:t>
            </a:r>
            <a:r>
              <a:rPr lang="en-GB" sz="1100" dirty="0" err="1"/>
              <a:t>Krishnamoorthy</a:t>
            </a:r>
            <a:r>
              <a:rPr lang="en-GB" sz="1100" dirty="0"/>
              <a:t>). Sunderland Royal Hospital, Sunderland (1; Nikhil </a:t>
            </a:r>
            <a:r>
              <a:rPr lang="en-GB" sz="1100" dirty="0" err="1"/>
              <a:t>Majumdar</a:t>
            </a:r>
            <a:r>
              <a:rPr lang="en-GB" sz="1100" dirty="0"/>
              <a:t>). The Royal Bournemouth Hospital, Bournemouth (15; Damian </a:t>
            </a:r>
            <a:r>
              <a:rPr lang="en-GB" sz="1100" dirty="0" err="1"/>
              <a:t>Jenkinson</a:t>
            </a:r>
            <a:r>
              <a:rPr lang="en-GB" sz="1100" dirty="0"/>
              <a:t>). The Walton Centre, Liverpool (15; Richard White). Torbay Hospital, Torquay (19; Debs Kelly). University Hospital Aintree, Liverpool (19; Ramesh </a:t>
            </a:r>
            <a:r>
              <a:rPr lang="en-GB" sz="1100" dirty="0" err="1"/>
              <a:t>Durairaj</a:t>
            </a:r>
            <a:r>
              <a:rPr lang="en-GB" sz="1100" dirty="0"/>
              <a:t>). University Hospital of North Staffordshire, </a:t>
            </a:r>
            <a:r>
              <a:rPr lang="en-GB" sz="1100" dirty="0" err="1"/>
              <a:t>Stoke-on-trent</a:t>
            </a:r>
            <a:r>
              <a:rPr lang="en-GB" sz="1100" dirty="0"/>
              <a:t> (16; David </a:t>
            </a:r>
            <a:r>
              <a:rPr lang="en-GB" sz="1100" dirty="0" err="1"/>
              <a:t>Wilcock</a:t>
            </a:r>
            <a:r>
              <a:rPr lang="en-GB" sz="1100" dirty="0"/>
              <a:t>). Wansbeck General Hospital and North Tyneside Hospital, </a:t>
            </a:r>
            <a:r>
              <a:rPr lang="en-GB" sz="1100" dirty="0" err="1"/>
              <a:t>Ashington</a:t>
            </a:r>
            <a:r>
              <a:rPr lang="en-GB" sz="1100" dirty="0"/>
              <a:t> and North Shields (6; Christopher Price). West Cumberland Hospital, Whitehaven (6; </a:t>
            </a:r>
            <a:r>
              <a:rPr lang="en-GB" sz="1100" dirty="0" err="1"/>
              <a:t>Olu</a:t>
            </a:r>
            <a:r>
              <a:rPr lang="en-GB" sz="1100" dirty="0"/>
              <a:t> </a:t>
            </a:r>
            <a:r>
              <a:rPr lang="en-GB" sz="1100" dirty="0" err="1"/>
              <a:t>Orugun</a:t>
            </a:r>
            <a:r>
              <a:rPr lang="en-GB" sz="1100" dirty="0"/>
              <a:t>, Rachel Glover). West Hertfordshire Hospital, Watford (20; David </a:t>
            </a:r>
            <a:r>
              <a:rPr lang="en-GB" sz="1100" dirty="0" err="1"/>
              <a:t>Collas</a:t>
            </a:r>
            <a:r>
              <a:rPr lang="en-GB" sz="1100" dirty="0"/>
              <a:t>). Western General Hospital, Edinburgh (12; Cathie </a:t>
            </a:r>
            <a:r>
              <a:rPr lang="en-GB" sz="1100" dirty="0" err="1"/>
              <a:t>Sudlow</a:t>
            </a:r>
            <a:r>
              <a:rPr lang="en-GB" sz="1100" dirty="0"/>
              <a:t>). Western Infirmary, Glasgow (33; Kennedy R. Lees, Jesse Dawson). Wycombe Hospital and Stoke Mandeville, High Wycombe (20; Dennis </a:t>
            </a:r>
            <a:r>
              <a:rPr lang="en-GB" sz="1100" dirty="0" err="1"/>
              <a:t>Briley</a:t>
            </a:r>
            <a:r>
              <a:rPr lang="en-GB" sz="1100" dirty="0"/>
              <a:t> and Matthew Burn). Yeovil District Hospital, Yeovil (46; Khalid </a:t>
            </a:r>
            <a:r>
              <a:rPr lang="en-GB" sz="1100" dirty="0" err="1"/>
              <a:t>Rashed</a:t>
            </a:r>
            <a:r>
              <a:rPr lang="en-GB" sz="1100" dirty="0"/>
              <a:t>). York Teaching Hospital, York (1; John Coyle).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7555" y="231000"/>
            <a:ext cx="3562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DNA Lacunar Investigators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34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90"/>
                </a:solidFill>
              </a:rPr>
              <a:t>Genetic analysis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7756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All cases genotyped on </a:t>
            </a:r>
            <a:r>
              <a:rPr lang="en-US" sz="2800" dirty="0" err="1" smtClean="0"/>
              <a:t>Illumina</a:t>
            </a:r>
            <a:r>
              <a:rPr lang="en-US" sz="2800" dirty="0" smtClean="0"/>
              <a:t> </a:t>
            </a:r>
            <a:r>
              <a:rPr lang="en-US" sz="2800" dirty="0" err="1" smtClean="0"/>
              <a:t>HumanExome</a:t>
            </a:r>
            <a:r>
              <a:rPr lang="en-US" sz="2800" dirty="0" smtClean="0"/>
              <a:t> Core</a:t>
            </a:r>
          </a:p>
          <a:p>
            <a:endParaRPr lang="en-US" sz="2800" dirty="0" smtClean="0"/>
          </a:p>
          <a:p>
            <a:r>
              <a:rPr lang="en-US" sz="2800" dirty="0" smtClean="0"/>
              <a:t>Imputed to 1000 Genomes phase 1 integrated set (~9M SNPs)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9266868"/>
              </p:ext>
            </p:extLst>
          </p:nvPr>
        </p:nvGraphicFramePr>
        <p:xfrm>
          <a:off x="322728" y="3866444"/>
          <a:ext cx="8115715" cy="2342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955"/>
                <a:gridCol w="1400190"/>
                <a:gridCol w="1400190"/>
                <a:gridCol w="1400190"/>
                <a:gridCol w="1400190"/>
              </a:tblGrid>
              <a:tr h="117122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All Lacunar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MLI / LA subtype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ILI subtype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Controls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561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1012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502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501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964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561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Age (mean (sd))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57.2 (9.6)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59.5 (9.1)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54.7 (9.2)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59.7 (4.3)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7623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9749"/>
            <a:ext cx="8229600" cy="1143000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3200" b="1" dirty="0" smtClean="0">
                <a:solidFill>
                  <a:srgbClr val="000090"/>
                </a:solidFill>
              </a:rPr>
              <a:t>SNP Heritability</a:t>
            </a:r>
            <a:br>
              <a:rPr lang="en-US" sz="3200" b="1" dirty="0" smtClean="0">
                <a:solidFill>
                  <a:srgbClr val="000090"/>
                </a:solidFill>
              </a:rPr>
            </a:br>
            <a:r>
              <a:rPr lang="en-US" sz="2700" dirty="0" smtClean="0"/>
              <a:t>Heritability analysis using GCTA</a:t>
            </a:r>
            <a:br>
              <a:rPr lang="en-US" sz="2700" dirty="0" smtClean="0"/>
            </a:br>
            <a:r>
              <a:rPr lang="en-US" sz="2700" b="1" dirty="0" smtClean="0">
                <a:solidFill>
                  <a:srgbClr val="000090"/>
                </a:solidFill>
              </a:rPr>
              <a:t/>
            </a:r>
            <a:br>
              <a:rPr lang="en-US" sz="2700" b="1" dirty="0" smtClean="0">
                <a:solidFill>
                  <a:srgbClr val="000090"/>
                </a:solidFill>
              </a:rPr>
            </a:br>
            <a:endParaRPr lang="en-US" sz="2700" b="1" dirty="0">
              <a:solidFill>
                <a:srgbClr val="00009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7137045"/>
              </p:ext>
            </p:extLst>
          </p:nvPr>
        </p:nvGraphicFramePr>
        <p:xfrm>
          <a:off x="155222" y="1566333"/>
          <a:ext cx="8692444" cy="3838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820"/>
                <a:gridCol w="1841577"/>
                <a:gridCol w="1655349"/>
                <a:gridCol w="1655349"/>
                <a:gridCol w="1655349"/>
              </a:tblGrid>
              <a:tr h="72248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K=0.2%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K=0.6%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89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Phenotype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 (case/control)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h</a:t>
                      </a:r>
                      <a:r>
                        <a:rPr lang="en-US" sz="1800" b="1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(SE)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h</a:t>
                      </a:r>
                      <a:r>
                        <a:rPr lang="en-US" sz="1800" b="1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(SE)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p-value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Lacunar stroke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1012 / 964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0.20 (0.064)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0.25 (0.080) 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0.00054</a:t>
                      </a:r>
                      <a:endParaRPr lang="en-GB" sz="20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89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MLI / LA subtype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502 / 964</a:t>
                      </a:r>
                      <a:endParaRPr lang="en-GB" sz="20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0.23 (0.087) 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0.28 (0.11) 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0.0035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893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ILI subtype</a:t>
                      </a:r>
                      <a:endParaRPr lang="en-GB" sz="18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501 / 964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0.15 (0.084) </a:t>
                      </a:r>
                      <a:endParaRPr lang="en-GB" sz="20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0.18 (0.10)</a:t>
                      </a:r>
                      <a:endParaRPr lang="en-GB" sz="20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0.029</a:t>
                      </a:r>
                      <a:endParaRPr lang="en-GB" sz="20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5222" y="5869001"/>
            <a:ext cx="8029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/>
              <a:t>K, prevalence of lacunar stroke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64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27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000090"/>
                </a:solidFill>
              </a:rPr>
              <a:t>H</a:t>
            </a:r>
            <a:r>
              <a:rPr lang="en-US" sz="3000" b="1" dirty="0" smtClean="0">
                <a:solidFill>
                  <a:srgbClr val="000090"/>
                </a:solidFill>
              </a:rPr>
              <a:t>eritability by </a:t>
            </a:r>
            <a:r>
              <a:rPr lang="en-US" sz="3000" b="1" dirty="0" err="1" smtClean="0">
                <a:solidFill>
                  <a:srgbClr val="000090"/>
                </a:solidFill>
              </a:rPr>
              <a:t>eQTLs</a:t>
            </a:r>
            <a:r>
              <a:rPr lang="en-US" sz="3000" b="1" dirty="0" smtClean="0">
                <a:solidFill>
                  <a:srgbClr val="000090"/>
                </a:solidFill>
              </a:rPr>
              <a:t> and regulatory regions</a:t>
            </a:r>
            <a:endParaRPr lang="en-US" sz="30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49527"/>
            <a:ext cx="7897637" cy="4713110"/>
          </a:xfrm>
        </p:spPr>
        <p:txBody>
          <a:bodyPr>
            <a:noAutofit/>
          </a:bodyPr>
          <a:lstStyle/>
          <a:p>
            <a:r>
              <a:rPr lang="en-US" sz="2400" i="1" dirty="0"/>
              <a:t>I</a:t>
            </a:r>
            <a:r>
              <a:rPr lang="en-US" sz="2400" i="1" dirty="0" smtClean="0"/>
              <a:t>s an excess of heritability explained by SNPs that affect transcription and regulation?</a:t>
            </a:r>
          </a:p>
          <a:p>
            <a:pPr>
              <a:lnSpc>
                <a:spcPct val="140000"/>
              </a:lnSpc>
            </a:pPr>
            <a:r>
              <a:rPr lang="en-US" sz="2400" dirty="0" smtClean="0"/>
              <a:t>Use </a:t>
            </a:r>
            <a:r>
              <a:rPr lang="en-US" sz="2400" dirty="0" err="1"/>
              <a:t>R</a:t>
            </a:r>
            <a:r>
              <a:rPr lang="en-US" sz="2400" dirty="0" err="1" smtClean="0"/>
              <a:t>egulomeDB</a:t>
            </a:r>
            <a:r>
              <a:rPr lang="en-US" sz="2400" dirty="0" smtClean="0"/>
              <a:t> database to partition data on known </a:t>
            </a:r>
            <a:r>
              <a:rPr lang="en-US" sz="2400" dirty="0" err="1" smtClean="0"/>
              <a:t>eQTLs</a:t>
            </a:r>
            <a:r>
              <a:rPr lang="en-US" sz="2400" dirty="0" smtClean="0"/>
              <a:t> and regulatory regions:</a:t>
            </a:r>
          </a:p>
          <a:p>
            <a:pPr lvl="1">
              <a:lnSpc>
                <a:spcPct val="140000"/>
              </a:lnSpc>
            </a:pPr>
            <a:r>
              <a:rPr lang="en-US" sz="2000" b="1" dirty="0" err="1" smtClean="0"/>
              <a:t>eQTLs</a:t>
            </a:r>
            <a:r>
              <a:rPr lang="en-US" sz="2000" dirty="0" smtClean="0"/>
              <a:t> defined as SNPs shown to affect expression of any gene + overlap transcription factor binding site, </a:t>
            </a:r>
            <a:r>
              <a:rPr lang="en-US" sz="2000" dirty="0" err="1" smtClean="0"/>
              <a:t>DNAse</a:t>
            </a:r>
            <a:r>
              <a:rPr lang="en-US" sz="2000" dirty="0" smtClean="0"/>
              <a:t> footprint or </a:t>
            </a:r>
            <a:r>
              <a:rPr lang="en-US" sz="2000" dirty="0" err="1" smtClean="0"/>
              <a:t>DNAse</a:t>
            </a:r>
            <a:r>
              <a:rPr lang="en-US" sz="2000" dirty="0" smtClean="0"/>
              <a:t> peak from ENCODE (N=</a:t>
            </a:r>
            <a:r>
              <a:rPr lang="en-US" sz="2000" dirty="0"/>
              <a:t>24,722 </a:t>
            </a:r>
            <a:r>
              <a:rPr lang="en-US" sz="2000" dirty="0" smtClean="0"/>
              <a:t>(3.0% of SNPs))</a:t>
            </a:r>
          </a:p>
          <a:p>
            <a:pPr lvl="1">
              <a:lnSpc>
                <a:spcPct val="140000"/>
              </a:lnSpc>
            </a:pPr>
            <a:r>
              <a:rPr lang="en-US" sz="2000" b="1" dirty="0" smtClean="0"/>
              <a:t>Regulatory regions </a:t>
            </a:r>
            <a:r>
              <a:rPr lang="en-US" sz="2000" dirty="0" smtClean="0"/>
              <a:t>defined as </a:t>
            </a:r>
            <a:r>
              <a:rPr lang="en-US" sz="2000" dirty="0"/>
              <a:t>SNPs which overlap a transcription factor binding site and </a:t>
            </a:r>
            <a:r>
              <a:rPr lang="en-US" sz="2000" dirty="0" err="1"/>
              <a:t>DNase</a:t>
            </a:r>
            <a:r>
              <a:rPr lang="en-US" sz="2000" dirty="0"/>
              <a:t> peak, as well as either having a matched transcription factor motif and/or a matched </a:t>
            </a:r>
            <a:r>
              <a:rPr lang="en-US" sz="2000" dirty="0" err="1"/>
              <a:t>DNase</a:t>
            </a:r>
            <a:r>
              <a:rPr lang="en-US" sz="2000" dirty="0"/>
              <a:t> footprint</a:t>
            </a:r>
            <a:r>
              <a:rPr lang="en-GB" sz="2000" dirty="0"/>
              <a:t> </a:t>
            </a:r>
            <a:r>
              <a:rPr lang="en-GB" sz="2000" dirty="0" smtClean="0"/>
              <a:t>(N=</a:t>
            </a:r>
            <a:r>
              <a:rPr lang="en-US" sz="2000" dirty="0" smtClean="0"/>
              <a:t>938,693 (11.6</a:t>
            </a:r>
            <a:r>
              <a:rPr lang="en-US" sz="2000" dirty="0"/>
              <a:t>% of all </a:t>
            </a:r>
            <a:r>
              <a:rPr lang="en-US" sz="2000" dirty="0" smtClean="0"/>
              <a:t>SNPs))</a:t>
            </a:r>
            <a:r>
              <a:rPr lang="en-GB" sz="2000" dirty="0" smtClean="0"/>
              <a:t> </a:t>
            </a:r>
          </a:p>
          <a:p>
            <a:pPr lvl="1">
              <a:lnSpc>
                <a:spcPct val="140000"/>
              </a:lnSpc>
            </a:pPr>
            <a:r>
              <a:rPr lang="en-GB" sz="2000" dirty="0" smtClean="0"/>
              <a:t>strongly tagging SNPs with r</a:t>
            </a:r>
            <a:r>
              <a:rPr lang="en-GB" sz="2000" baseline="30000" dirty="0" smtClean="0"/>
              <a:t>2</a:t>
            </a:r>
            <a:r>
              <a:rPr lang="en-GB" sz="2000" dirty="0" smtClean="0"/>
              <a:t>&gt;0.98 also included</a:t>
            </a:r>
            <a:endParaRPr lang="en-US" sz="2000" dirty="0" smtClean="0"/>
          </a:p>
          <a:p>
            <a:pPr lvl="1">
              <a:lnSpc>
                <a:spcPct val="140000"/>
              </a:lnSpc>
            </a:pPr>
            <a:endParaRPr lang="en-US" sz="2400" dirty="0" smtClean="0"/>
          </a:p>
          <a:p>
            <a:pPr>
              <a:lnSpc>
                <a:spcPct val="14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2202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5444" y="310444"/>
            <a:ext cx="7189611" cy="50937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9889" y="5263445"/>
            <a:ext cx="8636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400" dirty="0" smtClean="0"/>
              <a:t>dotted line indicates expected proportion of heritability, given the number of SNPs used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400" b="1" dirty="0" smtClean="0"/>
              <a:t>excess of heritability explained by </a:t>
            </a:r>
            <a:r>
              <a:rPr lang="en-US" sz="2400" b="1" dirty="0" err="1" smtClean="0"/>
              <a:t>eQTLs</a:t>
            </a:r>
            <a:r>
              <a:rPr lang="en-US" sz="2400" b="1" dirty="0" smtClean="0"/>
              <a:t> and regulatory regions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72210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9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Oxidative phosphorylation pathway</a:t>
            </a:r>
            <a:endParaRPr lang="en-US" sz="30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53773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200" dirty="0"/>
              <a:t>P</a:t>
            </a:r>
            <a:r>
              <a:rPr lang="en-US" sz="2200" dirty="0" smtClean="0"/>
              <a:t>reviously shown to be associated with SVD stroke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We test for enrichment of OXPHOS genes in our dataset: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Test for excess of OXPHOS genes in top 1%, 5%, 10% of all genes + use GSEA approach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P-values derived from randomly sampling gene sets of same size as OXPHOS</a:t>
            </a:r>
            <a:endParaRPr lang="en-US" sz="2200" dirty="0"/>
          </a:p>
        </p:txBody>
      </p:sp>
      <p:pic>
        <p:nvPicPr>
          <p:cNvPr id="4" name="Picture 3" descr="Screenshot 2014-11-05 13.29.5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98878"/>
            <a:ext cx="9144000" cy="2953881"/>
          </a:xfrm>
          <a:prstGeom prst="rect">
            <a:avLst/>
          </a:prstGeom>
        </p:spPr>
      </p:pic>
      <p:pic>
        <p:nvPicPr>
          <p:cNvPr id="5" name="Picture 4" descr="Screenshot 2014-11-05 13.31.50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822221" y="3835431"/>
            <a:ext cx="3358693" cy="41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28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Oxidative Phosphorylation Pathway</a:t>
            </a:r>
            <a:endParaRPr lang="en-US" sz="3600" b="1" dirty="0">
              <a:solidFill>
                <a:srgbClr val="00009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5353801"/>
              </p:ext>
            </p:extLst>
          </p:nvPr>
        </p:nvGraphicFramePr>
        <p:xfrm>
          <a:off x="197556" y="1417637"/>
          <a:ext cx="8748888" cy="3635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48"/>
                <a:gridCol w="1458148"/>
                <a:gridCol w="1458148"/>
                <a:gridCol w="1458148"/>
                <a:gridCol w="1458148"/>
                <a:gridCol w="1458148"/>
              </a:tblGrid>
              <a:tr h="103856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Gene Set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Phenotype</a:t>
                      </a:r>
                      <a:endParaRPr lang="en-GB" sz="140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Enrichment at 1%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Enrichment at 5%</a:t>
                      </a:r>
                      <a:endParaRPr lang="en-GB" sz="140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Enrichment at 10% </a:t>
                      </a:r>
                      <a:endParaRPr lang="en-GB" sz="140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GSEA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1840">
                <a:tc row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OXPHOS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Lacunar Stroke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0.07</a:t>
                      </a:r>
                      <a:endParaRPr lang="en-GB" sz="1800" b="1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0.27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0.43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0.05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23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MLI / LA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0.0017**</a:t>
                      </a:r>
                      <a:endParaRPr lang="en-GB" sz="1800" b="1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0.07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0.55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0.74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23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ILI 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GB" sz="1800" b="1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0.50</a:t>
                      </a:r>
                      <a:endParaRPr lang="en-GB" sz="180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0.83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0.61</a:t>
                      </a:r>
                      <a:endParaRPr lang="en-GB" sz="1800" dirty="0"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38666" y="5572667"/>
            <a:ext cx="8212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oxidative phosphorylation </a:t>
            </a:r>
            <a:r>
              <a:rPr lang="en-US" b="1" dirty="0" smtClean="0"/>
              <a:t>pathway association is with MLI/LA subtype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6990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27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Conclusions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778" y="1148470"/>
            <a:ext cx="8918222" cy="4525963"/>
          </a:xfrm>
        </p:spPr>
        <p:txBody>
          <a:bodyPr>
            <a:noAutofit/>
          </a:bodyPr>
          <a:lstStyle/>
          <a:p>
            <a:r>
              <a:rPr lang="en-US" sz="2800" dirty="0"/>
              <a:t>L</a:t>
            </a:r>
            <a:r>
              <a:rPr lang="en-US" sz="2800" dirty="0" smtClean="0"/>
              <a:t>acunar </a:t>
            </a:r>
            <a:r>
              <a:rPr lang="en-US" sz="2800" dirty="0"/>
              <a:t>stroke, when verified by MRI, </a:t>
            </a:r>
            <a:r>
              <a:rPr lang="en-US" sz="2800" dirty="0" smtClean="0"/>
              <a:t>is heritable</a:t>
            </a:r>
            <a:endParaRPr lang="en-GB" sz="2800" dirty="0"/>
          </a:p>
          <a:p>
            <a:r>
              <a:rPr lang="en-US" sz="2800" dirty="0"/>
              <a:t>A significant proportion of heritability is from SNPs affecting the regulation of genes</a:t>
            </a:r>
            <a:r>
              <a:rPr lang="en-GB" sz="2800" dirty="0"/>
              <a:t> </a:t>
            </a:r>
            <a:endParaRPr lang="en-US" sz="2800" dirty="0"/>
          </a:p>
          <a:p>
            <a:r>
              <a:rPr lang="en-US" sz="2800" dirty="0"/>
              <a:t>OXPHOS association is with MLI/LA subtype in isolation</a:t>
            </a:r>
          </a:p>
          <a:p>
            <a:r>
              <a:rPr lang="en-GB" sz="2800" dirty="0" smtClean="0"/>
              <a:t> </a:t>
            </a:r>
            <a:r>
              <a:rPr lang="en-US" sz="2800" dirty="0"/>
              <a:t>Rare genetic variants contribute to risk of lacunar stroke subtypes</a:t>
            </a:r>
          </a:p>
          <a:p>
            <a:pPr lvl="1"/>
            <a:r>
              <a:rPr lang="en-US" sz="2400" dirty="0"/>
              <a:t>this is not identified when the subtypes are </a:t>
            </a:r>
            <a:r>
              <a:rPr lang="en-US" sz="2400" dirty="0" smtClean="0"/>
              <a:t>combined</a:t>
            </a:r>
            <a:endParaRPr lang="en-GB" sz="2400" dirty="0" smtClean="0"/>
          </a:p>
          <a:p>
            <a:r>
              <a:rPr lang="en-GB" sz="2800" dirty="0" smtClean="0"/>
              <a:t>There appears to be genetic heterogeneity within the lacunar stroke subtype</a:t>
            </a:r>
            <a:endParaRPr lang="en-GB" sz="2800" dirty="0"/>
          </a:p>
          <a:p>
            <a:r>
              <a:rPr lang="en-GB" sz="2800" dirty="0" smtClean="0"/>
              <a:t>The genetic architecture of the ILI and MLI/LA subtypes looks different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73998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18450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Future plans</a:t>
            </a:r>
            <a:endParaRPr lang="en-US" sz="3600" dirty="0">
              <a:solidFill>
                <a:srgbClr val="00009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72718795"/>
              </p:ext>
            </p:extLst>
          </p:nvPr>
        </p:nvGraphicFramePr>
        <p:xfrm>
          <a:off x="609599" y="1977389"/>
          <a:ext cx="7569200" cy="228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840"/>
                <a:gridCol w="1513840"/>
                <a:gridCol w="1513840"/>
                <a:gridCol w="1513840"/>
                <a:gridCol w="151384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Centre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Lacunar stroke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91594" marR="91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ILI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91594" marR="9159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MLI/LI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Number of controls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DNA-lacunar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1,012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501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505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970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UK-WTCCC2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258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83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175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5,175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Germany-WTCCC2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37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15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22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797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Leuven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42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21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18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455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TOTAL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1,358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620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720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7,804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695" marR="68695" marT="0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599" y="655638"/>
            <a:ext cx="8195734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GWAS in subtypes of lacunar stroke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Increase sample sizes:</a:t>
            </a:r>
          </a:p>
          <a:p>
            <a:r>
              <a:rPr lang="en-US" sz="2400" dirty="0"/>
              <a:t>	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Additional Cohorts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SIGN :   SVD with </a:t>
            </a:r>
            <a:r>
              <a:rPr lang="en-US" sz="2400" dirty="0" err="1" smtClean="0"/>
              <a:t>lacunes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smtClean="0"/>
              <a:t>CHARGE silent brain infarcts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Any with lacunar stroke and MRI available for review welcome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Overlap with ICH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6013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3" descr="ISGC-Logo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7667" y="5300663"/>
            <a:ext cx="1481138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1187450" y="-171450"/>
            <a:ext cx="69088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accent5">
                    <a:lumMod val="25000"/>
                  </a:schemeClr>
                </a:solidFill>
                <a:latin typeface="Arial"/>
                <a:cs typeface="Arial"/>
              </a:rPr>
              <a:t>Acknowledgements</a:t>
            </a:r>
          </a:p>
        </p:txBody>
      </p:sp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657402" y="1253772"/>
            <a:ext cx="2597436" cy="674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altLang="ja-JP" u="sng" dirty="0" smtClean="0">
                <a:solidFill>
                  <a:srgbClr val="000000"/>
                </a:solidFill>
                <a:latin typeface="Arial"/>
                <a:cs typeface="Arial"/>
              </a:rPr>
              <a:t>Cambridge</a:t>
            </a:r>
            <a:endParaRPr lang="en-GB" altLang="ja-JP" u="sng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b="1" dirty="0">
                <a:solidFill>
                  <a:srgbClr val="000000"/>
                </a:solidFill>
                <a:latin typeface="Arial"/>
                <a:cs typeface="Arial"/>
              </a:rPr>
              <a:t>Matthew Traylor</a:t>
            </a: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Steve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Bevan</a:t>
            </a:r>
          </a:p>
          <a:p>
            <a:endParaRPr lang="en-GB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u="sng" dirty="0" smtClean="0">
                <a:solidFill>
                  <a:srgbClr val="000000"/>
                </a:solidFill>
                <a:latin typeface="Arial"/>
                <a:cs typeface="Arial"/>
              </a:rPr>
              <a:t>Boston</a:t>
            </a:r>
          </a:p>
          <a:p>
            <a:r>
              <a:rPr lang="en-GB" b="1" dirty="0" smtClean="0">
                <a:solidFill>
                  <a:srgbClr val="000000"/>
                </a:solidFill>
                <a:latin typeface="Arial"/>
                <a:cs typeface="Arial"/>
              </a:rPr>
              <a:t>Chris Anderson</a:t>
            </a: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Jonathan </a:t>
            </a:r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Rosand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u="sng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u="sng" dirty="0" smtClean="0">
                <a:solidFill>
                  <a:srgbClr val="000000"/>
                </a:solidFill>
                <a:latin typeface="Arial"/>
                <a:cs typeface="Arial"/>
              </a:rPr>
              <a:t>KCL</a:t>
            </a:r>
          </a:p>
          <a:p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Cathryn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Lewis</a:t>
            </a:r>
          </a:p>
          <a:p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         </a:t>
            </a: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3252" name="TextBox 2"/>
          <p:cNvSpPr txBox="1">
            <a:spLocks noChangeArrowheads="1"/>
          </p:cNvSpPr>
          <p:nvPr/>
        </p:nvSpPr>
        <p:spPr bwMode="auto">
          <a:xfrm>
            <a:off x="3767667" y="1253772"/>
            <a:ext cx="497504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u="sng" dirty="0">
                <a:solidFill>
                  <a:srgbClr val="000000"/>
                </a:solidFill>
                <a:latin typeface="Arial"/>
                <a:cs typeface="Arial"/>
              </a:rPr>
              <a:t>WTCCC2 stroke group</a:t>
            </a: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Martin </a:t>
            </a:r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Dichgans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, Rainer </a:t>
            </a: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alik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Cathie </a:t>
            </a:r>
            <a:r>
              <a:rPr lang="en-GB" dirty="0" err="1">
                <a:solidFill>
                  <a:srgbClr val="000000"/>
                </a:solidFill>
                <a:latin typeface="Arial"/>
                <a:cs typeface="Arial"/>
              </a:rPr>
              <a:t>Sudlow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Peter </a:t>
            </a:r>
            <a:r>
              <a:rPr lang="en-GB" dirty="0" err="1" smtClean="0">
                <a:solidFill>
                  <a:srgbClr val="000000"/>
                </a:solidFill>
                <a:latin typeface="Arial"/>
                <a:cs typeface="Arial"/>
              </a:rPr>
              <a:t>Rothwell</a:t>
            </a:r>
            <a:endParaRPr lang="en-GB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u="sng" dirty="0" smtClean="0">
                <a:solidFill>
                  <a:srgbClr val="000000"/>
                </a:solidFill>
                <a:latin typeface="Arial"/>
                <a:cs typeface="Arial"/>
              </a:rPr>
              <a:t>Leuven</a:t>
            </a:r>
          </a:p>
          <a:p>
            <a:r>
              <a:rPr lang="en-GB" dirty="0">
                <a:latin typeface="Arial"/>
                <a:cs typeface="Arial"/>
              </a:rPr>
              <a:t>Vincent </a:t>
            </a:r>
            <a:r>
              <a:rPr lang="en-GB" dirty="0" err="1" smtClean="0">
                <a:latin typeface="Arial"/>
                <a:cs typeface="Arial"/>
              </a:rPr>
              <a:t>Thijs</a:t>
            </a:r>
            <a:r>
              <a:rPr lang="en-GB" dirty="0" smtClean="0">
                <a:latin typeface="Arial"/>
                <a:cs typeface="Arial"/>
              </a:rPr>
              <a:t>, Robin </a:t>
            </a:r>
            <a:r>
              <a:rPr lang="en-GB" dirty="0" err="1" smtClean="0">
                <a:latin typeface="Arial"/>
                <a:cs typeface="Arial"/>
              </a:rPr>
              <a:t>Lemmnes</a:t>
            </a:r>
            <a:endParaRPr lang="en-GB" u="sng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u="sng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DNA </a:t>
            </a:r>
            <a:r>
              <a:rPr lang="en-GB" dirty="0">
                <a:latin typeface="Arial"/>
                <a:cs typeface="Arial"/>
              </a:rPr>
              <a:t>Lacunar collaborators</a:t>
            </a: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621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132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3" y="131318"/>
            <a:ext cx="7556313" cy="1116106"/>
          </a:xfrm>
        </p:spPr>
        <p:txBody>
          <a:bodyPr/>
          <a:lstStyle/>
          <a:p>
            <a:r>
              <a:rPr lang="en-US" sz="3000" b="1" dirty="0">
                <a:solidFill>
                  <a:srgbClr val="000090"/>
                </a:solidFill>
              </a:rPr>
              <a:t>Polygenic contribution from rare variants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-1408" r="-103"/>
          <a:stretch/>
        </p:blipFill>
        <p:spPr>
          <a:xfrm>
            <a:off x="634999" y="979313"/>
            <a:ext cx="7535332" cy="2163646"/>
          </a:xfrm>
        </p:spPr>
      </p:pic>
      <p:sp>
        <p:nvSpPr>
          <p:cNvPr id="7" name="Rectangle 6"/>
          <p:cNvSpPr/>
          <p:nvPr/>
        </p:nvSpPr>
        <p:spPr>
          <a:xfrm>
            <a:off x="634999" y="3266281"/>
            <a:ext cx="74197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/>
              <a:t>D</a:t>
            </a:r>
            <a:r>
              <a:rPr lang="en-US" sz="2000" dirty="0" smtClean="0"/>
              <a:t>efine </a:t>
            </a:r>
            <a:r>
              <a:rPr lang="en-US" sz="2000" dirty="0"/>
              <a:t>protective variants as those where the major allele is associated with disease and risk variants as those where the minor allele is associated with disease</a:t>
            </a:r>
            <a:r>
              <a:rPr lang="en-GB" sz="2000" dirty="0"/>
              <a:t> </a:t>
            </a:r>
            <a:endParaRPr lang="en-GB" sz="2000" dirty="0" smtClean="0"/>
          </a:p>
          <a:p>
            <a:endParaRPr lang="en-US" sz="2000" dirty="0" smtClean="0"/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Under the null, an </a:t>
            </a:r>
            <a:r>
              <a:rPr lang="en-US" sz="2000" dirty="0"/>
              <a:t>equal proportion of genetic associations should be from either protective or risk variants</a:t>
            </a:r>
            <a:r>
              <a:rPr lang="en-GB" sz="2000" dirty="0"/>
              <a:t> </a:t>
            </a:r>
            <a:endParaRPr lang="en-GB" sz="2000" dirty="0" smtClean="0"/>
          </a:p>
          <a:p>
            <a:pPr marL="285750" indent="-285750">
              <a:buFont typeface="Wingdings" charset="2"/>
              <a:buChar char="§"/>
            </a:pPr>
            <a:endParaRPr lang="en-GB" sz="2000" dirty="0"/>
          </a:p>
          <a:p>
            <a:pPr marL="285750" indent="-285750">
              <a:buFont typeface="Wingdings" charset="2"/>
              <a:buChar char="§"/>
            </a:pPr>
            <a:r>
              <a:rPr lang="en-US" sz="2000" dirty="0"/>
              <a:t>An increase in the ratio of risk to protective variants at low allele frequencies can indicate a polygenic contribution from low-frequency variants to disease risk</a:t>
            </a:r>
            <a:r>
              <a:rPr lang="en-GB" sz="20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298313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Polygenic contribution from rare variants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4547203"/>
              </p:ext>
            </p:extLst>
          </p:nvPr>
        </p:nvGraphicFramePr>
        <p:xfrm>
          <a:off x="498473" y="2116665"/>
          <a:ext cx="825878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474"/>
                <a:gridCol w="1036526"/>
                <a:gridCol w="719189"/>
                <a:gridCol w="702772"/>
                <a:gridCol w="675180"/>
                <a:gridCol w="719189"/>
                <a:gridCol w="702772"/>
                <a:gridCol w="734218"/>
                <a:gridCol w="719189"/>
                <a:gridCol w="702772"/>
                <a:gridCol w="839501"/>
              </a:tblGrid>
              <a:tr h="426255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Lacunar stroke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MLI / LA subtype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ILI subtype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0831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Freq (%)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p-value cutoff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O (R/P)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E (R/P)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p-value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O (R/P)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E (R/P)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p-value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O (R/P)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E (R/P)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p-value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255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1-5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0.99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0.15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1.30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1.20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0.007**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1.23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1.20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0.19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255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5-10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0.05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0.99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0.99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0.56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1.10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0.004**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1.14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&lt;0.001**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255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30-50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0.05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1.00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0.51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1.01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0.62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1.02</a:t>
                      </a:r>
                      <a:endParaRPr lang="en-GB" sz="14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0.49</a:t>
                      </a:r>
                      <a:endParaRPr lang="en-GB" sz="14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83450" y="4930201"/>
            <a:ext cx="79738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O </a:t>
            </a:r>
            <a:r>
              <a:rPr lang="en-US" sz="1400" dirty="0"/>
              <a:t>(R/P), observed risk to protective ratio; E (R/P), expected risk to protective ratio.</a:t>
            </a:r>
            <a:endParaRPr lang="en-GB" sz="1400" dirty="0"/>
          </a:p>
        </p:txBody>
      </p:sp>
      <p:sp>
        <p:nvSpPr>
          <p:cNvPr id="5" name="Rectangle 4"/>
          <p:cNvSpPr/>
          <p:nvPr/>
        </p:nvSpPr>
        <p:spPr>
          <a:xfrm>
            <a:off x="0" y="5516223"/>
            <a:ext cx="86501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/>
              <a:t>An excess of rare variants are risk variants in the two subtypes, but NOT for lacunar stroke as a whole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=&gt; implies polygenic contribution from rare variants to the subtypes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4007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18900</TotalTime>
  <Words>2150</Words>
  <Application>Microsoft Office PowerPoint</Application>
  <PresentationFormat>On-screen Show (4:3)</PresentationFormat>
  <Paragraphs>407</Paragraphs>
  <Slides>22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Genetic Architecture of Lacunar Stroke</vt:lpstr>
      <vt:lpstr>Slide 2</vt:lpstr>
      <vt:lpstr>Slide 3</vt:lpstr>
      <vt:lpstr>Slide 4</vt:lpstr>
      <vt:lpstr>Lacunar infarcts – Possible mechanisms</vt:lpstr>
      <vt:lpstr>Slide 6</vt:lpstr>
      <vt:lpstr>Slide 7</vt:lpstr>
      <vt:lpstr>MRI phenotyped Lacunar Stroke Dataset</vt:lpstr>
      <vt:lpstr>DNA lacunar young stroke study</vt:lpstr>
      <vt:lpstr>Slide 10</vt:lpstr>
      <vt:lpstr>Genetic analysis</vt:lpstr>
      <vt:lpstr>SNP Heritability Heritability analysis using GCTA  </vt:lpstr>
      <vt:lpstr>Heritability by eQTLs and regulatory regions</vt:lpstr>
      <vt:lpstr>Slide 14</vt:lpstr>
      <vt:lpstr>Oxidative phosphorylation pathway</vt:lpstr>
      <vt:lpstr>Oxidative Phosphorylation Pathway</vt:lpstr>
      <vt:lpstr>Conclusions</vt:lpstr>
      <vt:lpstr>Future plans</vt:lpstr>
      <vt:lpstr>Acknowledgements</vt:lpstr>
      <vt:lpstr>Slide 20</vt:lpstr>
      <vt:lpstr>Polygenic contribution from rare variants</vt:lpstr>
      <vt:lpstr>Polygenic contribution from rare variants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at onset informed analysis of ischaemic stroke</dc:title>
  <dc:creator>Matthew Traylor</dc:creator>
  <cp:lastModifiedBy>Stephen Bevan</cp:lastModifiedBy>
  <cp:revision>216</cp:revision>
  <dcterms:created xsi:type="dcterms:W3CDTF">2013-01-17T17:55:54Z</dcterms:created>
  <dcterms:modified xsi:type="dcterms:W3CDTF">2014-12-05T15:50:41Z</dcterms:modified>
</cp:coreProperties>
</file>