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71" r:id="rId7"/>
    <p:sldId id="256" r:id="rId8"/>
    <p:sldId id="257" r:id="rId9"/>
    <p:sldId id="266" r:id="rId10"/>
    <p:sldId id="272" r:id="rId11"/>
    <p:sldId id="259" r:id="rId12"/>
    <p:sldId id="258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8A40E-CCC3-41E0-85BF-D06DF9135FA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B9BD0-69F3-4572-A720-3774359A54C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267744" y="1700808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FF00"/>
                </a:solidFill>
              </a:rPr>
              <a:t>GISCOME – Results</a:t>
            </a:r>
          </a:p>
          <a:p>
            <a:pPr algn="ctr"/>
            <a:endParaRPr lang="en-GB" sz="2400" dirty="0" smtClean="0">
              <a:solidFill>
                <a:srgbClr val="FFFF00"/>
              </a:solidFill>
            </a:endParaRPr>
          </a:p>
          <a:p>
            <a:pPr algn="ctr"/>
            <a:endParaRPr lang="en-GB" sz="2400" dirty="0" smtClean="0">
              <a:solidFill>
                <a:srgbClr val="FFFF00"/>
              </a:solidFill>
            </a:endParaRPr>
          </a:p>
          <a:p>
            <a:pPr algn="ctr"/>
            <a:r>
              <a:rPr lang="en-GB" dirty="0" smtClean="0">
                <a:solidFill>
                  <a:srgbClr val="FFFF00"/>
                </a:solidFill>
              </a:rPr>
              <a:t>Steve Bevan</a:t>
            </a:r>
          </a:p>
          <a:p>
            <a:pPr algn="ctr"/>
            <a:r>
              <a:rPr lang="en-GB" dirty="0" smtClean="0">
                <a:solidFill>
                  <a:srgbClr val="FFFF00"/>
                </a:solidFill>
              </a:rPr>
              <a:t>On behalf of the GISCOME Investigators</a:t>
            </a:r>
          </a:p>
          <a:p>
            <a:pPr algn="ctr"/>
            <a:endParaRPr lang="en-GB" dirty="0" smtClean="0">
              <a:solidFill>
                <a:srgbClr val="FFFF00"/>
              </a:solidFill>
            </a:endParaRPr>
          </a:p>
          <a:p>
            <a:pPr algn="ctr"/>
            <a:r>
              <a:rPr lang="en-GB" dirty="0" smtClean="0">
                <a:solidFill>
                  <a:srgbClr val="FFFF00"/>
                </a:solidFill>
              </a:rPr>
              <a:t>Paris November 2014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827584" y="2276872"/>
            <a:ext cx="72728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11560" y="404664"/>
            <a:ext cx="1481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FF00"/>
                </a:solidFill>
              </a:rPr>
              <a:t>Introduction</a:t>
            </a:r>
            <a:endParaRPr lang="en-GB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916832"/>
            <a:ext cx="776161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GISCOME – </a:t>
            </a:r>
            <a:r>
              <a:rPr lang="en-GB" dirty="0" smtClean="0">
                <a:solidFill>
                  <a:srgbClr val="FF0000"/>
                </a:solidFill>
              </a:rPr>
              <a:t>G</a:t>
            </a:r>
            <a:r>
              <a:rPr lang="en-GB" dirty="0" smtClean="0">
                <a:solidFill>
                  <a:srgbClr val="FFFF00"/>
                </a:solidFill>
              </a:rPr>
              <a:t>enetics of </a:t>
            </a:r>
            <a:r>
              <a:rPr lang="en-GB" dirty="0" smtClean="0">
                <a:solidFill>
                  <a:srgbClr val="FF0000"/>
                </a:solidFill>
              </a:rPr>
              <a:t>I</a:t>
            </a:r>
            <a:r>
              <a:rPr lang="en-GB" dirty="0" smtClean="0">
                <a:solidFill>
                  <a:srgbClr val="FFFF00"/>
                </a:solidFill>
              </a:rPr>
              <a:t>schaemic </a:t>
            </a:r>
            <a:r>
              <a:rPr lang="en-GB" dirty="0" smtClean="0">
                <a:solidFill>
                  <a:srgbClr val="FF0000"/>
                </a:solidFill>
              </a:rPr>
              <a:t>S</a:t>
            </a:r>
            <a:r>
              <a:rPr lang="en-GB" dirty="0" smtClean="0">
                <a:solidFill>
                  <a:srgbClr val="FFFF00"/>
                </a:solidFill>
              </a:rPr>
              <a:t>troke Out</a:t>
            </a:r>
            <a:r>
              <a:rPr lang="en-GB" dirty="0" smtClean="0">
                <a:solidFill>
                  <a:srgbClr val="FF0000"/>
                </a:solidFill>
              </a:rPr>
              <a:t>come</a:t>
            </a:r>
          </a:p>
          <a:p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	</a:t>
            </a:r>
            <a:r>
              <a:rPr lang="en-GB" dirty="0" smtClean="0">
                <a:solidFill>
                  <a:srgbClr val="FFFF00"/>
                </a:solidFill>
              </a:rPr>
              <a:t>Are there genetic determinants of recovery after stroke?</a:t>
            </a:r>
          </a:p>
          <a:p>
            <a:endParaRPr lang="en-GB" dirty="0" smtClean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	Primary Outcome 1 defined by </a:t>
            </a:r>
            <a:r>
              <a:rPr lang="en-GB" dirty="0" err="1" smtClean="0">
                <a:solidFill>
                  <a:srgbClr val="FFFF00"/>
                </a:solidFill>
              </a:rPr>
              <a:t>mRS</a:t>
            </a:r>
            <a:r>
              <a:rPr lang="en-GB" dirty="0" smtClean="0">
                <a:solidFill>
                  <a:srgbClr val="FFFF00"/>
                </a:solidFill>
              </a:rPr>
              <a:t> score 60-190 days post stroke</a:t>
            </a:r>
          </a:p>
          <a:p>
            <a:endParaRPr lang="en-GB" dirty="0" smtClean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	</a:t>
            </a:r>
            <a:r>
              <a:rPr lang="en-GB" dirty="0" smtClean="0">
                <a:solidFill>
                  <a:srgbClr val="FFFF00"/>
                </a:solidFill>
              </a:rPr>
              <a:t>Primary Outcome 2 includes death prior to 60 days</a:t>
            </a:r>
          </a:p>
          <a:p>
            <a:endParaRPr lang="en-GB" dirty="0" smtClean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	Analysis controlled for age, gender and stroke severity (NIHSS baseline)</a:t>
            </a:r>
          </a:p>
          <a:p>
            <a:endParaRPr lang="en-GB" dirty="0" smtClean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	Stroke severity acts as a proxy for stroke subtype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55576" y="2060848"/>
            <a:ext cx="7560840" cy="4536504"/>
            <a:chOff x="827584" y="1844824"/>
            <a:chExt cx="7560840" cy="4536504"/>
          </a:xfrm>
        </p:grpSpPr>
        <p:sp>
          <p:nvSpPr>
            <p:cNvPr id="5" name="Rectangle 4"/>
            <p:cNvSpPr/>
            <p:nvPr/>
          </p:nvSpPr>
          <p:spPr>
            <a:xfrm>
              <a:off x="827584" y="1844824"/>
              <a:ext cx="7560840" cy="453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3" descr="fig_1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3608" y="1988840"/>
              <a:ext cx="7097116" cy="4220164"/>
            </a:xfrm>
            <a:prstGeom prst="rect">
              <a:avLst/>
            </a:prstGeom>
          </p:spPr>
        </p:pic>
      </p:grpSp>
      <p:cxnSp>
        <p:nvCxnSpPr>
          <p:cNvPr id="7" name="Straight Connector 6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1560" y="404664"/>
            <a:ext cx="2267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FF00"/>
                </a:solidFill>
              </a:rPr>
              <a:t>Primary Outcome 1</a:t>
            </a:r>
            <a:endParaRPr lang="en-GB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052736"/>
            <a:ext cx="6139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Outcome 60-190 days, </a:t>
            </a:r>
            <a:r>
              <a:rPr lang="en-GB" dirty="0" err="1" smtClean="0">
                <a:solidFill>
                  <a:srgbClr val="FFFF00"/>
                </a:solidFill>
              </a:rPr>
              <a:t>mRS</a:t>
            </a:r>
            <a:r>
              <a:rPr lang="en-GB" dirty="0" smtClean="0">
                <a:solidFill>
                  <a:srgbClr val="FFFF00"/>
                </a:solidFill>
              </a:rPr>
              <a:t> 0-2 = good, </a:t>
            </a:r>
            <a:r>
              <a:rPr lang="en-GB" dirty="0" err="1" smtClean="0">
                <a:solidFill>
                  <a:srgbClr val="FFFF00"/>
                </a:solidFill>
              </a:rPr>
              <a:t>mRS</a:t>
            </a:r>
            <a:r>
              <a:rPr lang="en-GB" dirty="0" smtClean="0">
                <a:solidFill>
                  <a:srgbClr val="FFFF00"/>
                </a:solidFill>
              </a:rPr>
              <a:t> 3-6 = bad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Controlled for Age, Gender and Stroke severity (NIHSS baseline)</a:t>
            </a:r>
            <a:endParaRPr lang="en-GB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55576" y="2060848"/>
            <a:ext cx="7560840" cy="4536504"/>
            <a:chOff x="755576" y="2060848"/>
            <a:chExt cx="7560840" cy="4536504"/>
          </a:xfrm>
        </p:grpSpPr>
        <p:sp>
          <p:nvSpPr>
            <p:cNvPr id="3" name="Rectangle 2"/>
            <p:cNvSpPr/>
            <p:nvPr/>
          </p:nvSpPr>
          <p:spPr>
            <a:xfrm>
              <a:off x="755576" y="2060848"/>
              <a:ext cx="7560840" cy="453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fig_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592" y="2204864"/>
              <a:ext cx="7135221" cy="4248743"/>
            </a:xfrm>
            <a:prstGeom prst="rect">
              <a:avLst/>
            </a:prstGeom>
          </p:spPr>
        </p:pic>
      </p:grpSp>
      <p:cxnSp>
        <p:nvCxnSpPr>
          <p:cNvPr id="6" name="Straight Connector 5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1560" y="404664"/>
            <a:ext cx="2210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FF00"/>
                </a:solidFill>
              </a:rPr>
              <a:t>Primary Outcome 2</a:t>
            </a:r>
            <a:endParaRPr lang="en-GB" sz="2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1052736"/>
            <a:ext cx="7640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Outcome 60-190 days including death &lt; 60 days, </a:t>
            </a:r>
            <a:r>
              <a:rPr lang="en-GB" dirty="0" err="1" smtClean="0">
                <a:solidFill>
                  <a:srgbClr val="FFFF00"/>
                </a:solidFill>
              </a:rPr>
              <a:t>mRS</a:t>
            </a:r>
            <a:r>
              <a:rPr lang="en-GB" dirty="0" smtClean="0">
                <a:solidFill>
                  <a:srgbClr val="FFFF00"/>
                </a:solidFill>
              </a:rPr>
              <a:t> 0-2 = good, </a:t>
            </a:r>
            <a:r>
              <a:rPr lang="en-GB" dirty="0" err="1" smtClean="0">
                <a:solidFill>
                  <a:srgbClr val="FFFF00"/>
                </a:solidFill>
              </a:rPr>
              <a:t>mRS</a:t>
            </a:r>
            <a:r>
              <a:rPr lang="en-GB" dirty="0" smtClean="0">
                <a:solidFill>
                  <a:srgbClr val="FFFF00"/>
                </a:solidFill>
              </a:rPr>
              <a:t> 3-6 = bad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Controlled for Age, Gender and Stroke severity (NIHSS baseline)</a:t>
            </a:r>
            <a:endParaRPr lang="en-GB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11560" y="404664"/>
            <a:ext cx="2183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FF00"/>
                </a:solidFill>
              </a:rPr>
              <a:t>Preliminary Results</a:t>
            </a:r>
            <a:endParaRPr lang="en-GB" sz="2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0751" y="1628800"/>
            <a:ext cx="84224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Primary 1 – 4,805 good versus 1,959 bad</a:t>
            </a:r>
          </a:p>
          <a:p>
            <a:endParaRPr lang="en-GB" dirty="0" smtClean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Primary 2 – 4,805 good versus 2,139 bad</a:t>
            </a:r>
          </a:p>
          <a:p>
            <a:endParaRPr lang="en-GB" dirty="0" smtClean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Fixed effects meta-analysis using METAL, results examined in 4+ cohorts and 9+ cohorts  </a:t>
            </a:r>
            <a:endParaRPr lang="en-GB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967555"/>
            <a:ext cx="8154539" cy="1352739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11560" y="404664"/>
            <a:ext cx="35101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FF00"/>
                </a:solidFill>
              </a:rPr>
              <a:t>9+ studies – hits below 1 x 10</a:t>
            </a:r>
            <a:r>
              <a:rPr lang="en-GB" sz="2000" baseline="30000" dirty="0" smtClean="0">
                <a:solidFill>
                  <a:srgbClr val="FFFF00"/>
                </a:solidFill>
              </a:rPr>
              <a:t>-6</a:t>
            </a:r>
            <a:endParaRPr lang="en-GB" sz="2000" baseline="30000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4271780"/>
            <a:ext cx="8158741" cy="17433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3753" y="1556792"/>
            <a:ext cx="1086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Primary 1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3789040"/>
            <a:ext cx="1086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Primary 2</a:t>
            </a: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1595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var_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8172400" cy="4086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36296" y="2492896"/>
            <a:ext cx="1112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0 within 100kb</a:t>
            </a:r>
            <a:endParaRPr lang="en-GB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403648" y="2564904"/>
            <a:ext cx="1112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0 within 100kb</a:t>
            </a:r>
            <a:endParaRPr lang="en-GB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860032" y="2564904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TRIM34</a:t>
            </a:r>
            <a:endParaRPr lang="en-GB" sz="12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292080" y="2780928"/>
            <a:ext cx="21602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051720" y="2852936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1560" y="404664"/>
            <a:ext cx="4923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FF00"/>
                </a:solidFill>
              </a:rPr>
              <a:t>Primary 1, hits within 9 or more of 17 cohorts</a:t>
            </a:r>
            <a:endParaRPr lang="en-GB" sz="2000" dirty="0">
              <a:solidFill>
                <a:srgbClr val="FFFF00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7596336" y="2769895"/>
            <a:ext cx="288032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884368" y="2769895"/>
            <a:ext cx="0" cy="324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ar_P2_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556792"/>
            <a:ext cx="8208912" cy="41044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3648" y="2420888"/>
            <a:ext cx="1112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0 within 100kb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860032" y="2420888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TRIM34</a:t>
            </a:r>
            <a:endParaRPr lang="en-GB" sz="12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292080" y="2636912"/>
            <a:ext cx="28803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051720" y="270892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67544" y="899428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1560" y="395372"/>
            <a:ext cx="4923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FF00"/>
                </a:solidFill>
              </a:rPr>
              <a:t>Primary 2, hits within 9 or more of 17 cohorts</a:t>
            </a:r>
            <a:endParaRPr lang="en-GB" sz="2000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75618" y="2314415"/>
            <a:ext cx="1112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0 within 100kb</a:t>
            </a:r>
            <a:endParaRPr lang="en-GB" sz="12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635658" y="2591414"/>
            <a:ext cx="288032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923690" y="2591414"/>
            <a:ext cx="0" cy="324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11560" y="404664"/>
            <a:ext cx="33771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4</a:t>
            </a:r>
            <a:r>
              <a:rPr lang="en-GB" sz="2000" dirty="0" smtClean="0">
                <a:solidFill>
                  <a:srgbClr val="FFFF00"/>
                </a:solidFill>
              </a:rPr>
              <a:t>+ studies – hits below 1 x 10</a:t>
            </a:r>
            <a:r>
              <a:rPr lang="en-GB" sz="2000" baseline="30000" dirty="0" smtClean="0">
                <a:solidFill>
                  <a:srgbClr val="FFFF00"/>
                </a:solidFill>
              </a:rPr>
              <a:t>-6</a:t>
            </a:r>
            <a:endParaRPr lang="en-GB" sz="2000" baseline="30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365541"/>
            <a:ext cx="52454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Primary 1 – 63 SNPs below 1x10</a:t>
            </a:r>
            <a:r>
              <a:rPr lang="en-GB" baseline="30000" dirty="0" smtClean="0">
                <a:solidFill>
                  <a:srgbClr val="FFFF00"/>
                </a:solidFill>
              </a:rPr>
              <a:t>-6</a:t>
            </a:r>
          </a:p>
          <a:p>
            <a:endParaRPr lang="en-GB" baseline="30000" dirty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Top 22 SNPs show 3 main ‘peaks’ on </a:t>
            </a:r>
            <a:r>
              <a:rPr lang="en-GB" dirty="0" err="1" smtClean="0">
                <a:solidFill>
                  <a:srgbClr val="FFFF00"/>
                </a:solidFill>
              </a:rPr>
              <a:t>chr</a:t>
            </a:r>
            <a:r>
              <a:rPr lang="en-GB" dirty="0" smtClean="0">
                <a:solidFill>
                  <a:srgbClr val="FFFF00"/>
                </a:solidFill>
              </a:rPr>
              <a:t> 20, 14 and 11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420888"/>
            <a:ext cx="8183118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9621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11560" y="404664"/>
            <a:ext cx="33771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4</a:t>
            </a:r>
            <a:r>
              <a:rPr lang="en-GB" sz="2000" dirty="0" smtClean="0">
                <a:solidFill>
                  <a:srgbClr val="FFFF00"/>
                </a:solidFill>
              </a:rPr>
              <a:t>+ studies – hits below 1 x 10</a:t>
            </a:r>
            <a:r>
              <a:rPr lang="en-GB" sz="2000" baseline="30000" dirty="0" smtClean="0">
                <a:solidFill>
                  <a:srgbClr val="FFFF00"/>
                </a:solidFill>
              </a:rPr>
              <a:t>-6</a:t>
            </a:r>
            <a:endParaRPr lang="en-GB" sz="2000" baseline="30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365541"/>
            <a:ext cx="52454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Primary 2 – 65 SNPs below 1x10</a:t>
            </a:r>
            <a:r>
              <a:rPr lang="en-GB" baseline="30000" dirty="0" smtClean="0">
                <a:solidFill>
                  <a:srgbClr val="FFFF00"/>
                </a:solidFill>
              </a:rPr>
              <a:t>-6</a:t>
            </a:r>
          </a:p>
          <a:p>
            <a:endParaRPr lang="en-GB" baseline="30000" dirty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Top 19 SNPs show 3 main ‘peaks’ on </a:t>
            </a:r>
            <a:r>
              <a:rPr lang="en-GB" dirty="0" err="1" smtClean="0">
                <a:solidFill>
                  <a:srgbClr val="FFFF00"/>
                </a:solidFill>
              </a:rPr>
              <a:t>chr</a:t>
            </a:r>
            <a:r>
              <a:rPr lang="en-GB" dirty="0" smtClean="0">
                <a:solidFill>
                  <a:srgbClr val="FFFF00"/>
                </a:solidFill>
              </a:rPr>
              <a:t> 20, 14 and 11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759" y="2564904"/>
            <a:ext cx="8211697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838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67544" y="1700808"/>
            <a:ext cx="8244408" cy="4158208"/>
            <a:chOff x="0" y="1143000"/>
            <a:chExt cx="9144000" cy="4572000"/>
          </a:xfrm>
        </p:grpSpPr>
        <p:pic>
          <p:nvPicPr>
            <p:cNvPr id="2" name="Picture 1" descr="covar_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43000"/>
              <a:ext cx="9144000" cy="45720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932040" y="1628800"/>
              <a:ext cx="7448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TSPAN18</a:t>
              </a:r>
              <a:endParaRPr lang="en-GB" sz="12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84168" y="1628800"/>
              <a:ext cx="9189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BATF, FLRT2</a:t>
              </a:r>
              <a:endParaRPr lang="en-GB" sz="12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668344" y="1628800"/>
              <a:ext cx="5613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SNAI1</a:t>
              </a:r>
              <a:endParaRPr lang="en-GB" sz="12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08104" y="1916832"/>
              <a:ext cx="288032" cy="5760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5" idx="2"/>
            </p:cNvCxnSpPr>
            <p:nvPr/>
          </p:nvCxnSpPr>
          <p:spPr>
            <a:xfrm>
              <a:off x="6543653" y="1905799"/>
              <a:ext cx="332603" cy="51508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6" idx="2"/>
            </p:cNvCxnSpPr>
            <p:nvPr/>
          </p:nvCxnSpPr>
          <p:spPr>
            <a:xfrm>
              <a:off x="7949030" y="1905799"/>
              <a:ext cx="295378" cy="4430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051720" y="1628800"/>
              <a:ext cx="11128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0 within 100kb</a:t>
              </a:r>
              <a:endParaRPr lang="en-GB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2699792" y="1916832"/>
              <a:ext cx="216024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732240" y="1268760"/>
              <a:ext cx="11128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0 within 100kb</a:t>
              </a:r>
              <a:endParaRPr lang="en-GB" sz="1200" dirty="0"/>
            </a:p>
          </p:txBody>
        </p:sp>
        <p:cxnSp>
          <p:nvCxnSpPr>
            <p:cNvPr id="18" name="Straight Arrow Connector 17"/>
            <p:cNvCxnSpPr>
              <a:stCxn id="16" idx="2"/>
            </p:cNvCxnSpPr>
            <p:nvPr/>
          </p:nvCxnSpPr>
          <p:spPr>
            <a:xfrm>
              <a:off x="7288643" y="1545759"/>
              <a:ext cx="523717" cy="80312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6" idx="2"/>
            </p:cNvCxnSpPr>
            <p:nvPr/>
          </p:nvCxnSpPr>
          <p:spPr>
            <a:xfrm flipH="1">
              <a:off x="7164288" y="1545759"/>
              <a:ext cx="124355" cy="10191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788024" y="2132856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TRIM34</a:t>
              </a:r>
              <a:endParaRPr lang="en-GB" sz="1200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292080" y="2348880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11560" y="404664"/>
            <a:ext cx="4923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FF00"/>
                </a:solidFill>
              </a:rPr>
              <a:t>Primary 1, hits within 4 or more of 17 cohorts</a:t>
            </a:r>
            <a:endParaRPr lang="en-GB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467544" y="1707542"/>
            <a:ext cx="8208912" cy="4079465"/>
            <a:chOff x="395536" y="1473509"/>
            <a:chExt cx="8532440" cy="4313499"/>
          </a:xfrm>
        </p:grpSpPr>
        <p:pic>
          <p:nvPicPr>
            <p:cNvPr id="3" name="Picture 2" descr="covar_P2_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536" y="1473509"/>
              <a:ext cx="8532440" cy="431349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997716" y="1931841"/>
              <a:ext cx="695005" cy="2613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TSPAN18</a:t>
              </a:r>
              <a:endParaRPr lang="en-GB" sz="12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72789" y="1931841"/>
              <a:ext cx="857508" cy="2613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BATF, FLRT2</a:t>
              </a:r>
              <a:endParaRPr lang="en-GB" sz="12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51013" y="1931841"/>
              <a:ext cx="523827" cy="2613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SNAI1</a:t>
              </a:r>
              <a:endParaRPr lang="en-GB" sz="1200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5535252" y="2203588"/>
              <a:ext cx="268768" cy="5434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7" idx="2"/>
            </p:cNvCxnSpPr>
            <p:nvPr/>
          </p:nvCxnSpPr>
          <p:spPr>
            <a:xfrm>
              <a:off x="6501543" y="2193179"/>
              <a:ext cx="310358" cy="4859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8" idx="2"/>
            </p:cNvCxnSpPr>
            <p:nvPr/>
          </p:nvCxnSpPr>
          <p:spPr>
            <a:xfrm>
              <a:off x="7812927" y="2193179"/>
              <a:ext cx="275623" cy="41802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310035" y="1931841"/>
              <a:ext cx="1038379" cy="2613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0 within 100kb</a:t>
              </a:r>
              <a:endParaRPr lang="en-GB" sz="1200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2914763" y="2203588"/>
              <a:ext cx="201576" cy="6114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677517" y="1592158"/>
              <a:ext cx="1038379" cy="2613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0 within 100kb</a:t>
              </a:r>
              <a:endParaRPr lang="en-GB" sz="1200" dirty="0"/>
            </a:p>
          </p:txBody>
        </p:sp>
        <p:cxnSp>
          <p:nvCxnSpPr>
            <p:cNvPr id="15" name="Straight Arrow Connector 14"/>
            <p:cNvCxnSpPr>
              <a:stCxn id="14" idx="2"/>
            </p:cNvCxnSpPr>
            <p:nvPr/>
          </p:nvCxnSpPr>
          <p:spPr>
            <a:xfrm>
              <a:off x="7196707" y="1853496"/>
              <a:ext cx="488690" cy="7577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4" idx="2"/>
            </p:cNvCxnSpPr>
            <p:nvPr/>
          </p:nvCxnSpPr>
          <p:spPr>
            <a:xfrm flipH="1">
              <a:off x="7080669" y="1853496"/>
              <a:ext cx="116038" cy="9615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11560" y="404664"/>
            <a:ext cx="4923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FF00"/>
                </a:solidFill>
              </a:rPr>
              <a:t>Primary 2, hits within 4 or more of 17 cohorts</a:t>
            </a:r>
            <a:endParaRPr lang="en-GB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467544" y="908720"/>
            <a:ext cx="82089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11560" y="404664"/>
            <a:ext cx="1276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FF00"/>
                </a:solidFill>
              </a:rPr>
              <a:t>Discussion</a:t>
            </a:r>
            <a:endParaRPr lang="en-GB" sz="2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1576" y="980728"/>
            <a:ext cx="5878469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To Do</a:t>
            </a:r>
            <a:r>
              <a:rPr lang="en-GB" dirty="0" smtClean="0">
                <a:solidFill>
                  <a:srgbClr val="FFFF00"/>
                </a:solidFill>
              </a:rPr>
              <a:t>:</a:t>
            </a:r>
          </a:p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-    Generate detailed plots of the 3 regions to look at LD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-    Examine genetic heterogeneity of stroke outcome</a:t>
            </a:r>
            <a:endParaRPr lang="en-GB" dirty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-    Seek imputed data from all cohorts</a:t>
            </a:r>
          </a:p>
          <a:p>
            <a:endParaRPr lang="en-GB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en-GB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To Consider</a:t>
            </a:r>
            <a:r>
              <a:rPr lang="en-GB" dirty="0" smtClean="0">
                <a:solidFill>
                  <a:srgbClr val="FFFF00"/>
                </a:solidFill>
              </a:rPr>
              <a:t>:</a:t>
            </a:r>
          </a:p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-    Increase in sample size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GB" dirty="0" smtClean="0">
                <a:solidFill>
                  <a:srgbClr val="FFFF00"/>
                </a:solidFill>
              </a:rPr>
              <a:t>- Additional novel samples  with outcome data?</a:t>
            </a:r>
          </a:p>
          <a:p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GB" dirty="0" smtClean="0">
                <a:solidFill>
                  <a:srgbClr val="FFFF00"/>
                </a:solidFill>
              </a:rPr>
              <a:t>- Fold in non-Caucasian samples akin to </a:t>
            </a:r>
            <a:r>
              <a:rPr lang="en-GB" dirty="0" err="1" smtClean="0">
                <a:solidFill>
                  <a:srgbClr val="FFFF00"/>
                </a:solidFill>
              </a:rPr>
              <a:t>SiGN</a:t>
            </a:r>
            <a:r>
              <a:rPr lang="en-GB" dirty="0" smtClean="0">
                <a:solidFill>
                  <a:srgbClr val="FFFF00"/>
                </a:solidFill>
              </a:rPr>
              <a:t>?</a:t>
            </a:r>
          </a:p>
          <a:p>
            <a:endParaRPr lang="en-GB" dirty="0" smtClean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rgbClr val="FFFF00"/>
                </a:solidFill>
              </a:rPr>
              <a:t>Subtype analyses , is severity as a covariate a good proxy?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rgbClr val="FFFF00"/>
                </a:solidFill>
              </a:rPr>
              <a:t>Outcome ‘good’ modified by baseline severity?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-    Widen </a:t>
            </a:r>
            <a:r>
              <a:rPr lang="en-GB" dirty="0">
                <a:solidFill>
                  <a:srgbClr val="FFFF00"/>
                </a:solidFill>
              </a:rPr>
              <a:t>the 60 – 190 day window of outcome measures?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	- 125 cases with data &lt; 60 days only</a:t>
            </a:r>
          </a:p>
          <a:p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GB" dirty="0" smtClean="0">
                <a:solidFill>
                  <a:srgbClr val="FFFF00"/>
                </a:solidFill>
              </a:rPr>
              <a:t>- 565 cases with data &gt; 190 days only</a:t>
            </a:r>
          </a:p>
          <a:p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GB" dirty="0" smtClean="0">
                <a:solidFill>
                  <a:srgbClr val="FFFF00"/>
                </a:solidFill>
              </a:rPr>
              <a:t>- 119 cases with data &lt; 60 days and &gt; 190 days</a:t>
            </a:r>
          </a:p>
          <a:p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GB" dirty="0" smtClean="0">
                <a:solidFill>
                  <a:srgbClr val="FFFF00"/>
                </a:solidFill>
              </a:rPr>
              <a:t>- 56 cases died at time unknown</a:t>
            </a: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9621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49621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314</Words>
  <Application>Microsoft Office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University of Cambridge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Bevan</dc:creator>
  <cp:lastModifiedBy>Stephen Bevan</cp:lastModifiedBy>
  <cp:revision>23</cp:revision>
  <dcterms:created xsi:type="dcterms:W3CDTF">2014-10-21T14:32:10Z</dcterms:created>
  <dcterms:modified xsi:type="dcterms:W3CDTF">2014-12-05T15:48:21Z</dcterms:modified>
</cp:coreProperties>
</file>