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4"/>
  </p:notesMasterIdLst>
  <p:sldIdLst>
    <p:sldId id="256" r:id="rId2"/>
    <p:sldId id="271" r:id="rId3"/>
    <p:sldId id="259" r:id="rId4"/>
    <p:sldId id="270" r:id="rId5"/>
    <p:sldId id="273" r:id="rId6"/>
    <p:sldId id="264" r:id="rId7"/>
    <p:sldId id="265" r:id="rId8"/>
    <p:sldId id="267" r:id="rId9"/>
    <p:sldId id="262" r:id="rId10"/>
    <p:sldId id="269" r:id="rId11"/>
    <p:sldId id="272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94660"/>
  </p:normalViewPr>
  <p:slideViewPr>
    <p:cSldViewPr>
      <p:cViewPr varScale="1">
        <p:scale>
          <a:sx n="70" d="100"/>
          <a:sy n="70" d="100"/>
        </p:scale>
        <p:origin x="133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26892-FAEF-4A6C-9C4C-2B7A0EA22B1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A5434-D857-4A0C-B8CB-FD881E193F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264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CA5434-D857-4A0C-B8CB-FD881E193FD5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1299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CA5434-D857-4A0C-B8CB-FD881E193FD5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50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CA5434-D857-4A0C-B8CB-FD881E193FD5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054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818EB4B-4563-4A54-B864-DB45902C4838}" type="slidenum">
              <a:rPr lang="en-AU" smtClean="0"/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742AF0E-C8FB-4959-A963-3BF6CD2D1AC7}" type="datetimeFigureOut">
              <a:rPr lang="en-AU" smtClean="0"/>
              <a:t>6/11/2014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g"/><Relationship Id="rId5" Type="http://schemas.openxmlformats.org/officeDocument/2006/relationships/image" Target="../media/image7.jpeg"/><Relationship Id="rId10" Type="http://schemas.openxmlformats.org/officeDocument/2006/relationships/image" Target="../media/image12.gif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3573016"/>
            <a:ext cx="6912768" cy="1224136"/>
          </a:xfrm>
        </p:spPr>
        <p:txBody>
          <a:bodyPr/>
          <a:lstStyle/>
          <a:p>
            <a:pPr algn="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>       </a:t>
            </a:r>
            <a:r>
              <a:rPr lang="en-AU" sz="4800" dirty="0" smtClean="0"/>
              <a:t>Chair’s Welcome </a:t>
            </a:r>
            <a:r>
              <a:rPr lang="en-AU" sz="4800" dirty="0"/>
              <a:t>address</a:t>
            </a:r>
            <a:r>
              <a:rPr lang="en-AU" sz="4800" dirty="0" smtClean="0"/>
              <a:t/>
            </a:r>
            <a:br>
              <a:rPr lang="en-AU" sz="4800" dirty="0" smtClean="0"/>
            </a:br>
            <a:r>
              <a:rPr lang="en-AU" sz="2800" dirty="0" smtClean="0"/>
              <a:t>ISGC 16</a:t>
            </a:r>
            <a:r>
              <a:rPr lang="en-AU" sz="2800" baseline="30000" dirty="0" smtClean="0"/>
              <a:t>th</a:t>
            </a:r>
            <a:r>
              <a:rPr lang="en-AU" sz="2800" dirty="0" smtClean="0"/>
              <a:t> Workshop </a:t>
            </a:r>
            <a:br>
              <a:rPr lang="en-AU" sz="2800" dirty="0" smtClean="0"/>
            </a:br>
            <a:r>
              <a:rPr lang="en-AU" sz="2800" dirty="0" smtClean="0"/>
              <a:t>Paris, France</a:t>
            </a:r>
            <a:br>
              <a:rPr lang="en-AU" sz="2800" dirty="0" smtClean="0"/>
            </a:br>
            <a:r>
              <a:rPr lang="en-AU" sz="2800" dirty="0" smtClean="0"/>
              <a:t>November 6-7 2014</a:t>
            </a:r>
            <a:endParaRPr lang="en-AU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5301208"/>
            <a:ext cx="5616624" cy="1224136"/>
          </a:xfrm>
        </p:spPr>
        <p:txBody>
          <a:bodyPr>
            <a:normAutofit fontScale="92500" lnSpcReduction="20000"/>
          </a:bodyPr>
          <a:lstStyle/>
          <a:p>
            <a:r>
              <a:rPr lang="en-AU" b="1" dirty="0" smtClean="0"/>
              <a:t>Associate Professor Jane Maguire</a:t>
            </a:r>
          </a:p>
          <a:p>
            <a:r>
              <a:rPr lang="en-AU" b="1" dirty="0" smtClean="0"/>
              <a:t>University of </a:t>
            </a:r>
            <a:r>
              <a:rPr lang="en-AU" b="1" dirty="0"/>
              <a:t>N</a:t>
            </a:r>
            <a:r>
              <a:rPr lang="en-AU" b="1" dirty="0" smtClean="0"/>
              <a:t>ewcastle</a:t>
            </a:r>
          </a:p>
          <a:p>
            <a:r>
              <a:rPr lang="en-AU" b="1" dirty="0" smtClean="0"/>
              <a:t>Faculty of Health and Medicine</a:t>
            </a:r>
          </a:p>
          <a:p>
            <a:r>
              <a:rPr lang="en-AU" b="1" dirty="0" smtClean="0"/>
              <a:t>Newcastle, Australia</a:t>
            </a:r>
          </a:p>
          <a:p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" y="0"/>
            <a:ext cx="3196852" cy="3692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661248"/>
            <a:ext cx="864096" cy="1008112"/>
          </a:xfrm>
          <a:prstGeom prst="rect">
            <a:avLst/>
          </a:prstGeom>
        </p:spPr>
      </p:pic>
      <p:pic>
        <p:nvPicPr>
          <p:cNvPr id="2051" name="Picture 0" descr="ISGC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6633"/>
            <a:ext cx="2304256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89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n-AU" dirty="0" smtClean="0"/>
              <a:t>Overview of  Paris Program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35660"/>
            <a:ext cx="7499176" cy="5305708"/>
          </a:xfrm>
        </p:spPr>
        <p:txBody>
          <a:bodyPr>
            <a:normAutofit fontScale="85000" lnSpcReduction="20000"/>
          </a:bodyPr>
          <a:lstStyle/>
          <a:p>
            <a:r>
              <a:rPr lang="en-AU" sz="2800" dirty="0" smtClean="0"/>
              <a:t>Host: Dr Stephanie </a:t>
            </a:r>
            <a:r>
              <a:rPr lang="en-AU" sz="2800" dirty="0"/>
              <a:t>D</a:t>
            </a:r>
            <a:r>
              <a:rPr lang="en-AU" sz="2800" dirty="0" smtClean="0"/>
              <a:t>ebette, Co-Host Dr Guillaume Pare, </a:t>
            </a:r>
          </a:p>
          <a:p>
            <a:pPr lvl="2"/>
            <a:r>
              <a:rPr lang="en-AU" sz="2400" dirty="0" smtClean="0"/>
              <a:t>Scientific Committee and local Paris team</a:t>
            </a:r>
          </a:p>
          <a:p>
            <a:r>
              <a:rPr lang="en-AU" sz="2800" dirty="0" smtClean="0"/>
              <a:t>Invited speakers </a:t>
            </a:r>
            <a:endParaRPr lang="en-AU" dirty="0" smtClean="0"/>
          </a:p>
          <a:p>
            <a:pPr lvl="1"/>
            <a:r>
              <a:rPr lang="en-AU" dirty="0"/>
              <a:t>Roderick </a:t>
            </a:r>
            <a:r>
              <a:rPr lang="en-AU" dirty="0" err="1"/>
              <a:t>Corriveau</a:t>
            </a:r>
            <a:r>
              <a:rPr lang="en-AU" dirty="0"/>
              <a:t>, NIH/NINDS (Bethesda, USA): Vascular Contributions to Cognitive Impairment and Dementia (VCID), Genetics and Stroke/Alzheimer’s </a:t>
            </a:r>
            <a:r>
              <a:rPr lang="en-AU" dirty="0" smtClean="0"/>
              <a:t>Synergy</a:t>
            </a:r>
            <a:endParaRPr lang="en-AU" dirty="0"/>
          </a:p>
          <a:p>
            <a:pPr lvl="1"/>
            <a:r>
              <a:rPr lang="en-AU" dirty="0" err="1" smtClean="0"/>
              <a:t>Josee</a:t>
            </a:r>
            <a:r>
              <a:rPr lang="en-AU" dirty="0" smtClean="0"/>
              <a:t> </a:t>
            </a:r>
            <a:r>
              <a:rPr lang="en-AU" dirty="0" err="1" smtClean="0"/>
              <a:t>Dupois</a:t>
            </a:r>
            <a:r>
              <a:rPr lang="en-AU" dirty="0" smtClean="0"/>
              <a:t>, </a:t>
            </a:r>
            <a:r>
              <a:rPr lang="en-AU" dirty="0" smtClean="0"/>
              <a:t>(Boston </a:t>
            </a:r>
            <a:r>
              <a:rPr lang="en-AU" dirty="0" smtClean="0"/>
              <a:t>University, </a:t>
            </a:r>
            <a:r>
              <a:rPr lang="en-AU" dirty="0" smtClean="0"/>
              <a:t>USA): </a:t>
            </a:r>
            <a:r>
              <a:rPr lang="en-AU" dirty="0" smtClean="0"/>
              <a:t>Association </a:t>
            </a:r>
            <a:r>
              <a:rPr lang="en-AU" dirty="0"/>
              <a:t>and meta-analysis strategies for rare variants </a:t>
            </a:r>
            <a:endParaRPr lang="en-AU" dirty="0" smtClean="0"/>
          </a:p>
          <a:p>
            <a:pPr lvl="1"/>
            <a:r>
              <a:rPr lang="en-AU" dirty="0" smtClean="0"/>
              <a:t>Elisabeth </a:t>
            </a:r>
            <a:r>
              <a:rPr lang="en-AU" dirty="0" err="1" smtClean="0"/>
              <a:t>Tournier-Lasserve</a:t>
            </a:r>
            <a:r>
              <a:rPr lang="en-AU" dirty="0" smtClean="0"/>
              <a:t>, </a:t>
            </a:r>
            <a:r>
              <a:rPr lang="en-AU" dirty="0" smtClean="0"/>
              <a:t>(</a:t>
            </a:r>
            <a:r>
              <a:rPr lang="en-AU" dirty="0" err="1" smtClean="0"/>
              <a:t>Lariboisiere</a:t>
            </a:r>
            <a:r>
              <a:rPr lang="en-AU" dirty="0" smtClean="0"/>
              <a:t> </a:t>
            </a:r>
            <a:r>
              <a:rPr lang="en-AU" dirty="0" smtClean="0"/>
              <a:t>Hospital, </a:t>
            </a:r>
            <a:r>
              <a:rPr lang="en-AU" dirty="0" smtClean="0"/>
              <a:t>Paris): </a:t>
            </a:r>
            <a:r>
              <a:rPr lang="en-AU" dirty="0"/>
              <a:t>Genetics of monogenic small vessel disease: what’s new? </a:t>
            </a:r>
            <a:endParaRPr lang="en-AU" dirty="0" smtClean="0"/>
          </a:p>
          <a:p>
            <a:pPr lvl="1"/>
            <a:endParaRPr lang="en-AU" sz="2800" dirty="0"/>
          </a:p>
          <a:p>
            <a:pPr lvl="1"/>
            <a:r>
              <a:rPr lang="en-AU" sz="2800" dirty="0" smtClean="0"/>
              <a:t>Scientific Focus….</a:t>
            </a:r>
          </a:p>
          <a:p>
            <a:pPr lvl="2"/>
            <a:r>
              <a:rPr lang="en-AU" sz="2400" dirty="0" smtClean="0"/>
              <a:t>GWAs results, stroke, associated </a:t>
            </a:r>
            <a:r>
              <a:rPr lang="en-AU" sz="2400" dirty="0" err="1" smtClean="0"/>
              <a:t>endophenotypes</a:t>
            </a:r>
            <a:endParaRPr lang="en-AU" sz="2400" dirty="0"/>
          </a:p>
          <a:p>
            <a:pPr lvl="2"/>
            <a:r>
              <a:rPr lang="en-AU" sz="2400" dirty="0" smtClean="0"/>
              <a:t>Small vessel disease</a:t>
            </a:r>
          </a:p>
          <a:p>
            <a:pPr lvl="2"/>
            <a:r>
              <a:rPr lang="en-AU" sz="2500" dirty="0"/>
              <a:t>Analytic </a:t>
            </a:r>
            <a:r>
              <a:rPr lang="en-AU" sz="2500" dirty="0" smtClean="0"/>
              <a:t>techniques progress</a:t>
            </a:r>
            <a:endParaRPr lang="en-AU" sz="2500" dirty="0"/>
          </a:p>
          <a:p>
            <a:pPr lvl="2"/>
            <a:r>
              <a:rPr lang="en-AU" sz="2400" dirty="0" smtClean="0"/>
              <a:t>Large consortia, GWAs, lessons and results</a:t>
            </a:r>
          </a:p>
          <a:p>
            <a:pPr lvl="2"/>
            <a:r>
              <a:rPr lang="en-AU" sz="2400" dirty="0" smtClean="0"/>
              <a:t>Rare variant analysis </a:t>
            </a:r>
          </a:p>
          <a:p>
            <a:pPr lvl="2"/>
            <a:r>
              <a:rPr lang="en-AU" sz="2400" dirty="0" err="1" smtClean="0"/>
              <a:t>Biobanking</a:t>
            </a:r>
            <a:r>
              <a:rPr lang="en-AU" sz="2400" dirty="0" smtClean="0"/>
              <a:t> efforts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51324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636"/>
            <a:ext cx="7620000" cy="1024100"/>
          </a:xfrm>
        </p:spPr>
        <p:txBody>
          <a:bodyPr/>
          <a:lstStyle/>
          <a:p>
            <a:r>
              <a:rPr lang="en-AU" sz="3200" dirty="0" smtClean="0"/>
              <a:t>Founding principles….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7787208" cy="5949280"/>
          </a:xfrm>
        </p:spPr>
        <p:txBody>
          <a:bodyPr>
            <a:normAutofit fontScale="92500" lnSpcReduction="10000"/>
          </a:bodyPr>
          <a:lstStyle/>
          <a:p>
            <a:r>
              <a:rPr lang="en-AU" sz="2400" dirty="0"/>
              <a:t>7</a:t>
            </a:r>
            <a:r>
              <a:rPr lang="en-AU" sz="2400" baseline="30000" dirty="0" smtClean="0"/>
              <a:t>th</a:t>
            </a:r>
            <a:r>
              <a:rPr lang="en-AU" sz="2400" dirty="0" smtClean="0"/>
              <a:t> year, initially established in 2007. </a:t>
            </a:r>
          </a:p>
          <a:p>
            <a:r>
              <a:rPr lang="en-AU" sz="2400" dirty="0" smtClean="0"/>
              <a:t>Founding Chair: Prof Jonathan </a:t>
            </a:r>
            <a:r>
              <a:rPr lang="en-AU" sz="2400" dirty="0" err="1" smtClean="0"/>
              <a:t>Rosand</a:t>
            </a:r>
            <a:endParaRPr lang="en-AU" sz="2400" dirty="0" smtClean="0"/>
          </a:p>
          <a:p>
            <a:pPr marL="114300" indent="0">
              <a:buNone/>
            </a:pPr>
            <a:endParaRPr lang="en-AU" sz="2400" b="1" i="1" dirty="0"/>
          </a:p>
          <a:p>
            <a:pPr marL="114300" indent="0">
              <a:buNone/>
            </a:pPr>
            <a:r>
              <a:rPr lang="en-AU" sz="2400" b="1" i="1" dirty="0" smtClean="0"/>
              <a:t>Guiding principles</a:t>
            </a:r>
            <a:endParaRPr lang="en-AU" sz="2400" dirty="0"/>
          </a:p>
          <a:p>
            <a:r>
              <a:rPr lang="en-AU" sz="2400" dirty="0" smtClean="0"/>
              <a:t>Cerebrovascular disease is a complex disorder influenced by variation in many genetic and non-genetic exposures, each of which contributes only a small influence on disease risk. Therefore large (larger than any single centre can assemble on its own) well-characterised samples will be necessary to discover these exposures.</a:t>
            </a:r>
          </a:p>
          <a:p>
            <a:pPr marL="0" indent="0">
              <a:buNone/>
            </a:pPr>
            <a:endParaRPr lang="en-A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AU" sz="2400" i="1" dirty="0" smtClean="0"/>
              <a:t>ISGC is open to all who can contribute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i="1" dirty="0" smtClean="0"/>
              <a:t>All contributions will be fairly recognised in publication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b="1" i="1" dirty="0" smtClean="0"/>
              <a:t>We work together in a spirit of co-operation and open communication in order to promote the best science in the present and the best science in the future</a:t>
            </a:r>
            <a:endParaRPr lang="en-AU" sz="2400" b="1" i="1" dirty="0"/>
          </a:p>
        </p:txBody>
      </p:sp>
    </p:spTree>
    <p:extLst>
      <p:ext uri="{BB962C8B-B14F-4D97-AF65-F5344CB8AC3E}">
        <p14:creationId xmlns:p14="http://schemas.microsoft.com/office/powerpoint/2010/main" val="257091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Governance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7620000" cy="5517232"/>
          </a:xfrm>
        </p:spPr>
        <p:txBody>
          <a:bodyPr>
            <a:normAutofit fontScale="85000" lnSpcReduction="20000"/>
          </a:bodyPr>
          <a:lstStyle/>
          <a:p>
            <a:r>
              <a:rPr lang="en-AU" dirty="0" smtClean="0"/>
              <a:t>Statutes developed in Krakow 2012</a:t>
            </a:r>
            <a:r>
              <a:rPr lang="en-AU" dirty="0"/>
              <a:t>. </a:t>
            </a:r>
            <a:r>
              <a:rPr lang="en-AU" dirty="0" smtClean="0"/>
              <a:t> </a:t>
            </a:r>
          </a:p>
          <a:p>
            <a:r>
              <a:rPr lang="en-AU" dirty="0" smtClean="0">
                <a:solidFill>
                  <a:schemeClr val="accent1">
                    <a:lumMod val="50000"/>
                  </a:schemeClr>
                </a:solidFill>
              </a:rPr>
              <a:t>http</a:t>
            </a:r>
            <a:r>
              <a:rPr lang="en-AU" dirty="0">
                <a:solidFill>
                  <a:schemeClr val="accent1">
                    <a:lumMod val="50000"/>
                  </a:schemeClr>
                </a:solidFill>
              </a:rPr>
              <a:t>://www.strokegenetics.org/</a:t>
            </a:r>
          </a:p>
          <a:p>
            <a:endParaRPr lang="en-AU" dirty="0" smtClean="0"/>
          </a:p>
          <a:p>
            <a:r>
              <a:rPr lang="en-AU" b="1" dirty="0" smtClean="0"/>
              <a:t>Informal </a:t>
            </a:r>
          </a:p>
          <a:p>
            <a:r>
              <a:rPr lang="en-AU" b="1" dirty="0" smtClean="0"/>
              <a:t>Support </a:t>
            </a:r>
            <a:r>
              <a:rPr lang="en-AU" b="1" dirty="0" smtClean="0"/>
              <a:t>6/12 monthly Scientific </a:t>
            </a:r>
            <a:r>
              <a:rPr lang="en-AU" b="1" dirty="0" smtClean="0"/>
              <a:t>Workshops, Working </a:t>
            </a:r>
            <a:r>
              <a:rPr lang="en-AU" b="1" dirty="0" smtClean="0"/>
              <a:t>groups.</a:t>
            </a:r>
          </a:p>
          <a:p>
            <a:endParaRPr lang="en-AU" dirty="0"/>
          </a:p>
          <a:p>
            <a:r>
              <a:rPr lang="en-AU" dirty="0" smtClean="0"/>
              <a:t>ISGC Steering Committee (SC</a:t>
            </a:r>
            <a:r>
              <a:rPr lang="en-AU" dirty="0" smtClean="0"/>
              <a:t>) (8 members)</a:t>
            </a:r>
            <a:endParaRPr lang="en-AU" dirty="0" smtClean="0"/>
          </a:p>
          <a:p>
            <a:r>
              <a:rPr lang="en-AU" dirty="0" smtClean="0"/>
              <a:t>Adjuncts</a:t>
            </a:r>
            <a:endParaRPr lang="en-AU" dirty="0" smtClean="0"/>
          </a:p>
          <a:p>
            <a:pPr lvl="1"/>
            <a:r>
              <a:rPr lang="en-AU" dirty="0" smtClean="0"/>
              <a:t>ISGC Convenor: Thomas Battey</a:t>
            </a:r>
          </a:p>
          <a:p>
            <a:pPr lvl="1"/>
            <a:r>
              <a:rPr lang="en-AU" dirty="0" smtClean="0"/>
              <a:t>ISGC Webmaster: Steve Bevan</a:t>
            </a:r>
          </a:p>
          <a:p>
            <a:pPr lvl="1"/>
            <a:r>
              <a:rPr lang="en-AU" dirty="0" smtClean="0"/>
              <a:t>Scientific Committee Chair and Co chair</a:t>
            </a:r>
          </a:p>
          <a:p>
            <a:pPr lvl="1"/>
            <a:r>
              <a:rPr lang="en-AU" dirty="0" smtClean="0"/>
              <a:t>Working groups Representative </a:t>
            </a:r>
          </a:p>
          <a:p>
            <a:pPr lvl="2"/>
            <a:r>
              <a:rPr lang="en-AU" dirty="0" smtClean="0"/>
              <a:t>Analytic working group </a:t>
            </a:r>
          </a:p>
          <a:p>
            <a:pPr lvl="2"/>
            <a:r>
              <a:rPr lang="en-AU" dirty="0" smtClean="0"/>
              <a:t>Imaging working group</a:t>
            </a:r>
          </a:p>
          <a:p>
            <a:pPr lvl="2"/>
            <a:r>
              <a:rPr lang="en-AU" dirty="0" smtClean="0"/>
              <a:t>Outreach working </a:t>
            </a:r>
            <a:r>
              <a:rPr lang="en-AU" dirty="0" smtClean="0"/>
              <a:t>group- Chair nominations welcome</a:t>
            </a:r>
            <a:endParaRPr lang="en-AU" dirty="0" smtClean="0"/>
          </a:p>
          <a:p>
            <a:pPr lvl="2"/>
            <a:r>
              <a:rPr lang="en-AU" dirty="0" smtClean="0"/>
              <a:t>Translational Science working group</a:t>
            </a:r>
          </a:p>
          <a:p>
            <a:pPr marL="411480" lvl="1" indent="0">
              <a:buNone/>
            </a:pPr>
            <a:endParaRPr lang="en-AU" dirty="0" smtClean="0"/>
          </a:p>
          <a:p>
            <a:r>
              <a:rPr lang="en-AU" b="1" dirty="0" smtClean="0"/>
              <a:t>Monthly TC</a:t>
            </a:r>
          </a:p>
          <a:p>
            <a:r>
              <a:rPr lang="en-AU" b="1" dirty="0" smtClean="0"/>
              <a:t>ISGC Scholarship </a:t>
            </a:r>
            <a:endParaRPr lang="en-AU" b="1" dirty="0" smtClean="0"/>
          </a:p>
          <a:p>
            <a:r>
              <a:rPr lang="en-AU" b="1" dirty="0" smtClean="0"/>
              <a:t>Newsletters/Minutes </a:t>
            </a:r>
            <a:r>
              <a:rPr lang="en-AU" b="1" dirty="0"/>
              <a:t>available on ISGC </a:t>
            </a:r>
            <a:r>
              <a:rPr lang="en-AU" b="1" dirty="0" err="1"/>
              <a:t>websit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285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Elections due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5251722"/>
          </a:xfrm>
        </p:spPr>
        <p:txBody>
          <a:bodyPr/>
          <a:lstStyle/>
          <a:p>
            <a:r>
              <a:rPr lang="en-AU" b="1" dirty="0" smtClean="0"/>
              <a:t>Committee has 8 </a:t>
            </a:r>
            <a:r>
              <a:rPr lang="en-AU" b="1" dirty="0"/>
              <a:t>elected </a:t>
            </a:r>
            <a:r>
              <a:rPr lang="en-AU" b="1" dirty="0" smtClean="0"/>
              <a:t>members</a:t>
            </a:r>
          </a:p>
          <a:p>
            <a:r>
              <a:rPr lang="en-AU" dirty="0" smtClean="0"/>
              <a:t>TWO new members required, 2 year term, active involvement in meeting </a:t>
            </a:r>
            <a:r>
              <a:rPr lang="en-AU" u="sng" dirty="0" smtClean="0"/>
              <a:t>every second </a:t>
            </a:r>
            <a:r>
              <a:rPr lang="en-AU" dirty="0" smtClean="0"/>
              <a:t>month</a:t>
            </a:r>
          </a:p>
          <a:p>
            <a:pPr marL="114300" indent="0">
              <a:buNone/>
            </a:pPr>
            <a:endParaRPr lang="en-AU" b="1" dirty="0" smtClean="0"/>
          </a:p>
          <a:p>
            <a:r>
              <a:rPr lang="en-AU" b="1" dirty="0" smtClean="0"/>
              <a:t>Process of election</a:t>
            </a:r>
          </a:p>
          <a:p>
            <a:pPr lvl="1"/>
            <a:r>
              <a:rPr lang="en-AU" dirty="0"/>
              <a:t>S</a:t>
            </a:r>
            <a:r>
              <a:rPr lang="en-AU" dirty="0" smtClean="0"/>
              <a:t>elf </a:t>
            </a:r>
            <a:r>
              <a:rPr lang="en-AU" dirty="0"/>
              <a:t>nominate </a:t>
            </a:r>
            <a:endParaRPr lang="en-AU" dirty="0" smtClean="0"/>
          </a:p>
          <a:p>
            <a:pPr lvl="1"/>
            <a:r>
              <a:rPr lang="en-AU" dirty="0"/>
              <a:t>B</a:t>
            </a:r>
            <a:r>
              <a:rPr lang="en-AU" dirty="0" smtClean="0"/>
              <a:t>e nominated by a friend…..</a:t>
            </a:r>
          </a:p>
          <a:p>
            <a:pPr lvl="1"/>
            <a:r>
              <a:rPr lang="en-AU" dirty="0" smtClean="0"/>
              <a:t>Please advise me or Dan Woo (Vice Chair) by 1000 today if you would like to be considered</a:t>
            </a:r>
          </a:p>
          <a:p>
            <a:pPr lvl="1"/>
            <a:r>
              <a:rPr lang="en-AU" dirty="0" smtClean="0"/>
              <a:t>Conduct anonymous Poll online </a:t>
            </a:r>
            <a:r>
              <a:rPr lang="en-AU" b="1" dirty="0" smtClean="0"/>
              <a:t>today</a:t>
            </a:r>
          </a:p>
          <a:p>
            <a:pPr lvl="1"/>
            <a:r>
              <a:rPr lang="en-AU" b="1" dirty="0" smtClean="0"/>
              <a:t>Members present</a:t>
            </a:r>
            <a:r>
              <a:rPr lang="en-AU" dirty="0" smtClean="0"/>
              <a:t> at this meeting eligible to vote</a:t>
            </a:r>
          </a:p>
          <a:p>
            <a:pPr lvl="1"/>
            <a:r>
              <a:rPr lang="en-AU" dirty="0" smtClean="0"/>
              <a:t>Results announced at General Assembly </a:t>
            </a:r>
            <a:r>
              <a:rPr lang="en-AU" b="1" dirty="0" smtClean="0"/>
              <a:t>tomorrow</a:t>
            </a:r>
            <a:endParaRPr lang="en-AU" b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9821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ISGC Steering Committee-</a:t>
            </a:r>
            <a:br>
              <a:rPr lang="en-AU" dirty="0" smtClean="0"/>
            </a:br>
            <a:r>
              <a:rPr lang="en-AU" dirty="0" smtClean="0"/>
              <a:t>who are we?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72816"/>
            <a:ext cx="7776864" cy="4627984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AU" b="1" dirty="0" smtClean="0"/>
              <a:t>Steering </a:t>
            </a:r>
            <a:r>
              <a:rPr lang="en-AU" b="1" dirty="0"/>
              <a:t>Committee: </a:t>
            </a:r>
            <a:endParaRPr lang="en-AU" b="1" dirty="0" smtClean="0"/>
          </a:p>
          <a:p>
            <a:r>
              <a:rPr lang="en-AU" dirty="0" smtClean="0"/>
              <a:t>Jane </a:t>
            </a:r>
            <a:r>
              <a:rPr lang="en-AU" dirty="0"/>
              <a:t>Maguire (</a:t>
            </a:r>
            <a:r>
              <a:rPr lang="en-AU" dirty="0" smtClean="0"/>
              <a:t>Chair) Dan Woo (Vice-Chair),  </a:t>
            </a:r>
          </a:p>
          <a:p>
            <a:pPr lvl="1"/>
            <a:r>
              <a:rPr lang="en-AU" dirty="0" smtClean="0"/>
              <a:t>Arne Lindgren (</a:t>
            </a:r>
            <a:r>
              <a:rPr lang="en-AU" dirty="0"/>
              <a:t>P</a:t>
            </a:r>
            <a:r>
              <a:rPr lang="en-AU" dirty="0" smtClean="0"/>
              <a:t>revious </a:t>
            </a:r>
            <a:r>
              <a:rPr lang="en-AU" dirty="0"/>
              <a:t>C</a:t>
            </a:r>
            <a:r>
              <a:rPr lang="en-AU" dirty="0" smtClean="0"/>
              <a:t>hair),</a:t>
            </a:r>
          </a:p>
          <a:p>
            <a:pPr lvl="1"/>
            <a:r>
              <a:rPr lang="en-AU" dirty="0" smtClean="0"/>
              <a:t>James Meschia</a:t>
            </a:r>
            <a:r>
              <a:rPr lang="en-AU" dirty="0"/>
              <a:t>, </a:t>
            </a:r>
            <a:r>
              <a:rPr lang="en-AU" dirty="0" smtClean="0"/>
              <a:t>(outgoing)</a:t>
            </a:r>
            <a:endParaRPr lang="en-AU" dirty="0" smtClean="0"/>
          </a:p>
          <a:p>
            <a:pPr lvl="1"/>
            <a:r>
              <a:rPr lang="en-AU" dirty="0" smtClean="0"/>
              <a:t>Guillaume </a:t>
            </a:r>
            <a:r>
              <a:rPr lang="en-AU" dirty="0" err="1"/>
              <a:t>Paré</a:t>
            </a:r>
            <a:r>
              <a:rPr lang="en-AU" dirty="0"/>
              <a:t>, </a:t>
            </a:r>
            <a:endParaRPr lang="en-AU" dirty="0" smtClean="0"/>
          </a:p>
          <a:p>
            <a:pPr lvl="1"/>
            <a:r>
              <a:rPr lang="en-AU" dirty="0" smtClean="0"/>
              <a:t>Agnieszka </a:t>
            </a:r>
            <a:r>
              <a:rPr lang="en-AU" dirty="0"/>
              <a:t>Slowik, </a:t>
            </a:r>
            <a:r>
              <a:rPr lang="en-AU" dirty="0" smtClean="0"/>
              <a:t>(outgoing)</a:t>
            </a:r>
            <a:endParaRPr lang="en-AU" dirty="0" smtClean="0"/>
          </a:p>
          <a:p>
            <a:pPr lvl="1"/>
            <a:r>
              <a:rPr lang="en-AU" dirty="0" smtClean="0"/>
              <a:t>Cathie </a:t>
            </a:r>
            <a:r>
              <a:rPr lang="en-AU" dirty="0" err="1" smtClean="0"/>
              <a:t>Sudlow</a:t>
            </a:r>
            <a:r>
              <a:rPr lang="en-AU" dirty="0" smtClean="0"/>
              <a:t>, </a:t>
            </a:r>
          </a:p>
          <a:p>
            <a:pPr lvl="1"/>
            <a:r>
              <a:rPr lang="en-AU" dirty="0" smtClean="0"/>
              <a:t>Israel Fernandez-</a:t>
            </a:r>
            <a:r>
              <a:rPr lang="en-AU" dirty="0" err="1" smtClean="0"/>
              <a:t>Cadenas</a:t>
            </a:r>
            <a:r>
              <a:rPr lang="en-AU" dirty="0" smtClean="0"/>
              <a:t>, </a:t>
            </a:r>
          </a:p>
          <a:p>
            <a:pPr marL="114300" indent="0">
              <a:buNone/>
            </a:pPr>
            <a:endParaRPr lang="en-AU" b="1" dirty="0" smtClean="0"/>
          </a:p>
          <a:p>
            <a:pPr marL="114300" indent="0">
              <a:buNone/>
            </a:pPr>
            <a:r>
              <a:rPr lang="en-AU" b="1" dirty="0" smtClean="0"/>
              <a:t>Adjuncts and invited guests:</a:t>
            </a:r>
          </a:p>
          <a:p>
            <a:r>
              <a:rPr lang="en-AU" dirty="0" smtClean="0"/>
              <a:t>Thomas Battey, Steve Bevan, Jennifer Majersik, Paul Nyquist, Jonathan Rosand, Stephanie Debette, Brad Worrall, Christopher Anderson, Natalia Rost, Sudha Seshadri , Christina Jern</a:t>
            </a:r>
          </a:p>
        </p:txBody>
      </p:sp>
    </p:spTree>
    <p:extLst>
      <p:ext uri="{BB962C8B-B14F-4D97-AF65-F5344CB8AC3E}">
        <p14:creationId xmlns:p14="http://schemas.microsoft.com/office/powerpoint/2010/main" val="279450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4" name="irc_ilrp_i" descr="https://encrypted-tbn1.gstatic.com/images?q=tbn:ANd9GcQgrem-90xSscpd_MyhlamN5ydMskaqBMPOMLHgzLBNAF7uth4A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15" y="3071030"/>
            <a:ext cx="1219200" cy="1341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s://encrypted-tbn0.gstatic.com/images?q=tbn:ANd9GcRIigDAI3u3vtGqVJRp4wJ5pxfYyYZkh-h744Kgy8wCPI88vcq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365" y="4909676"/>
            <a:ext cx="1274946" cy="1154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rc_ilrp_i" descr="https://encrypted-tbn2.gstatic.com/images?q=tbn:ANd9GcS8Fskx0L5su9exqVBUV76N6mV9nujL8cnLpHf1uRNpfkLuAgIZ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98" y="5009272"/>
            <a:ext cx="9525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rc_ilrp_i" descr="https://encrypted-tbn2.gstatic.com/images?q=tbn:ANd9GcSsZzTarQ97QdjvYYSXupM7bfmMUddvz1b51EsoPKaOvt5A22GX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04" y="861828"/>
            <a:ext cx="2038750" cy="2435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rc_ilrp_i" descr="https://encrypted-tbn3.gstatic.com/images?q=tbn:ANd9GcSO6J0i66HU7gqqMPbh4nB77aAFUQkHHqQetGeeX0DJJoR_4OPBTA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680" y="4782217"/>
            <a:ext cx="1231776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rc_ilrp_i" descr="https://encrypted-tbn0.gstatic.com/images?q=tbn:ANd9GcRKyj2S41Ds-e_FfrWP2ETIKYgi_Sqn1NKwegovo6a8AR4Il6_OBA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256" y="2789793"/>
            <a:ext cx="1362427" cy="158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rc_ilrp_i" descr="https://encrypted-tbn0.gstatic.com/images?q=tbn:ANd9GcQ54JT5XfKX0bwyDoXRetfyvylcha97-eJXJ9JVwaYA5k_Z2y2OsA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83" y="4782217"/>
            <a:ext cx="1178713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36452" y="4402379"/>
            <a:ext cx="273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Arne Lindgren (Past Chair)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48120" y="6132332"/>
            <a:ext cx="1722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Cathie </a:t>
            </a:r>
            <a:r>
              <a:rPr lang="en-AU" dirty="0" err="1" smtClean="0"/>
              <a:t>Sudlow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555728" y="6234306"/>
            <a:ext cx="15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James Meschia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2468292" y="6201544"/>
            <a:ext cx="2581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Israel Fernandez-</a:t>
            </a:r>
            <a:r>
              <a:rPr lang="en-AU" dirty="0" err="1" smtClean="0"/>
              <a:t>Cadenas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4417428" y="3410089"/>
            <a:ext cx="2202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Dan Woo (Vice-Chair)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6620211" y="4317669"/>
            <a:ext cx="1761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Agnieszka Slowik</a:t>
            </a:r>
            <a:endParaRPr lang="en-AU" dirty="0"/>
          </a:p>
        </p:txBody>
      </p:sp>
      <p:sp>
        <p:nvSpPr>
          <p:cNvPr id="17" name="TextBox 16"/>
          <p:cNvSpPr txBox="1"/>
          <p:nvPr/>
        </p:nvSpPr>
        <p:spPr>
          <a:xfrm>
            <a:off x="6720967" y="6152272"/>
            <a:ext cx="1613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Guillaume Pare</a:t>
            </a:r>
            <a:endParaRPr lang="en-AU" dirty="0"/>
          </a:p>
        </p:txBody>
      </p:sp>
      <p:pic>
        <p:nvPicPr>
          <p:cNvPr id="1026" name="Picture 2" descr="http://davewelling.photoshelter.com/img/pixel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172212" y="2886364"/>
            <a:ext cx="2126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Jane Maguire (Chair)</a:t>
            </a:r>
            <a:endParaRPr lang="en-AU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68" y="154351"/>
            <a:ext cx="2137201" cy="272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14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ISGC Scientific Committee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7620000" cy="5132040"/>
          </a:xfrm>
        </p:spPr>
        <p:txBody>
          <a:bodyPr>
            <a:normAutofit/>
          </a:bodyPr>
          <a:lstStyle/>
          <a:p>
            <a:r>
              <a:rPr lang="en-US" dirty="0" smtClean="0"/>
              <a:t>Stephanie </a:t>
            </a:r>
            <a:r>
              <a:rPr lang="en-US" dirty="0"/>
              <a:t>Debette (</a:t>
            </a:r>
            <a:r>
              <a:rPr lang="en-US" dirty="0" smtClean="0"/>
              <a:t>Co-Chair/Current </a:t>
            </a:r>
            <a:r>
              <a:rPr lang="en-US" dirty="0"/>
              <a:t>H</a:t>
            </a:r>
            <a:r>
              <a:rPr lang="en-US" dirty="0" smtClean="0"/>
              <a:t>ost) </a:t>
            </a:r>
          </a:p>
          <a:p>
            <a:r>
              <a:rPr lang="en-US" dirty="0" smtClean="0"/>
              <a:t>Guillaume </a:t>
            </a:r>
            <a:r>
              <a:rPr lang="en-US" dirty="0" err="1"/>
              <a:t>Paré</a:t>
            </a:r>
            <a:r>
              <a:rPr lang="en-US" dirty="0"/>
              <a:t> </a:t>
            </a:r>
            <a:r>
              <a:rPr lang="en-US" dirty="0" smtClean="0"/>
              <a:t>(Incoming Host Co-Chair</a:t>
            </a:r>
            <a:r>
              <a:rPr lang="en-US" dirty="0"/>
              <a:t>) </a:t>
            </a:r>
            <a:endParaRPr lang="en-US" dirty="0" smtClean="0"/>
          </a:p>
          <a:p>
            <a:r>
              <a:rPr lang="en-US" dirty="0" smtClean="0"/>
              <a:t>Jane Maguire,</a:t>
            </a:r>
            <a:r>
              <a:rPr lang="en-US" dirty="0"/>
              <a:t> </a:t>
            </a:r>
            <a:r>
              <a:rPr lang="en-US" dirty="0" smtClean="0"/>
              <a:t>(Chair ISGC)</a:t>
            </a:r>
          </a:p>
          <a:p>
            <a:r>
              <a:rPr lang="en-US" dirty="0" err="1" smtClean="0"/>
              <a:t>Myriam</a:t>
            </a:r>
            <a:r>
              <a:rPr lang="en-US" dirty="0" smtClean="0"/>
              <a:t> </a:t>
            </a:r>
            <a:r>
              <a:rPr lang="en-US" dirty="0"/>
              <a:t>Fornage, </a:t>
            </a:r>
            <a:endParaRPr lang="en-US" dirty="0" smtClean="0"/>
          </a:p>
          <a:p>
            <a:r>
              <a:rPr lang="en-US" dirty="0" smtClean="0"/>
              <a:t>Christina </a:t>
            </a:r>
            <a:r>
              <a:rPr lang="en-US" dirty="0"/>
              <a:t>Jern, </a:t>
            </a:r>
            <a:endParaRPr lang="en-US" dirty="0" smtClean="0"/>
          </a:p>
          <a:p>
            <a:r>
              <a:rPr lang="en-US" dirty="0" smtClean="0"/>
              <a:t>Arne Lindgren</a:t>
            </a:r>
          </a:p>
          <a:p>
            <a:r>
              <a:rPr lang="en-US" dirty="0" smtClean="0"/>
              <a:t>Jenny </a:t>
            </a:r>
            <a:r>
              <a:rPr lang="en-US" dirty="0" err="1"/>
              <a:t>Majersik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Paul </a:t>
            </a:r>
            <a:r>
              <a:rPr lang="en-US" dirty="0" err="1" smtClean="0"/>
              <a:t>Nyquist</a:t>
            </a:r>
            <a:endParaRPr lang="en-US" u="sng" dirty="0" smtClean="0"/>
          </a:p>
          <a:p>
            <a:pPr marL="114300" indent="0">
              <a:buNone/>
            </a:pP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47905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066130"/>
          </a:xfrm>
        </p:spPr>
        <p:txBody>
          <a:bodyPr/>
          <a:lstStyle/>
          <a:p>
            <a:r>
              <a:rPr lang="en-AU" dirty="0" smtClean="0"/>
              <a:t>ISGC Activities 2014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544616"/>
          </a:xfrm>
        </p:spPr>
        <p:txBody>
          <a:bodyPr>
            <a:normAutofit fontScale="62500" lnSpcReduction="20000"/>
          </a:bodyPr>
          <a:lstStyle/>
          <a:p>
            <a:r>
              <a:rPr lang="en-AU" b="1" dirty="0" smtClean="0"/>
              <a:t>6/12 Workshops</a:t>
            </a:r>
          </a:p>
          <a:p>
            <a:pPr lvl="1"/>
            <a:r>
              <a:rPr lang="en-AU" dirty="0" smtClean="0"/>
              <a:t>15</a:t>
            </a:r>
            <a:r>
              <a:rPr lang="en-AU" baseline="30000" dirty="0" smtClean="0"/>
              <a:t>th</a:t>
            </a:r>
            <a:r>
              <a:rPr lang="en-AU" dirty="0" smtClean="0"/>
              <a:t> Workshop, Salt </a:t>
            </a:r>
            <a:r>
              <a:rPr lang="en-AU" dirty="0" smtClean="0"/>
              <a:t>Lake City, Utah </a:t>
            </a:r>
            <a:r>
              <a:rPr lang="en-AU" dirty="0"/>
              <a:t>,</a:t>
            </a:r>
            <a:r>
              <a:rPr lang="en-AU" dirty="0" smtClean="0"/>
              <a:t> </a:t>
            </a:r>
            <a:r>
              <a:rPr lang="en-AU" dirty="0" smtClean="0"/>
              <a:t>2014, </a:t>
            </a:r>
            <a:r>
              <a:rPr lang="en-AU" dirty="0" smtClean="0"/>
              <a:t>Host, Jennifer </a:t>
            </a:r>
            <a:r>
              <a:rPr lang="en-AU" dirty="0" smtClean="0"/>
              <a:t>Majersik</a:t>
            </a:r>
          </a:p>
          <a:p>
            <a:pPr lvl="1"/>
            <a:r>
              <a:rPr lang="en-AU" dirty="0" smtClean="0"/>
              <a:t>16</a:t>
            </a:r>
            <a:r>
              <a:rPr lang="en-AU" baseline="30000" dirty="0" smtClean="0"/>
              <a:t>th</a:t>
            </a:r>
            <a:r>
              <a:rPr lang="en-AU" dirty="0" smtClean="0"/>
              <a:t> Workshop, 2014, Paris</a:t>
            </a:r>
            <a:r>
              <a:rPr lang="en-AU" dirty="0" smtClean="0"/>
              <a:t>, Host Stephanie </a:t>
            </a:r>
            <a:r>
              <a:rPr lang="en-AU" dirty="0" err="1" smtClean="0"/>
              <a:t>Debette</a:t>
            </a:r>
            <a:endParaRPr lang="en-AU" dirty="0" smtClean="0"/>
          </a:p>
          <a:p>
            <a:pPr lvl="1"/>
            <a:r>
              <a:rPr lang="en-AU" dirty="0" smtClean="0"/>
              <a:t>17</a:t>
            </a:r>
            <a:r>
              <a:rPr lang="en-AU" baseline="30000" dirty="0" smtClean="0"/>
              <a:t>th</a:t>
            </a:r>
            <a:r>
              <a:rPr lang="en-AU" dirty="0" smtClean="0"/>
              <a:t> Workshop, 2015 Hamilton, Canada, Host Guillaume Pare</a:t>
            </a:r>
          </a:p>
          <a:p>
            <a:pPr lvl="1"/>
            <a:r>
              <a:rPr lang="en-AU" dirty="0" smtClean="0"/>
              <a:t>18</a:t>
            </a:r>
            <a:r>
              <a:rPr lang="en-AU" baseline="30000" dirty="0" smtClean="0"/>
              <a:t>th</a:t>
            </a:r>
            <a:r>
              <a:rPr lang="en-AU" dirty="0" smtClean="0"/>
              <a:t> Workshop ,2015 </a:t>
            </a:r>
            <a:r>
              <a:rPr lang="en-AU" dirty="0" smtClean="0"/>
              <a:t>Barcelona, Host Israel </a:t>
            </a:r>
            <a:r>
              <a:rPr lang="en-AU" dirty="0"/>
              <a:t>F</a:t>
            </a:r>
            <a:r>
              <a:rPr lang="en-AU" dirty="0" smtClean="0"/>
              <a:t>ernandez</a:t>
            </a:r>
            <a:endParaRPr lang="en-AU" dirty="0" smtClean="0"/>
          </a:p>
          <a:p>
            <a:pPr marL="411480" lvl="1" indent="0">
              <a:buNone/>
            </a:pPr>
            <a:endParaRPr lang="en-AU" dirty="0" smtClean="0"/>
          </a:p>
          <a:p>
            <a:r>
              <a:rPr lang="en-AU" b="1" dirty="0" smtClean="0"/>
              <a:t>2014 Grants submitted, multiple collaborative efforts…</a:t>
            </a:r>
          </a:p>
          <a:p>
            <a:pPr lvl="1"/>
            <a:r>
              <a:rPr lang="en-AU" dirty="0" smtClean="0"/>
              <a:t>R24 Grant cross continent </a:t>
            </a:r>
          </a:p>
          <a:p>
            <a:pPr lvl="1"/>
            <a:r>
              <a:rPr lang="en-AU" dirty="0" smtClean="0"/>
              <a:t>NHMRC (Australia) </a:t>
            </a:r>
          </a:p>
          <a:p>
            <a:pPr lvl="1"/>
            <a:r>
              <a:rPr lang="en-AU" dirty="0" smtClean="0"/>
              <a:t>Others…</a:t>
            </a:r>
          </a:p>
          <a:p>
            <a:r>
              <a:rPr lang="en-AU" b="1" dirty="0" smtClean="0"/>
              <a:t>Conferences attendance planned for 2014</a:t>
            </a:r>
          </a:p>
          <a:p>
            <a:pPr lvl="1"/>
            <a:r>
              <a:rPr lang="en-AU" dirty="0" smtClean="0"/>
              <a:t>ISC San Diego, </a:t>
            </a:r>
          </a:p>
          <a:p>
            <a:pPr lvl="1"/>
            <a:r>
              <a:rPr lang="en-AU" dirty="0" smtClean="0"/>
              <a:t>ESC,</a:t>
            </a:r>
          </a:p>
          <a:p>
            <a:pPr lvl="1"/>
            <a:r>
              <a:rPr lang="en-AU" dirty="0" smtClean="0"/>
              <a:t>Stroke Society of Australasia, </a:t>
            </a:r>
          </a:p>
          <a:p>
            <a:pPr lvl="1"/>
            <a:r>
              <a:rPr lang="en-AU" dirty="0" smtClean="0"/>
              <a:t>WSF and more…</a:t>
            </a:r>
          </a:p>
          <a:p>
            <a:pPr marL="411480" lvl="1" indent="0">
              <a:buNone/>
            </a:pPr>
            <a:endParaRPr lang="en-AU" dirty="0"/>
          </a:p>
          <a:p>
            <a:pPr marL="342900" lvl="1">
              <a:buClr>
                <a:schemeClr val="accent1"/>
              </a:buClr>
            </a:pPr>
            <a:r>
              <a:rPr lang="en-AU" sz="2200" b="1" dirty="0"/>
              <a:t>M</a:t>
            </a:r>
            <a:r>
              <a:rPr lang="en-AU" sz="2200" b="1" dirty="0" smtClean="0"/>
              <a:t>anuscripts  </a:t>
            </a:r>
            <a:endParaRPr lang="en-AU" sz="2200" b="1" dirty="0" smtClean="0"/>
          </a:p>
          <a:p>
            <a:pPr marL="342900" lvl="1">
              <a:buClr>
                <a:schemeClr val="accent1"/>
              </a:buClr>
            </a:pPr>
            <a:r>
              <a:rPr lang="en-AU" sz="2200" b="1" dirty="0" smtClean="0"/>
              <a:t>Over 16 published articles on behalf of ISGC for 2014</a:t>
            </a:r>
          </a:p>
          <a:p>
            <a:pPr marL="342900" lvl="1">
              <a:buClr>
                <a:schemeClr val="accent1"/>
              </a:buClr>
            </a:pPr>
            <a:r>
              <a:rPr lang="en-AU" sz="2200" b="1" dirty="0" smtClean="0"/>
              <a:t>19 In press 2014</a:t>
            </a:r>
          </a:p>
          <a:p>
            <a:pPr marL="114300" lvl="1" indent="0">
              <a:buClr>
                <a:schemeClr val="accent1"/>
              </a:buClr>
              <a:buNone/>
            </a:pPr>
            <a:endParaRPr lang="en-AU" sz="2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114300" lvl="1" indent="0">
              <a:buClr>
                <a:schemeClr val="accent1"/>
              </a:buClr>
              <a:buNone/>
            </a:pPr>
            <a:r>
              <a:rPr lang="en-AU" sz="2200" b="1" dirty="0" smtClean="0">
                <a:solidFill>
                  <a:schemeClr val="accent1">
                    <a:lumMod val="50000"/>
                  </a:schemeClr>
                </a:solidFill>
              </a:rPr>
              <a:t>MS </a:t>
            </a:r>
            <a:r>
              <a:rPr lang="en-AU" sz="2200" b="1" dirty="0">
                <a:solidFill>
                  <a:schemeClr val="accent1">
                    <a:lumMod val="50000"/>
                  </a:schemeClr>
                </a:solidFill>
              </a:rPr>
              <a:t>TITLE: Recommendations from the International Stroke Genetics</a:t>
            </a:r>
          </a:p>
          <a:p>
            <a:pPr marL="114300" lvl="1" indent="0">
              <a:buClr>
                <a:schemeClr val="accent1"/>
              </a:buClr>
              <a:buNone/>
            </a:pPr>
            <a:r>
              <a:rPr lang="en-AU" sz="2200" b="1" dirty="0">
                <a:solidFill>
                  <a:schemeClr val="accent1">
                    <a:lumMod val="50000"/>
                  </a:schemeClr>
                </a:solidFill>
              </a:rPr>
              <a:t>Consortium, Part 1: Standardized Phenotypic Data </a:t>
            </a:r>
            <a:r>
              <a:rPr lang="en-AU" sz="2200" b="1" dirty="0" smtClean="0">
                <a:solidFill>
                  <a:schemeClr val="accent1">
                    <a:lumMod val="50000"/>
                  </a:schemeClr>
                </a:solidFill>
              </a:rPr>
              <a:t>Collection, Stroke</a:t>
            </a:r>
          </a:p>
          <a:p>
            <a:pPr marL="114300" lvl="1" indent="0">
              <a:buClr>
                <a:schemeClr val="accent1"/>
              </a:buClr>
              <a:buNone/>
            </a:pPr>
            <a:endParaRPr lang="en-A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114300" lvl="1" indent="0">
              <a:buClr>
                <a:schemeClr val="accent1"/>
              </a:buClr>
              <a:buNone/>
            </a:pPr>
            <a:r>
              <a:rPr lang="en-AU" sz="2200" b="1" dirty="0" smtClean="0">
                <a:solidFill>
                  <a:schemeClr val="accent1">
                    <a:lumMod val="50000"/>
                  </a:schemeClr>
                </a:solidFill>
              </a:rPr>
              <a:t>MS TITLE: Recommendations </a:t>
            </a:r>
            <a:r>
              <a:rPr lang="en-AU" sz="2200" b="1" dirty="0">
                <a:solidFill>
                  <a:schemeClr val="accent1">
                    <a:lumMod val="50000"/>
                  </a:schemeClr>
                </a:solidFill>
              </a:rPr>
              <a:t>from the International Stroke Genetics Consortium, Part 2:</a:t>
            </a:r>
          </a:p>
          <a:p>
            <a:pPr marL="114300" lvl="1" indent="0">
              <a:buClr>
                <a:schemeClr val="accent1"/>
              </a:buClr>
              <a:buNone/>
            </a:pPr>
            <a:r>
              <a:rPr lang="en-AU" sz="2200" b="1" dirty="0">
                <a:solidFill>
                  <a:schemeClr val="accent1">
                    <a:lumMod val="50000"/>
                  </a:schemeClr>
                </a:solidFill>
              </a:rPr>
              <a:t>Biological Sample Collection and </a:t>
            </a:r>
            <a:r>
              <a:rPr lang="en-AU" sz="2200" b="1" dirty="0" smtClean="0">
                <a:solidFill>
                  <a:schemeClr val="accent1">
                    <a:lumMod val="50000"/>
                  </a:schemeClr>
                </a:solidFill>
              </a:rPr>
              <a:t>Storage, Stroke</a:t>
            </a:r>
            <a:endParaRPr lang="en-AU" sz="2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136904" cy="1368152"/>
          </a:xfrm>
        </p:spPr>
        <p:txBody>
          <a:bodyPr>
            <a:normAutofit/>
          </a:bodyPr>
          <a:lstStyle/>
          <a:p>
            <a:r>
              <a:rPr lang="en-AU" sz="3100" dirty="0" smtClean="0"/>
              <a:t>ISGC Directions 2014</a:t>
            </a:r>
            <a:endParaRPr lang="en-AU" sz="31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634580"/>
              </p:ext>
            </p:extLst>
          </p:nvPr>
        </p:nvGraphicFramePr>
        <p:xfrm>
          <a:off x="395536" y="1124744"/>
          <a:ext cx="8064896" cy="5615035"/>
        </p:xfrm>
        <a:graphic>
          <a:graphicData uri="http://schemas.openxmlformats.org/drawingml/2006/table">
            <a:tbl>
              <a:tblPr firstRow="1" firstCol="1" bandRow="1"/>
              <a:tblGrid>
                <a:gridCol w="2381065"/>
                <a:gridCol w="5683831"/>
              </a:tblGrid>
              <a:tr h="4318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Key directions 2014</a:t>
                      </a:r>
                      <a:endParaRPr lang="en-A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Activity</a:t>
                      </a:r>
                      <a:endParaRPr lang="en-A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98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Centralised infrastructure/ common project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R24 grant - Pipeline for individual level data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Rosand</a:t>
                      </a: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A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team, Guido Falcone </a:t>
                      </a:r>
                      <a:endParaRPr lang="en-A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456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Networking and Outreach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Welcome letters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Introduce new members at each workshop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Expanded Working group membership &gt; 15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Broader International </a:t>
                      </a:r>
                      <a:r>
                        <a:rPr lang="en-A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Scope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Nominations</a:t>
                      </a:r>
                      <a:r>
                        <a:rPr lang="en-A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for Chair now open</a:t>
                      </a:r>
                      <a:endParaRPr lang="en-A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0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Scientific Directions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Focussed role of Scientific Committee, separated from Steering Committee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Improved support for in coming </a:t>
                      </a:r>
                      <a:r>
                        <a:rPr lang="en-A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hosts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Increase</a:t>
                      </a:r>
                      <a:r>
                        <a:rPr lang="en-A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planning period to at least 12 months prior</a:t>
                      </a:r>
                      <a:endParaRPr lang="en-A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7188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Translational Science Working group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Functioning since Utah, Chaired by Chris Anderson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52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AU" sz="18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New ISGC Scholarship establishment</a:t>
                      </a:r>
                      <a:endParaRPr lang="en-AU" sz="1800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AU" sz="18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Minority group representation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AU" sz="18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Small donation ($20 US) at next workshop registration, no</a:t>
                      </a:r>
                      <a:r>
                        <a:rPr lang="en-A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obligation, administered by host site</a:t>
                      </a:r>
                      <a:endParaRPr lang="en-AU" sz="1800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59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ISGC Health Check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Vital signs are stable</a:t>
            </a:r>
          </a:p>
          <a:p>
            <a:r>
              <a:rPr lang="en-AU" dirty="0" smtClean="0"/>
              <a:t>No evidence of serious comorbidities</a:t>
            </a:r>
          </a:p>
          <a:p>
            <a:r>
              <a:rPr lang="en-AU" dirty="0" smtClean="0"/>
              <a:t>Ready to take on a half marathon</a:t>
            </a:r>
          </a:p>
          <a:p>
            <a:r>
              <a:rPr lang="en-AU" dirty="0" smtClean="0"/>
              <a:t>Lean, building our muscle mass, not much excess body fat</a:t>
            </a:r>
          </a:p>
          <a:p>
            <a:r>
              <a:rPr lang="en-AU" dirty="0" smtClean="0"/>
              <a:t>Fitness, stamina, here for the full marathon</a:t>
            </a:r>
          </a:p>
        </p:txBody>
      </p:sp>
      <p:pic>
        <p:nvPicPr>
          <p:cNvPr id="6" name="Picture 0" descr="ISGC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44" y="284877"/>
            <a:ext cx="2304256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l_fi" descr="http://2.bp.blogspot.com/-ovXMQTCHWFA/T1-wE6H54rI/AAAAAAAAAmk/SoPgEVYE0JI/s1600/CITY+TO+SURF+0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030" y="3851745"/>
            <a:ext cx="3854896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l_fi" descr="http://www.smh.com.au/ffximage/2006/08/13/cityline_gallery__470x30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63" y="3754932"/>
            <a:ext cx="4476750" cy="29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l_fi" descr="http://www.shakeitup.org.au/wp-content/uploads/2012/02/RC_city2surf2010_logo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715543"/>
            <a:ext cx="1284912" cy="1814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22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We welcome your involvement…..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7620000" cy="4699992"/>
          </a:xfrm>
        </p:spPr>
        <p:txBody>
          <a:bodyPr/>
          <a:lstStyle/>
          <a:p>
            <a:r>
              <a:rPr lang="en-AU" b="1" dirty="0" smtClean="0"/>
              <a:t>Please contact any of the Steering committee or Adjunct members</a:t>
            </a:r>
            <a:r>
              <a:rPr lang="en-AU" dirty="0" smtClean="0"/>
              <a:t>……</a:t>
            </a:r>
          </a:p>
          <a:p>
            <a:pPr marL="114300" indent="0">
              <a:buNone/>
            </a:pPr>
            <a:endParaRPr lang="en-AU" dirty="0" smtClean="0"/>
          </a:p>
          <a:p>
            <a:pPr lvl="1"/>
            <a:r>
              <a:rPr lang="en-AU" dirty="0" smtClean="0"/>
              <a:t>Committee membership</a:t>
            </a:r>
          </a:p>
          <a:p>
            <a:pPr lvl="1"/>
            <a:r>
              <a:rPr lang="en-AU" dirty="0" smtClean="0"/>
              <a:t>Writing </a:t>
            </a:r>
            <a:r>
              <a:rPr lang="en-AU" dirty="0" smtClean="0"/>
              <a:t>groups- group specific</a:t>
            </a:r>
          </a:p>
          <a:p>
            <a:pPr lvl="1"/>
            <a:r>
              <a:rPr lang="en-AU" dirty="0" smtClean="0"/>
              <a:t>Data sharing- ongoing</a:t>
            </a:r>
          </a:p>
          <a:p>
            <a:pPr lvl="1"/>
            <a:r>
              <a:rPr lang="en-AU" dirty="0" smtClean="0"/>
              <a:t>Data management- ongoing</a:t>
            </a:r>
          </a:p>
          <a:p>
            <a:pPr lvl="1"/>
            <a:r>
              <a:rPr lang="en-AU" dirty="0" smtClean="0"/>
              <a:t>Grant writing support- evolving</a:t>
            </a:r>
          </a:p>
          <a:p>
            <a:pPr lvl="1"/>
            <a:r>
              <a:rPr lang="en-AU" dirty="0" smtClean="0"/>
              <a:t>Working groups- contact respective Chairs</a:t>
            </a:r>
          </a:p>
          <a:p>
            <a:pPr lvl="1"/>
            <a:endParaRPr lang="en-AU" dirty="0" smtClean="0"/>
          </a:p>
          <a:p>
            <a:pPr marL="411480" lvl="1" indent="0">
              <a:buNone/>
            </a:pPr>
            <a:r>
              <a:rPr lang="en-AU" b="1" dirty="0" smtClean="0"/>
              <a:t>Participation in Workshops leads to increased collaborative research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65316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1183</TotalTime>
  <Words>839</Words>
  <Application>Microsoft Office PowerPoint</Application>
  <PresentationFormat>On-screen Show (4:3)</PresentationFormat>
  <Paragraphs>158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Times New Roman</vt:lpstr>
      <vt:lpstr>Adjacency</vt:lpstr>
      <vt:lpstr>         Chair’s Welcome address ISGC 16th Workshop  Paris, France November 6-7 2014</vt:lpstr>
      <vt:lpstr>Overview of  Paris Program</vt:lpstr>
      <vt:lpstr>Founding principles….</vt:lpstr>
      <vt:lpstr>Governance</vt:lpstr>
      <vt:lpstr>Elections due </vt:lpstr>
      <vt:lpstr>ISGC Steering Committee- who are we?</vt:lpstr>
      <vt:lpstr>PowerPoint Presentation</vt:lpstr>
      <vt:lpstr>ISGC Scientific Committee</vt:lpstr>
      <vt:lpstr>ISGC Activities 2014</vt:lpstr>
      <vt:lpstr>ISGC Directions 2014</vt:lpstr>
      <vt:lpstr>ISGC Health Check</vt:lpstr>
      <vt:lpstr>We welcome your involvement…..</vt:lpstr>
    </vt:vector>
  </TitlesOfParts>
  <Company>The University of Newcastle, Australia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Maguire</dc:creator>
  <cp:lastModifiedBy>Jane Maguire</cp:lastModifiedBy>
  <cp:revision>111</cp:revision>
  <dcterms:created xsi:type="dcterms:W3CDTF">2014-03-26T02:53:46Z</dcterms:created>
  <dcterms:modified xsi:type="dcterms:W3CDTF">2014-11-06T06:25:09Z</dcterms:modified>
</cp:coreProperties>
</file>